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7"/>
  </p:notesMasterIdLst>
  <p:sldIdLst>
    <p:sldId id="256" r:id="rId2"/>
    <p:sldId id="277" r:id="rId3"/>
    <p:sldId id="278" r:id="rId4"/>
    <p:sldId id="259" r:id="rId5"/>
    <p:sldId id="260" r:id="rId6"/>
    <p:sldId id="261" r:id="rId7"/>
    <p:sldId id="286" r:id="rId8"/>
    <p:sldId id="288" r:id="rId9"/>
    <p:sldId id="287" r:id="rId10"/>
    <p:sldId id="279" r:id="rId11"/>
    <p:sldId id="280" r:id="rId12"/>
    <p:sldId id="283" r:id="rId13"/>
    <p:sldId id="284" r:id="rId14"/>
    <p:sldId id="281" r:id="rId15"/>
    <p:sldId id="28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55" autoAdjust="0"/>
  </p:normalViewPr>
  <p:slideViewPr>
    <p:cSldViewPr snapToGrid="0">
      <p:cViewPr>
        <p:scale>
          <a:sx n="90" d="100"/>
          <a:sy n="90" d="100"/>
        </p:scale>
        <p:origin x="114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9B6EF-7011-4F31-B6BB-5B17BC862214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</dgm:pt>
    <dgm:pt modelId="{1A487D63-DFCD-403C-83A6-7EE1B622D34F}">
      <dgm:prSet phldrT="[Текст]"/>
      <dgm:spPr/>
      <dgm:t>
        <a:bodyPr/>
        <a:lstStyle/>
        <a:p>
          <a:r>
            <a:rPr lang="ru-RU" dirty="0" smtClean="0"/>
            <a:t>Схема в модуле</a:t>
          </a:r>
        </a:p>
        <a:p>
          <a:r>
            <a:rPr lang="ru-RU" dirty="0" smtClean="0"/>
            <a:t>(</a:t>
          </a:r>
          <a:r>
            <a:rPr lang="en-US" dirty="0" smtClean="0"/>
            <a:t>Observable Collection</a:t>
          </a:r>
          <a:r>
            <a:rPr lang="ru-RU" dirty="0" smtClean="0"/>
            <a:t>)</a:t>
          </a:r>
          <a:endParaRPr lang="ru-RU" dirty="0"/>
        </a:p>
      </dgm:t>
    </dgm:pt>
    <dgm:pt modelId="{E7419BDE-E343-4E93-B7F1-F0CB78378D47}" type="parTrans" cxnId="{89DB2603-8ADF-43C7-B95E-3E750CF03AC6}">
      <dgm:prSet/>
      <dgm:spPr/>
      <dgm:t>
        <a:bodyPr/>
        <a:lstStyle/>
        <a:p>
          <a:endParaRPr lang="ru-RU"/>
        </a:p>
      </dgm:t>
    </dgm:pt>
    <dgm:pt modelId="{CC8ED48E-FA18-46EE-BFA4-EB83C82625C5}" type="sibTrans" cxnId="{89DB2603-8ADF-43C7-B95E-3E750CF03AC6}">
      <dgm:prSet/>
      <dgm:spPr/>
      <dgm:t>
        <a:bodyPr/>
        <a:lstStyle/>
        <a:p>
          <a:endParaRPr lang="ru-RU"/>
        </a:p>
      </dgm:t>
    </dgm:pt>
    <dgm:pt modelId="{65E7611A-F87F-4150-BCC3-5E18337FC3BD}">
      <dgm:prSet phldrT="[Текст]"/>
      <dgm:spPr/>
      <dgm:t>
        <a:bodyPr/>
        <a:lstStyle/>
        <a:p>
          <a:r>
            <a:rPr lang="en-US" dirty="0" err="1" smtClean="0"/>
            <a:t>Ngspice</a:t>
          </a:r>
          <a:endParaRPr lang="ru-RU" dirty="0" smtClean="0"/>
        </a:p>
        <a:p>
          <a:r>
            <a:rPr lang="ru-RU" dirty="0" smtClean="0"/>
            <a:t>(</a:t>
          </a:r>
          <a:r>
            <a:rPr lang="en-US" dirty="0" smtClean="0"/>
            <a:t>Netlist</a:t>
          </a:r>
          <a:r>
            <a:rPr lang="ru-RU" dirty="0" smtClean="0"/>
            <a:t>, текстовой формат)</a:t>
          </a:r>
          <a:endParaRPr lang="ru-RU" dirty="0"/>
        </a:p>
      </dgm:t>
    </dgm:pt>
    <dgm:pt modelId="{8843102D-DDC6-471F-AE79-F58ECFC0004E}" type="parTrans" cxnId="{FF9F3152-192D-444A-886A-731974F70A97}">
      <dgm:prSet/>
      <dgm:spPr/>
      <dgm:t>
        <a:bodyPr/>
        <a:lstStyle/>
        <a:p>
          <a:endParaRPr lang="ru-RU"/>
        </a:p>
      </dgm:t>
    </dgm:pt>
    <dgm:pt modelId="{6CB2739E-DB94-414C-930A-074E90DC7952}" type="sibTrans" cxnId="{FF9F3152-192D-444A-886A-731974F70A97}">
      <dgm:prSet/>
      <dgm:spPr/>
      <dgm:t>
        <a:bodyPr/>
        <a:lstStyle/>
        <a:p>
          <a:endParaRPr lang="ru-RU"/>
        </a:p>
      </dgm:t>
    </dgm:pt>
    <dgm:pt modelId="{1E03356B-926C-4478-8318-DA117A34CE86}">
      <dgm:prSet phldrT="[Текст]"/>
      <dgm:spPr/>
      <dgm:t>
        <a:bodyPr/>
        <a:lstStyle/>
        <a:p>
          <a:r>
            <a:rPr lang="ru-RU" dirty="0" smtClean="0"/>
            <a:t>Массив значений</a:t>
          </a:r>
        </a:p>
        <a:p>
          <a:r>
            <a:rPr lang="ru-RU" dirty="0" smtClean="0"/>
            <a:t>(Результаты в числовом формате)</a:t>
          </a:r>
          <a:endParaRPr lang="ru-RU" dirty="0"/>
        </a:p>
      </dgm:t>
    </dgm:pt>
    <dgm:pt modelId="{F4030EB1-F54D-4902-BB2C-1AE7F0B20AC7}" type="parTrans" cxnId="{E6E131DB-CC8B-42D2-B87B-20A9F7AD3078}">
      <dgm:prSet/>
      <dgm:spPr/>
      <dgm:t>
        <a:bodyPr/>
        <a:lstStyle/>
        <a:p>
          <a:endParaRPr lang="ru-RU"/>
        </a:p>
      </dgm:t>
    </dgm:pt>
    <dgm:pt modelId="{420279AD-3F85-4876-B566-06FFAF612538}" type="sibTrans" cxnId="{E6E131DB-CC8B-42D2-B87B-20A9F7AD3078}">
      <dgm:prSet/>
      <dgm:spPr/>
      <dgm:t>
        <a:bodyPr/>
        <a:lstStyle/>
        <a:p>
          <a:endParaRPr lang="ru-RU"/>
        </a:p>
      </dgm:t>
    </dgm:pt>
    <dgm:pt modelId="{89F3F47E-A975-48D7-B613-BA625294F53F}">
      <dgm:prSet/>
      <dgm:spPr/>
      <dgm:t>
        <a:bodyPr/>
        <a:lstStyle/>
        <a:p>
          <a:r>
            <a:rPr lang="ru-RU" dirty="0" smtClean="0"/>
            <a:t>Синтаксический анализатор</a:t>
          </a:r>
        </a:p>
      </dgm:t>
    </dgm:pt>
    <dgm:pt modelId="{61B5F0F6-1CF7-4F0E-9C86-05420F44273A}" type="parTrans" cxnId="{D218DEE8-8F15-4024-B470-ED8EADC21A18}">
      <dgm:prSet/>
      <dgm:spPr/>
      <dgm:t>
        <a:bodyPr/>
        <a:lstStyle/>
        <a:p>
          <a:endParaRPr lang="ru-RU"/>
        </a:p>
      </dgm:t>
    </dgm:pt>
    <dgm:pt modelId="{A199C04C-4005-4D93-867D-61310AA28B45}" type="sibTrans" cxnId="{D218DEE8-8F15-4024-B470-ED8EADC21A18}">
      <dgm:prSet/>
      <dgm:spPr/>
      <dgm:t>
        <a:bodyPr/>
        <a:lstStyle/>
        <a:p>
          <a:endParaRPr lang="ru-RU"/>
        </a:p>
      </dgm:t>
    </dgm:pt>
    <dgm:pt modelId="{084DB03B-0C5A-407C-AE16-5609A1C3EDCD}">
      <dgm:prSet/>
      <dgm:spPr/>
      <dgm:t>
        <a:bodyPr/>
        <a:lstStyle/>
        <a:p>
          <a:r>
            <a:rPr lang="ru-RU" dirty="0" smtClean="0"/>
            <a:t>Синтаксический анализатор</a:t>
          </a:r>
          <a:endParaRPr lang="ru-RU" dirty="0"/>
        </a:p>
      </dgm:t>
    </dgm:pt>
    <dgm:pt modelId="{43813E2F-C797-40FF-B64E-CE09D3C8B444}" type="parTrans" cxnId="{3DCF49EC-0B29-451E-B2E4-5BB768BCC8E4}">
      <dgm:prSet/>
      <dgm:spPr/>
      <dgm:t>
        <a:bodyPr/>
        <a:lstStyle/>
        <a:p>
          <a:endParaRPr lang="ru-RU"/>
        </a:p>
      </dgm:t>
    </dgm:pt>
    <dgm:pt modelId="{41B0AB72-4672-4A9A-B76F-D234F0D6DAE1}" type="sibTrans" cxnId="{3DCF49EC-0B29-451E-B2E4-5BB768BCC8E4}">
      <dgm:prSet/>
      <dgm:spPr/>
      <dgm:t>
        <a:bodyPr/>
        <a:lstStyle/>
        <a:p>
          <a:endParaRPr lang="ru-RU"/>
        </a:p>
      </dgm:t>
    </dgm:pt>
    <dgm:pt modelId="{F1E6AA80-40DD-45D5-A4E4-01E93B26FE76}">
      <dgm:prSet/>
      <dgm:spPr/>
      <dgm:t>
        <a:bodyPr/>
        <a:lstStyle/>
        <a:p>
          <a:endParaRPr lang="ru-RU" dirty="0"/>
        </a:p>
      </dgm:t>
    </dgm:pt>
    <dgm:pt modelId="{534AFBE0-1C51-4BF0-8250-A34094A393BD}" type="parTrans" cxnId="{EA1A6B02-669F-4D28-BA23-9BA993B0F6F5}">
      <dgm:prSet/>
      <dgm:spPr/>
      <dgm:t>
        <a:bodyPr/>
        <a:lstStyle/>
        <a:p>
          <a:endParaRPr lang="ru-RU"/>
        </a:p>
      </dgm:t>
    </dgm:pt>
    <dgm:pt modelId="{3A32A8AF-5207-4F3E-A141-396D7D2346C2}" type="sibTrans" cxnId="{EA1A6B02-669F-4D28-BA23-9BA993B0F6F5}">
      <dgm:prSet/>
      <dgm:spPr/>
      <dgm:t>
        <a:bodyPr/>
        <a:lstStyle/>
        <a:p>
          <a:endParaRPr lang="ru-RU"/>
        </a:p>
      </dgm:t>
    </dgm:pt>
    <dgm:pt modelId="{F38F8769-18D4-4504-9F33-173A9CBE157A}" type="pres">
      <dgm:prSet presAssocID="{EED9B6EF-7011-4F31-B6BB-5B17BC862214}" presName="Name0" presStyleCnt="0">
        <dgm:presLayoutVars>
          <dgm:dir/>
          <dgm:resizeHandles val="exact"/>
        </dgm:presLayoutVars>
      </dgm:prSet>
      <dgm:spPr/>
    </dgm:pt>
    <dgm:pt modelId="{0F992954-21B3-4E8D-85CF-8E6EAFB8D989}" type="pres">
      <dgm:prSet presAssocID="{1A487D63-DFCD-403C-83A6-7EE1B622D3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38BC5C-B50E-4347-93E8-1B12BDA008C0}" type="pres">
      <dgm:prSet presAssocID="{CC8ED48E-FA18-46EE-BFA4-EB83C82625C5}" presName="sibTrans" presStyleLbl="sibTrans1D1" presStyleIdx="0" presStyleCnt="4"/>
      <dgm:spPr/>
    </dgm:pt>
    <dgm:pt modelId="{05D63997-2113-49B9-AC39-EBEC6D6792A9}" type="pres">
      <dgm:prSet presAssocID="{CC8ED48E-FA18-46EE-BFA4-EB83C82625C5}" presName="connectorText" presStyleLbl="sibTrans1D1" presStyleIdx="0" presStyleCnt="4"/>
      <dgm:spPr/>
    </dgm:pt>
    <dgm:pt modelId="{7C3AC9C7-0A5E-4E1E-91BA-989C19E85E06}" type="pres">
      <dgm:prSet presAssocID="{89F3F47E-A975-48D7-B613-BA625294F53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303C99-DFC2-411A-B638-33F8E0D41D6F}" type="pres">
      <dgm:prSet presAssocID="{A199C04C-4005-4D93-867D-61310AA28B45}" presName="sibTrans" presStyleLbl="sibTrans1D1" presStyleIdx="1" presStyleCnt="4"/>
      <dgm:spPr/>
    </dgm:pt>
    <dgm:pt modelId="{C0D8B2FE-F897-4E4D-B612-75A724D8CDD4}" type="pres">
      <dgm:prSet presAssocID="{A199C04C-4005-4D93-867D-61310AA28B45}" presName="connectorText" presStyleLbl="sibTrans1D1" presStyleIdx="1" presStyleCnt="4"/>
      <dgm:spPr/>
    </dgm:pt>
    <dgm:pt modelId="{1444C0B7-435E-40DA-8ED1-8905B60633E5}" type="pres">
      <dgm:prSet presAssocID="{65E7611A-F87F-4150-BCC3-5E18337FC3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75E8E3-DE0D-43D7-82D3-DF44CB9AEDE3}" type="pres">
      <dgm:prSet presAssocID="{6CB2739E-DB94-414C-930A-074E90DC7952}" presName="sibTrans" presStyleLbl="sibTrans1D1" presStyleIdx="2" presStyleCnt="4"/>
      <dgm:spPr/>
    </dgm:pt>
    <dgm:pt modelId="{4938ECC1-5BA0-4C44-823E-D1C2C01BC003}" type="pres">
      <dgm:prSet presAssocID="{6CB2739E-DB94-414C-930A-074E90DC7952}" presName="connectorText" presStyleLbl="sibTrans1D1" presStyleIdx="2" presStyleCnt="4"/>
      <dgm:spPr/>
    </dgm:pt>
    <dgm:pt modelId="{B55E8990-4C0E-445A-8168-A2CF014BE5DA}" type="pres">
      <dgm:prSet presAssocID="{084DB03B-0C5A-407C-AE16-5609A1C3EDCD}" presName="node" presStyleLbl="node1" presStyleIdx="3" presStyleCnt="5">
        <dgm:presLayoutVars>
          <dgm:bulletEnabled val="1"/>
        </dgm:presLayoutVars>
      </dgm:prSet>
      <dgm:spPr/>
    </dgm:pt>
    <dgm:pt modelId="{1D0F4D5D-6C87-4105-9F74-EFE6A3496E84}" type="pres">
      <dgm:prSet presAssocID="{41B0AB72-4672-4A9A-B76F-D234F0D6DAE1}" presName="sibTrans" presStyleLbl="sibTrans1D1" presStyleIdx="3" presStyleCnt="4"/>
      <dgm:spPr/>
    </dgm:pt>
    <dgm:pt modelId="{B5A87186-BEC9-42DC-B88C-1B31DD642A56}" type="pres">
      <dgm:prSet presAssocID="{41B0AB72-4672-4A9A-B76F-D234F0D6DAE1}" presName="connectorText" presStyleLbl="sibTrans1D1" presStyleIdx="3" presStyleCnt="4"/>
      <dgm:spPr/>
    </dgm:pt>
    <dgm:pt modelId="{E67FE16E-CC50-4CA0-ADDC-10638A8F7ACB}" type="pres">
      <dgm:prSet presAssocID="{1E03356B-926C-4478-8318-DA117A34CE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A96476-755B-4DC7-9210-9A0592FFEF30}" type="presOf" srcId="{A199C04C-4005-4D93-867D-61310AA28B45}" destId="{C0D8B2FE-F897-4E4D-B612-75A724D8CDD4}" srcOrd="1" destOrd="0" presId="urn:microsoft.com/office/officeart/2005/8/layout/bProcess3"/>
    <dgm:cxn modelId="{E12124A0-2237-49F5-AECE-3243AD6B3767}" type="presOf" srcId="{1A487D63-DFCD-403C-83A6-7EE1B622D34F}" destId="{0F992954-21B3-4E8D-85CF-8E6EAFB8D989}" srcOrd="0" destOrd="0" presId="urn:microsoft.com/office/officeart/2005/8/layout/bProcess3"/>
    <dgm:cxn modelId="{2AB9FE33-D252-4AD9-A91D-C263712753E8}" type="presOf" srcId="{084DB03B-0C5A-407C-AE16-5609A1C3EDCD}" destId="{B55E8990-4C0E-445A-8168-A2CF014BE5DA}" srcOrd="0" destOrd="0" presId="urn:microsoft.com/office/officeart/2005/8/layout/bProcess3"/>
    <dgm:cxn modelId="{E6E131DB-CC8B-42D2-B87B-20A9F7AD3078}" srcId="{EED9B6EF-7011-4F31-B6BB-5B17BC862214}" destId="{1E03356B-926C-4478-8318-DA117A34CE86}" srcOrd="4" destOrd="0" parTransId="{F4030EB1-F54D-4902-BB2C-1AE7F0B20AC7}" sibTransId="{420279AD-3F85-4876-B566-06FFAF612538}"/>
    <dgm:cxn modelId="{FF9F3152-192D-444A-886A-731974F70A97}" srcId="{EED9B6EF-7011-4F31-B6BB-5B17BC862214}" destId="{65E7611A-F87F-4150-BCC3-5E18337FC3BD}" srcOrd="2" destOrd="0" parTransId="{8843102D-DDC6-471F-AE79-F58ECFC0004E}" sibTransId="{6CB2739E-DB94-414C-930A-074E90DC7952}"/>
    <dgm:cxn modelId="{0C76FE7A-A428-4514-920E-8E848FC766C8}" type="presOf" srcId="{6CB2739E-DB94-414C-930A-074E90DC7952}" destId="{9275E8E3-DE0D-43D7-82D3-DF44CB9AEDE3}" srcOrd="0" destOrd="0" presId="urn:microsoft.com/office/officeart/2005/8/layout/bProcess3"/>
    <dgm:cxn modelId="{3DCF49EC-0B29-451E-B2E4-5BB768BCC8E4}" srcId="{EED9B6EF-7011-4F31-B6BB-5B17BC862214}" destId="{084DB03B-0C5A-407C-AE16-5609A1C3EDCD}" srcOrd="3" destOrd="0" parTransId="{43813E2F-C797-40FF-B64E-CE09D3C8B444}" sibTransId="{41B0AB72-4672-4A9A-B76F-D234F0D6DAE1}"/>
    <dgm:cxn modelId="{9F9EFE67-433B-411B-BD1F-8E1C2822BDB4}" type="presOf" srcId="{CC8ED48E-FA18-46EE-BFA4-EB83C82625C5}" destId="{05D63997-2113-49B9-AC39-EBEC6D6792A9}" srcOrd="1" destOrd="0" presId="urn:microsoft.com/office/officeart/2005/8/layout/bProcess3"/>
    <dgm:cxn modelId="{EA1A6B02-669F-4D28-BA23-9BA993B0F6F5}" srcId="{1A487D63-DFCD-403C-83A6-7EE1B622D34F}" destId="{F1E6AA80-40DD-45D5-A4E4-01E93B26FE76}" srcOrd="0" destOrd="0" parTransId="{534AFBE0-1C51-4BF0-8250-A34094A393BD}" sibTransId="{3A32A8AF-5207-4F3E-A141-396D7D2346C2}"/>
    <dgm:cxn modelId="{5138646A-97CA-4B08-8DD8-E629A3611079}" type="presOf" srcId="{41B0AB72-4672-4A9A-B76F-D234F0D6DAE1}" destId="{B5A87186-BEC9-42DC-B88C-1B31DD642A56}" srcOrd="1" destOrd="0" presId="urn:microsoft.com/office/officeart/2005/8/layout/bProcess3"/>
    <dgm:cxn modelId="{A779E2CA-B301-4F1C-9FF8-1D69967D1366}" type="presOf" srcId="{65E7611A-F87F-4150-BCC3-5E18337FC3BD}" destId="{1444C0B7-435E-40DA-8ED1-8905B60633E5}" srcOrd="0" destOrd="0" presId="urn:microsoft.com/office/officeart/2005/8/layout/bProcess3"/>
    <dgm:cxn modelId="{D218DEE8-8F15-4024-B470-ED8EADC21A18}" srcId="{EED9B6EF-7011-4F31-B6BB-5B17BC862214}" destId="{89F3F47E-A975-48D7-B613-BA625294F53F}" srcOrd="1" destOrd="0" parTransId="{61B5F0F6-1CF7-4F0E-9C86-05420F44273A}" sibTransId="{A199C04C-4005-4D93-867D-61310AA28B45}"/>
    <dgm:cxn modelId="{AAAFD450-FFB7-44A4-9D64-F79D726BAE9F}" type="presOf" srcId="{6CB2739E-DB94-414C-930A-074E90DC7952}" destId="{4938ECC1-5BA0-4C44-823E-D1C2C01BC003}" srcOrd="1" destOrd="0" presId="urn:microsoft.com/office/officeart/2005/8/layout/bProcess3"/>
    <dgm:cxn modelId="{741A504F-2636-4654-B778-0FC0C2A5D38A}" type="presOf" srcId="{F1E6AA80-40DD-45D5-A4E4-01E93B26FE76}" destId="{0F992954-21B3-4E8D-85CF-8E6EAFB8D989}" srcOrd="0" destOrd="1" presId="urn:microsoft.com/office/officeart/2005/8/layout/bProcess3"/>
    <dgm:cxn modelId="{CFA114CE-F094-4396-956A-B3D68EAD1AB4}" type="presOf" srcId="{89F3F47E-A975-48D7-B613-BA625294F53F}" destId="{7C3AC9C7-0A5E-4E1E-91BA-989C19E85E06}" srcOrd="0" destOrd="0" presId="urn:microsoft.com/office/officeart/2005/8/layout/bProcess3"/>
    <dgm:cxn modelId="{52BE56A2-0A4F-4C40-B285-D4E382F14BF6}" type="presOf" srcId="{EED9B6EF-7011-4F31-B6BB-5B17BC862214}" destId="{F38F8769-18D4-4504-9F33-173A9CBE157A}" srcOrd="0" destOrd="0" presId="urn:microsoft.com/office/officeart/2005/8/layout/bProcess3"/>
    <dgm:cxn modelId="{DDAFBE6A-F780-43B6-ADD2-100A94E056B5}" type="presOf" srcId="{A199C04C-4005-4D93-867D-61310AA28B45}" destId="{96303C99-DFC2-411A-B638-33F8E0D41D6F}" srcOrd="0" destOrd="0" presId="urn:microsoft.com/office/officeart/2005/8/layout/bProcess3"/>
    <dgm:cxn modelId="{2C6CBC69-1DE7-469E-AC8C-9FB172DE2F92}" type="presOf" srcId="{41B0AB72-4672-4A9A-B76F-D234F0D6DAE1}" destId="{1D0F4D5D-6C87-4105-9F74-EFE6A3496E84}" srcOrd="0" destOrd="0" presId="urn:microsoft.com/office/officeart/2005/8/layout/bProcess3"/>
    <dgm:cxn modelId="{E0CAAE5C-519C-42AA-A5DB-F22FBAA068DC}" type="presOf" srcId="{CC8ED48E-FA18-46EE-BFA4-EB83C82625C5}" destId="{5438BC5C-B50E-4347-93E8-1B12BDA008C0}" srcOrd="0" destOrd="0" presId="urn:microsoft.com/office/officeart/2005/8/layout/bProcess3"/>
    <dgm:cxn modelId="{89DB2603-8ADF-43C7-B95E-3E750CF03AC6}" srcId="{EED9B6EF-7011-4F31-B6BB-5B17BC862214}" destId="{1A487D63-DFCD-403C-83A6-7EE1B622D34F}" srcOrd="0" destOrd="0" parTransId="{E7419BDE-E343-4E93-B7F1-F0CB78378D47}" sibTransId="{CC8ED48E-FA18-46EE-BFA4-EB83C82625C5}"/>
    <dgm:cxn modelId="{C19D33A4-0C2E-4458-9670-A1E0720FA08A}" type="presOf" srcId="{1E03356B-926C-4478-8318-DA117A34CE86}" destId="{E67FE16E-CC50-4CA0-ADDC-10638A8F7ACB}" srcOrd="0" destOrd="0" presId="urn:microsoft.com/office/officeart/2005/8/layout/bProcess3"/>
    <dgm:cxn modelId="{F52171EA-7A28-4757-8739-58C94D27955B}" type="presParOf" srcId="{F38F8769-18D4-4504-9F33-173A9CBE157A}" destId="{0F992954-21B3-4E8D-85CF-8E6EAFB8D989}" srcOrd="0" destOrd="0" presId="urn:microsoft.com/office/officeart/2005/8/layout/bProcess3"/>
    <dgm:cxn modelId="{8AC667CD-3FDD-4723-9A6B-87A718C09F28}" type="presParOf" srcId="{F38F8769-18D4-4504-9F33-173A9CBE157A}" destId="{5438BC5C-B50E-4347-93E8-1B12BDA008C0}" srcOrd="1" destOrd="0" presId="urn:microsoft.com/office/officeart/2005/8/layout/bProcess3"/>
    <dgm:cxn modelId="{01ED2999-9FD3-4AC4-8964-1B9D9BBF9A12}" type="presParOf" srcId="{5438BC5C-B50E-4347-93E8-1B12BDA008C0}" destId="{05D63997-2113-49B9-AC39-EBEC6D6792A9}" srcOrd="0" destOrd="0" presId="urn:microsoft.com/office/officeart/2005/8/layout/bProcess3"/>
    <dgm:cxn modelId="{D0C47FAA-E738-407C-A623-BD1A85632FFD}" type="presParOf" srcId="{F38F8769-18D4-4504-9F33-173A9CBE157A}" destId="{7C3AC9C7-0A5E-4E1E-91BA-989C19E85E06}" srcOrd="2" destOrd="0" presId="urn:microsoft.com/office/officeart/2005/8/layout/bProcess3"/>
    <dgm:cxn modelId="{28822EFB-029A-4099-A125-2E22442930C3}" type="presParOf" srcId="{F38F8769-18D4-4504-9F33-173A9CBE157A}" destId="{96303C99-DFC2-411A-B638-33F8E0D41D6F}" srcOrd="3" destOrd="0" presId="urn:microsoft.com/office/officeart/2005/8/layout/bProcess3"/>
    <dgm:cxn modelId="{B83A9CD3-1A72-4A6B-9CCF-75113D04B2A0}" type="presParOf" srcId="{96303C99-DFC2-411A-B638-33F8E0D41D6F}" destId="{C0D8B2FE-F897-4E4D-B612-75A724D8CDD4}" srcOrd="0" destOrd="0" presId="urn:microsoft.com/office/officeart/2005/8/layout/bProcess3"/>
    <dgm:cxn modelId="{08CB7D85-67E7-417C-83DB-1DCBFD59E9F1}" type="presParOf" srcId="{F38F8769-18D4-4504-9F33-173A9CBE157A}" destId="{1444C0B7-435E-40DA-8ED1-8905B60633E5}" srcOrd="4" destOrd="0" presId="urn:microsoft.com/office/officeart/2005/8/layout/bProcess3"/>
    <dgm:cxn modelId="{DC7D50A2-BEC6-43E4-9910-FC89091481FF}" type="presParOf" srcId="{F38F8769-18D4-4504-9F33-173A9CBE157A}" destId="{9275E8E3-DE0D-43D7-82D3-DF44CB9AEDE3}" srcOrd="5" destOrd="0" presId="urn:microsoft.com/office/officeart/2005/8/layout/bProcess3"/>
    <dgm:cxn modelId="{050E0074-0C46-40FE-92E0-678874A11389}" type="presParOf" srcId="{9275E8E3-DE0D-43D7-82D3-DF44CB9AEDE3}" destId="{4938ECC1-5BA0-4C44-823E-D1C2C01BC003}" srcOrd="0" destOrd="0" presId="urn:microsoft.com/office/officeart/2005/8/layout/bProcess3"/>
    <dgm:cxn modelId="{8C3ED36B-5715-485E-AD46-DEA3D9E3322C}" type="presParOf" srcId="{F38F8769-18D4-4504-9F33-173A9CBE157A}" destId="{B55E8990-4C0E-445A-8168-A2CF014BE5DA}" srcOrd="6" destOrd="0" presId="urn:microsoft.com/office/officeart/2005/8/layout/bProcess3"/>
    <dgm:cxn modelId="{C07E1F61-CF98-40B3-A4B2-D49BBAF58AD5}" type="presParOf" srcId="{F38F8769-18D4-4504-9F33-173A9CBE157A}" destId="{1D0F4D5D-6C87-4105-9F74-EFE6A3496E84}" srcOrd="7" destOrd="0" presId="urn:microsoft.com/office/officeart/2005/8/layout/bProcess3"/>
    <dgm:cxn modelId="{A1C28578-7542-4BAB-9FFB-D4DD64FCB3D2}" type="presParOf" srcId="{1D0F4D5D-6C87-4105-9F74-EFE6A3496E84}" destId="{B5A87186-BEC9-42DC-B88C-1B31DD642A56}" srcOrd="0" destOrd="0" presId="urn:microsoft.com/office/officeart/2005/8/layout/bProcess3"/>
    <dgm:cxn modelId="{96927527-D959-4537-BB80-11402F3588FE}" type="presParOf" srcId="{F38F8769-18D4-4504-9F33-173A9CBE157A}" destId="{E67FE16E-CC50-4CA0-ADDC-10638A8F7AC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8BC5C-B50E-4347-93E8-1B12BDA008C0}">
      <dsp:nvSpPr>
        <dsp:cNvPr id="0" name=""/>
        <dsp:cNvSpPr/>
      </dsp:nvSpPr>
      <dsp:spPr>
        <a:xfrm>
          <a:off x="2280144" y="1399763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13486" y="1442866"/>
        <a:ext cx="26172" cy="5234"/>
      </dsp:txXfrm>
    </dsp:sp>
    <dsp:sp modelId="{0F992954-21B3-4E8D-85CF-8E6EAFB8D989}">
      <dsp:nvSpPr>
        <dsp:cNvPr id="0" name=""/>
        <dsp:cNvSpPr/>
      </dsp:nvSpPr>
      <dsp:spPr>
        <a:xfrm>
          <a:off x="6045" y="762714"/>
          <a:ext cx="2275898" cy="1365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Схема в модуле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</a:t>
          </a:r>
          <a:r>
            <a:rPr lang="en-US" sz="1800" kern="1200" dirty="0" smtClean="0"/>
            <a:t>Observable Collection</a:t>
          </a:r>
          <a:r>
            <a:rPr lang="ru-RU" sz="1800" kern="1200" dirty="0" smtClean="0"/>
            <a:t>)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</dsp:txBody>
      <dsp:txXfrm>
        <a:off x="6045" y="762714"/>
        <a:ext cx="2275898" cy="1365538"/>
      </dsp:txXfrm>
    </dsp:sp>
    <dsp:sp modelId="{96303C99-DFC2-411A-B638-33F8E0D41D6F}">
      <dsp:nvSpPr>
        <dsp:cNvPr id="0" name=""/>
        <dsp:cNvSpPr/>
      </dsp:nvSpPr>
      <dsp:spPr>
        <a:xfrm>
          <a:off x="5079499" y="1399763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12841" y="1442866"/>
        <a:ext cx="26172" cy="5234"/>
      </dsp:txXfrm>
    </dsp:sp>
    <dsp:sp modelId="{7C3AC9C7-0A5E-4E1E-91BA-989C19E85E06}">
      <dsp:nvSpPr>
        <dsp:cNvPr id="0" name=""/>
        <dsp:cNvSpPr/>
      </dsp:nvSpPr>
      <dsp:spPr>
        <a:xfrm>
          <a:off x="2805400" y="762714"/>
          <a:ext cx="2275898" cy="1365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Синтаксический анализатор</a:t>
          </a:r>
        </a:p>
      </dsp:txBody>
      <dsp:txXfrm>
        <a:off x="2805400" y="762714"/>
        <a:ext cx="2275898" cy="1365538"/>
      </dsp:txXfrm>
    </dsp:sp>
    <dsp:sp modelId="{9275E8E3-DE0D-43D7-82D3-DF44CB9AEDE3}">
      <dsp:nvSpPr>
        <dsp:cNvPr id="0" name=""/>
        <dsp:cNvSpPr/>
      </dsp:nvSpPr>
      <dsp:spPr>
        <a:xfrm>
          <a:off x="1143995" y="2126453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802771" y="2370264"/>
        <a:ext cx="281156" cy="5234"/>
      </dsp:txXfrm>
    </dsp:sp>
    <dsp:sp modelId="{1444C0B7-435E-40DA-8ED1-8905B60633E5}">
      <dsp:nvSpPr>
        <dsp:cNvPr id="0" name=""/>
        <dsp:cNvSpPr/>
      </dsp:nvSpPr>
      <dsp:spPr>
        <a:xfrm>
          <a:off x="5604755" y="762714"/>
          <a:ext cx="2275898" cy="1365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Ngspice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</a:t>
          </a:r>
          <a:r>
            <a:rPr lang="en-US" sz="1800" kern="1200" dirty="0" smtClean="0"/>
            <a:t>Netlist</a:t>
          </a:r>
          <a:r>
            <a:rPr lang="ru-RU" sz="1800" kern="1200" dirty="0" smtClean="0"/>
            <a:t>, текстовой формат)</a:t>
          </a:r>
          <a:endParaRPr lang="ru-RU" sz="1800" kern="1200" dirty="0"/>
        </a:p>
      </dsp:txBody>
      <dsp:txXfrm>
        <a:off x="5604755" y="762714"/>
        <a:ext cx="2275898" cy="1365538"/>
      </dsp:txXfrm>
    </dsp:sp>
    <dsp:sp modelId="{1D0F4D5D-6C87-4105-9F74-EFE6A3496E84}">
      <dsp:nvSpPr>
        <dsp:cNvPr id="0" name=""/>
        <dsp:cNvSpPr/>
      </dsp:nvSpPr>
      <dsp:spPr>
        <a:xfrm>
          <a:off x="2280144" y="3288759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13486" y="3331862"/>
        <a:ext cx="26172" cy="5234"/>
      </dsp:txXfrm>
    </dsp:sp>
    <dsp:sp modelId="{B55E8990-4C0E-445A-8168-A2CF014BE5DA}">
      <dsp:nvSpPr>
        <dsp:cNvPr id="0" name=""/>
        <dsp:cNvSpPr/>
      </dsp:nvSpPr>
      <dsp:spPr>
        <a:xfrm>
          <a:off x="6045" y="2651709"/>
          <a:ext cx="2275898" cy="1365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Синтаксический анализатор</a:t>
          </a:r>
          <a:endParaRPr lang="ru-RU" sz="1800" kern="1200" dirty="0"/>
        </a:p>
      </dsp:txBody>
      <dsp:txXfrm>
        <a:off x="6045" y="2651709"/>
        <a:ext cx="2275898" cy="1365538"/>
      </dsp:txXfrm>
    </dsp:sp>
    <dsp:sp modelId="{E67FE16E-CC50-4CA0-ADDC-10638A8F7ACB}">
      <dsp:nvSpPr>
        <dsp:cNvPr id="0" name=""/>
        <dsp:cNvSpPr/>
      </dsp:nvSpPr>
      <dsp:spPr>
        <a:xfrm>
          <a:off x="2805400" y="2651709"/>
          <a:ext cx="2275898" cy="13655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Массив значений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(Результаты в числовом формате)</a:t>
          </a:r>
          <a:endParaRPr lang="ru-RU" sz="1800" kern="1200" dirty="0"/>
        </a:p>
      </dsp:txBody>
      <dsp:txXfrm>
        <a:off x="2805400" y="2651709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5EBE-5B12-4584-BD29-1F2F9A84A80B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153F-C28F-4A49-9E36-EDF79A07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1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карточки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9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Вынести </a:t>
            </a:r>
            <a:r>
              <a:rPr lang="ru-RU" dirty="0" err="1" smtClean="0"/>
              <a:t>опи</a:t>
            </a:r>
            <a:r>
              <a:rPr lang="en-US" dirty="0" smtClean="0"/>
              <a:t>c</a:t>
            </a:r>
            <a:r>
              <a:rPr lang="ru-RU" dirty="0" err="1" smtClean="0"/>
              <a:t>ания</a:t>
            </a:r>
            <a:r>
              <a:rPr lang="en-US" dirty="0" smtClean="0"/>
              <a:t> </a:t>
            </a:r>
            <a:r>
              <a:rPr lang="en-US" dirty="0" err="1" smtClean="0"/>
              <a:t>rjvgjytynjd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47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6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8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5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8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Сделав обзор существующих библиотек можно сделать следующие выводы: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возможности бесплатных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сильно уступают платным;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qucsator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расширенные функции для анализа СВЧ-устройств. Однако он несовместим со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поддерживает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через конвертер, что значительно осложняет использование существующих библиотек моделей электронных компонентов;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SPICE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его расширения являются хорошим вариантом для разработки своего программного продукта.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8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Ngspice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консольный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симулятор электронных схем общего назначения с открытым исходным кодом.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моделирование в режиме смешанных сигналов.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расширением Spice3f5.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мощной программой, используемой в разработке как интегральных схем, так и печатных плат для проверки целостности схемы и для анализа её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7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53F-C28F-4A49-9E36-EDF79A0737F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7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DF30-79AA-4B76-BAF8-55F4BCBB55ED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0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2842-63FB-4CB6-AD34-9A898C9F8FA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EC0-A329-405C-A306-2331F461D7C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1396-633A-4B02-B9B5-114150669698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1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C238-F4C2-4794-82F6-D623C1C603BA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D569-3B4B-4153-AE8C-42F59B3389E0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1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CCFE-F81E-45B0-902B-09B07985C93C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0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9DE4-9E20-42FF-8725-E6963AAB1CDA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8637-2C00-4FAF-985C-D5FE0F3E8738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7635-7542-4A12-89D8-85109EA77B3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EEF5-C5DD-4DFE-A4BD-F5D0DE5947CE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97000"/>
            <a:ext cx="7886700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8541-23C5-4E06-92D6-25B816006673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5064-18A4-401E-8336-EA43D1AEC8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4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8225" y="2488408"/>
            <a:ext cx="6858000" cy="1412478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МОДУЛЬ РАСЧЕТА ХАРАКТЕРИСТИК ПРИНЦИПИАЛЬНЫХ СХЕМ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62485"/>
            <a:ext cx="7348451" cy="1716066"/>
          </a:xfrm>
        </p:spPr>
        <p:txBody>
          <a:bodyPr>
            <a:noAutofit/>
          </a:bodyPr>
          <a:lstStyle/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Выполнил:	Студент гр. 583-1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Скрябина Т.С.</a:t>
            </a:r>
          </a:p>
          <a:p>
            <a:pPr algn="l">
              <a:tabLst>
                <a:tab pos="4301729" algn="l"/>
              </a:tabLst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канд.техн.наук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каф. КСУП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Калентьев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143000" y="468754"/>
            <a:ext cx="7348451" cy="171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+mj-lt"/>
              </a:rPr>
              <a:t>ТОМСКИЙ ГОСУДАРСТВЕННЫЙ УНИВЕРСИТЕТ СИСТЕМ УПРАВЛЕНИЯ И РАДИОЭЛЕКТРОНИКИ (ТУСУР)</a:t>
            </a:r>
          </a:p>
          <a:p>
            <a:r>
              <a:rPr lang="ru-RU" sz="2000" dirty="0">
                <a:latin typeface="+mj-lt"/>
              </a:rPr>
              <a:t> </a:t>
            </a:r>
          </a:p>
          <a:p>
            <a:r>
              <a:rPr lang="ru-RU" sz="2000" dirty="0">
                <a:latin typeface="+mj-lt"/>
              </a:rPr>
              <a:t>Кафедра компьютерных систем в управлении и проектировании (КСУП</a:t>
            </a:r>
            <a:r>
              <a:rPr lang="ru-RU" sz="2000" dirty="0" smtClean="0">
                <a:latin typeface="+mj-lt"/>
              </a:rPr>
              <a:t>)</a:t>
            </a:r>
            <a:endParaRPr lang="ru-RU" sz="2000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047" b="20337"/>
          <a:stretch/>
        </p:blipFill>
        <p:spPr>
          <a:xfrm>
            <a:off x="1160606" y="1127718"/>
            <a:ext cx="6480000" cy="52286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44600"/>
            <a:ext cx="7886700" cy="47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200" y="1244600"/>
            <a:ext cx="3996034" cy="34798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235200" y="1741695"/>
            <a:ext cx="3996034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35200" y="2046495"/>
            <a:ext cx="3996034" cy="689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35200" y="3024948"/>
            <a:ext cx="3996034" cy="154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28898" y="1712840"/>
            <a:ext cx="245492" cy="235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28650" y="4858165"/>
            <a:ext cx="7886700" cy="1318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1 – </a:t>
            </a:r>
            <a:r>
              <a:rPr lang="ru-RU" sz="2000" dirty="0" smtClean="0">
                <a:latin typeface="+mn-lt"/>
                <a:cs typeface="Courier New" panose="02070309020205020404" pitchFamily="49" charset="0"/>
              </a:rPr>
              <a:t>ввод количества элементов</a:t>
            </a:r>
          </a:p>
          <a:p>
            <a:pPr marL="0" indent="0">
              <a:buNone/>
            </a:pPr>
            <a:r>
              <a:rPr lang="ru-RU" sz="2000" dirty="0" smtClean="0">
                <a:latin typeface="+mn-lt"/>
                <a:cs typeface="Courier New" panose="02070309020205020404" pitchFamily="49" charset="0"/>
              </a:rPr>
              <a:t>2 – ввод значения номиналов элементов и узлов в схеме</a:t>
            </a:r>
          </a:p>
          <a:p>
            <a:pPr marL="0" indent="0">
              <a:buNone/>
            </a:pPr>
            <a:r>
              <a:rPr lang="ru-RU" sz="2000" dirty="0" smtClean="0">
                <a:latin typeface="+mn-lt"/>
                <a:cs typeface="Courier New" panose="02070309020205020404" pitchFamily="49" charset="0"/>
              </a:rPr>
              <a:t>3 – ввод частоты сигнала и получение общего комплексного сопротивления</a:t>
            </a:r>
            <a:endParaRPr lang="ru-RU" sz="20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частотных характеристик простой </a:t>
            </a:r>
            <a:r>
              <a:rPr lang="en-US" dirty="0" smtClean="0"/>
              <a:t>RLC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44600"/>
            <a:ext cx="7886700" cy="3275524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628650" y="1854200"/>
            <a:ext cx="3714750" cy="778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8650" y="2633133"/>
            <a:ext cx="3714750" cy="778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28650" y="3462337"/>
            <a:ext cx="3714750" cy="347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28650" y="2055675"/>
            <a:ext cx="312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2</a:t>
            </a:r>
          </a:p>
          <a:p>
            <a:endParaRPr lang="ru-RU" dirty="0" smtClean="0"/>
          </a:p>
          <a:p>
            <a:r>
              <a:rPr lang="ru-RU" dirty="0" smtClean="0"/>
              <a:t>3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4858165"/>
            <a:ext cx="7886700" cy="13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1 – параметры входного сигнала</a:t>
            </a:r>
          </a:p>
          <a:p>
            <a:pPr marL="0" indent="0">
              <a:buNone/>
            </a:pPr>
            <a:r>
              <a:rPr lang="ru-RU" sz="2000" dirty="0" smtClean="0"/>
              <a:t>2 </a:t>
            </a:r>
            <a:r>
              <a:rPr lang="ru-RU" sz="2000" dirty="0"/>
              <a:t>– параметры для анализа</a:t>
            </a:r>
          </a:p>
          <a:p>
            <a:pPr marL="0" indent="0">
              <a:buNone/>
            </a:pPr>
            <a:r>
              <a:rPr lang="ru-RU" sz="2000" dirty="0"/>
              <a:t>3 – характеристика элемента, которое нужно вывести в графике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7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Разработанный модуль полностью соответствует поставленным требованиям</a:t>
            </a:r>
          </a:p>
          <a:p>
            <a:endParaRPr lang="ru-RU" sz="2000" dirty="0" smtClean="0"/>
          </a:p>
          <a:p>
            <a:r>
              <a:rPr lang="ru-RU" sz="2000" dirty="0" smtClean="0"/>
              <a:t>В настоящий момент модуль рассчитывает частотные характеристики</a:t>
            </a:r>
          </a:p>
          <a:p>
            <a:endParaRPr lang="ru-RU" sz="2000" dirty="0" smtClean="0"/>
          </a:p>
          <a:p>
            <a:r>
              <a:rPr lang="ru-RU" sz="2000" dirty="0" smtClean="0"/>
              <a:t>Перспективным расширением данного модуля является расчет параметров для схем СВЧ диапазона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8225" y="2420674"/>
            <a:ext cx="6858000" cy="140625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РАСЧЕТА ХАРАКТЕРИСТИК ПРИНЦИПИАЛЬНЫХ </a:t>
            </a:r>
            <a:r>
              <a:rPr lang="ru-RU" sz="2000" dirty="0" smtClean="0"/>
              <a:t>СХЕМ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800" dirty="0"/>
              <a:t>Спасибо за </a:t>
            </a:r>
            <a:r>
              <a:rPr lang="ru-RU" sz="2800" dirty="0" smtClean="0"/>
              <a:t>внимание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190999"/>
            <a:ext cx="7348451" cy="1987551"/>
          </a:xfrm>
        </p:spPr>
        <p:txBody>
          <a:bodyPr>
            <a:noAutofit/>
          </a:bodyPr>
          <a:lstStyle/>
          <a:p>
            <a:pPr algn="l">
              <a:tabLst>
                <a:tab pos="4301729" algn="l"/>
              </a:tabLst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	Студент гр. 583-1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Скрябина Т.С.</a:t>
            </a:r>
          </a:p>
          <a:p>
            <a:pPr algn="l">
              <a:tabLst>
                <a:tab pos="4301729" algn="l"/>
              </a:tabLst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канд.техн.наук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каф. КСУП</a:t>
            </a:r>
          </a:p>
          <a:p>
            <a:pPr algn="l">
              <a:tabLst>
                <a:tab pos="4301729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Калентьев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142999" y="594542"/>
            <a:ext cx="7348451" cy="171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+mj-lt"/>
              </a:rPr>
              <a:t>ТОМСКИЙ ГОСУДАРСТВЕННЫЙ УНИВЕРСИТЕТ СИСТЕМ УПРАВЛЕНИЯ И РАДИОЭЛЕКТРОНИКИ (ТУСУР)</a:t>
            </a:r>
          </a:p>
          <a:p>
            <a:r>
              <a:rPr lang="ru-RU" sz="2000" dirty="0" smtClean="0">
                <a:latin typeface="+mj-lt"/>
              </a:rPr>
              <a:t> </a:t>
            </a:r>
          </a:p>
          <a:p>
            <a:r>
              <a:rPr lang="ru-RU" sz="2000" dirty="0" smtClean="0">
                <a:latin typeface="+mj-lt"/>
              </a:rPr>
              <a:t>Кафедра компьютерных систем в управлении и проектировании (КСУП)</a:t>
            </a:r>
            <a:endParaRPr lang="ru-RU" sz="2000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000" dirty="0"/>
              <a:t>Современные САПР для </a:t>
            </a:r>
            <a:r>
              <a:rPr lang="ru-RU" sz="2000" dirty="0" smtClean="0"/>
              <a:t>электронных устройств имеют </a:t>
            </a:r>
            <a:r>
              <a:rPr lang="ru-RU" sz="2000" dirty="0"/>
              <a:t>широкий функционал, что приводит к высоким </a:t>
            </a:r>
            <a:r>
              <a:rPr lang="ru-RU" sz="2000" dirty="0" smtClean="0"/>
              <a:t>стоимость.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endParaRPr lang="ru-RU" sz="2000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000" dirty="0" smtClean="0"/>
              <a:t>Отечественные производители </a:t>
            </a:r>
            <a:r>
              <a:rPr lang="ru-RU" sz="2000" dirty="0"/>
              <a:t>чаще </a:t>
            </a:r>
            <a:r>
              <a:rPr lang="ru-RU" sz="2000" dirty="0" smtClean="0"/>
              <a:t>всего прибегают к  созданию своего программного обеспечения </a:t>
            </a:r>
            <a:r>
              <a:rPr lang="ru-RU" sz="2000" dirty="0"/>
              <a:t>на основе существующих библиотек для анализа схем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z="1400" smtClean="0"/>
              <a:t>2</a:t>
            </a:fld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9302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цели и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 </a:t>
            </a:r>
          </a:p>
          <a:p>
            <a:r>
              <a:rPr lang="ru-RU" sz="2000" dirty="0" smtClean="0"/>
              <a:t>Разработать модуль для расчета характеристик принципиальных схем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Задачи: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Сделать обзор</a:t>
            </a:r>
            <a:r>
              <a:rPr lang="ru-RU" sz="2000" dirty="0" smtClean="0"/>
              <a:t> библиотек для анализа схем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Выбрать библиотеку</a:t>
            </a:r>
            <a:r>
              <a:rPr lang="ru-RU" sz="2000" dirty="0" smtClean="0"/>
              <a:t> на основе которого будет разработан модуль</a:t>
            </a: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Скомпилировать </a:t>
            </a:r>
            <a:r>
              <a:rPr lang="ru-RU" sz="2000" dirty="0" smtClean="0"/>
              <a:t>выбранную </a:t>
            </a:r>
            <a:r>
              <a:rPr lang="ru-RU" sz="2000" dirty="0" smtClean="0"/>
              <a:t>б</a:t>
            </a:r>
            <a:r>
              <a:rPr lang="ru-RU" sz="2000" dirty="0" smtClean="0"/>
              <a:t>иблиотеку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dirty="0" smtClean="0"/>
              <a:t>Сделать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маршалинг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структур и типов данных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Подключение</a:t>
            </a:r>
            <a:r>
              <a:rPr lang="ru-RU" sz="2000" dirty="0" smtClean="0"/>
              <a:t> библиотеки к </a:t>
            </a:r>
            <a:r>
              <a:rPr lang="en-US" sz="2000" dirty="0" smtClean="0"/>
              <a:t>.NET C#</a:t>
            </a:r>
            <a:r>
              <a:rPr lang="ru-RU" sz="2000" dirty="0" smtClean="0"/>
              <a:t> проекту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Реализация</a:t>
            </a:r>
            <a:r>
              <a:rPr lang="ru-RU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тестирование </a:t>
            </a:r>
            <a:r>
              <a:rPr lang="ru-RU" sz="2000" dirty="0" smtClean="0"/>
              <a:t>модуля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разрабатываемой системе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Расчет параметров принципиальных схем</a:t>
            </a:r>
          </a:p>
          <a:p>
            <a:endParaRPr lang="ru-RU" sz="2000" dirty="0" smtClean="0"/>
          </a:p>
          <a:p>
            <a:r>
              <a:rPr lang="ru-RU" sz="2000" dirty="0" smtClean="0"/>
              <a:t>Моделирование частотных характеристик</a:t>
            </a:r>
          </a:p>
          <a:p>
            <a:endParaRPr lang="en-US" sz="2000" dirty="0" smtClean="0"/>
          </a:p>
          <a:p>
            <a:r>
              <a:rPr lang="ru-RU" sz="2000" dirty="0" smtClean="0"/>
              <a:t>Возможность дальнейшего использования разработанного модуля в составе ПО для автоматизированного проектирования и синтеза принципиальных схем</a:t>
            </a:r>
          </a:p>
          <a:p>
            <a:endParaRPr lang="ru-RU" sz="2000" dirty="0" smtClean="0"/>
          </a:p>
          <a:p>
            <a:r>
              <a:rPr lang="ru-RU" sz="2000" dirty="0" smtClean="0"/>
              <a:t>Должен быть разработан на языке С</a:t>
            </a:r>
            <a:r>
              <a:rPr lang="en-US" sz="2000" dirty="0" smtClean="0"/>
              <a:t>#</a:t>
            </a:r>
            <a:r>
              <a:rPr lang="ru-RU" sz="2000" dirty="0" smtClean="0"/>
              <a:t>, </a:t>
            </a:r>
            <a:r>
              <a:rPr lang="en-US" sz="2000" dirty="0" smtClean="0"/>
              <a:t>.NET 4.5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Линейный</a:t>
            </a:r>
            <a:r>
              <a:rPr lang="ru-RU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анализ в коммерческих САПР</a:t>
            </a:r>
            <a:endParaRPr lang="ru-RU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Для </a:t>
            </a:r>
            <a:r>
              <a:rPr lang="ru-RU" sz="2000" dirty="0"/>
              <a:t>анализа линейных электрических цепей в САПР используют модифицированный метод узловых потенциалов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В </a:t>
            </a:r>
            <a:r>
              <a:rPr lang="en-US" sz="2000" dirty="0" smtClean="0"/>
              <a:t>Microwave Office </a:t>
            </a:r>
            <a:r>
              <a:rPr lang="ru-RU" sz="2000" dirty="0" smtClean="0"/>
              <a:t>интегрированы библиотеки </a:t>
            </a:r>
            <a:r>
              <a:rPr lang="en-US" sz="2000" dirty="0" smtClean="0"/>
              <a:t>HSPICE</a:t>
            </a:r>
            <a:r>
              <a:rPr lang="ru-RU" sz="2000" dirty="0" smtClean="0"/>
              <a:t> (</a:t>
            </a:r>
            <a:r>
              <a:rPr lang="en-US" sz="2000" dirty="0" smtClean="0"/>
              <a:t>Synopsys</a:t>
            </a:r>
            <a:r>
              <a:rPr lang="ru-RU" sz="2000" dirty="0" smtClean="0"/>
              <a:t>), </a:t>
            </a:r>
            <a:r>
              <a:rPr lang="en-US" sz="2000" dirty="0" smtClean="0"/>
              <a:t>APLAC</a:t>
            </a:r>
            <a:r>
              <a:rPr lang="ru-RU" sz="2000" dirty="0" smtClean="0"/>
              <a:t> (</a:t>
            </a:r>
            <a:r>
              <a:rPr lang="en-US" sz="2000" dirty="0" smtClean="0"/>
              <a:t>NI AWR</a:t>
            </a:r>
            <a:r>
              <a:rPr lang="ru-RU" sz="2000" dirty="0" smtClean="0"/>
              <a:t>) и </a:t>
            </a:r>
            <a:r>
              <a:rPr lang="en-US" sz="2000" dirty="0" err="1" smtClean="0"/>
              <a:t>Spectre</a:t>
            </a:r>
            <a:r>
              <a:rPr lang="ru-RU" sz="2000" dirty="0" smtClean="0"/>
              <a:t> (</a:t>
            </a:r>
            <a:r>
              <a:rPr lang="en-US" sz="2000" dirty="0" smtClean="0"/>
              <a:t>Cadence</a:t>
            </a:r>
            <a:r>
              <a:rPr lang="ru-RU" sz="2000" dirty="0" smtClean="0"/>
              <a:t>). </a:t>
            </a:r>
          </a:p>
          <a:p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en-US" sz="2000" dirty="0" smtClean="0"/>
              <a:t>Advanced Design System </a:t>
            </a:r>
            <a:r>
              <a:rPr lang="ru-RU" sz="2000" dirty="0" smtClean="0"/>
              <a:t>за линейный анализ отвечает элемент линейного моделирования – </a:t>
            </a:r>
            <a:r>
              <a:rPr lang="en-US" sz="2000" dirty="0" smtClean="0"/>
              <a:t>W</a:t>
            </a:r>
            <a:r>
              <a:rPr lang="ru-RU" sz="2000" dirty="0" smtClean="0"/>
              <a:t>2306</a:t>
            </a:r>
            <a:r>
              <a:rPr lang="en-US" sz="2000" dirty="0" smtClean="0"/>
              <a:t>EP Linear Simulator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СПО для моделирования аналоговых и цифровых схем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36418"/>
              </p:ext>
            </p:extLst>
          </p:nvPr>
        </p:nvGraphicFramePr>
        <p:xfrm>
          <a:off x="628650" y="1797078"/>
          <a:ext cx="7886702" cy="4006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97">
                  <a:extLst>
                    <a:ext uri="{9D8B030D-6E8A-4147-A177-3AD203B41FA5}">
                      <a16:colId xmlns:a16="http://schemas.microsoft.com/office/drawing/2014/main" val="2206167417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3007524070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1198310050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1850124107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2961550869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3041846902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1840996837"/>
                    </a:ext>
                  </a:extLst>
                </a:gridCol>
                <a:gridCol w="851315">
                  <a:extLst>
                    <a:ext uri="{9D8B030D-6E8A-4147-A177-3AD203B41FA5}">
                      <a16:colId xmlns:a16="http://schemas.microsoft.com/office/drawing/2014/main" val="1974761546"/>
                    </a:ext>
                  </a:extLst>
                </a:gridCol>
              </a:tblGrid>
              <a:tr h="416525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SPICE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SIMetrix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Ngspice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LTspice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TINA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Qucs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HSPICE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99637803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Анализ частотных характеристик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78441400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Расчет</a:t>
                      </a:r>
                      <a:r>
                        <a:rPr lang="ru-RU" sz="1400" baseline="0" dirty="0" smtClean="0"/>
                        <a:t> передаточных характеристик по постоянному току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04454761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Анализ переходных процессов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38970983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Анализ шумовых</a:t>
                      </a:r>
                      <a:r>
                        <a:rPr lang="ru-RU" sz="1400" baseline="0" dirty="0" smtClean="0"/>
                        <a:t> характеристик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88873651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Анализ Фурье в нелинейных</a:t>
                      </a:r>
                      <a:r>
                        <a:rPr lang="ru-RU" sz="1400" baseline="0" dirty="0" smtClean="0"/>
                        <a:t> цепях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86184107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Моделирование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s</a:t>
                      </a:r>
                      <a:r>
                        <a:rPr lang="ru-RU" sz="1400" dirty="0" smtClean="0"/>
                        <a:t>-параметров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2245969"/>
                  </a:ext>
                </a:extLst>
              </a:tr>
              <a:tr h="4051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Лицензия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BSD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платная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BSD</a:t>
                      </a:r>
                      <a:endParaRPr lang="ru-RU" sz="14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freeware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freeware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GPL</a:t>
                      </a:r>
                      <a:endParaRPr lang="ru-R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платная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3407489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Ngspice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9253"/>
            <a:ext cx="7886700" cy="3004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7</a:t>
            </a:fld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28650" y="4678363"/>
            <a:ext cx="7886700" cy="172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Основные преимущества</a:t>
            </a:r>
          </a:p>
          <a:p>
            <a:r>
              <a:rPr lang="ru-RU" sz="2000" dirty="0" smtClean="0"/>
              <a:t>Так как </a:t>
            </a:r>
            <a:r>
              <a:rPr lang="en-US" sz="2000" dirty="0" err="1" smtClean="0"/>
              <a:t>Ngspice</a:t>
            </a:r>
            <a:r>
              <a:rPr lang="en-US" sz="2000" dirty="0" smtClean="0"/>
              <a:t> </a:t>
            </a:r>
            <a:r>
              <a:rPr lang="ru-RU" sz="2000" dirty="0" smtClean="0"/>
              <a:t>распространяется по </a:t>
            </a:r>
            <a:r>
              <a:rPr lang="en-US" sz="2000" dirty="0" smtClean="0"/>
              <a:t>BSD </a:t>
            </a:r>
            <a:r>
              <a:rPr lang="ru-RU" sz="2000" dirty="0" smtClean="0"/>
              <a:t>лицензии, его можно использовать в составе коммерческого ПО</a:t>
            </a:r>
          </a:p>
          <a:p>
            <a:r>
              <a:rPr lang="ru-RU" sz="2000" dirty="0" smtClean="0"/>
              <a:t>Выполняет все основные виды анализа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2067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Ngspice</a:t>
            </a:r>
            <a:r>
              <a:rPr lang="en-US" sz="2000" dirty="0" smtClean="0"/>
              <a:t> </a:t>
            </a:r>
            <a:r>
              <a:rPr lang="ru-RU" sz="2000" dirty="0" smtClean="0"/>
              <a:t>принимает </a:t>
            </a:r>
            <a:r>
              <a:rPr lang="en-US" sz="2000" dirty="0" smtClean="0"/>
              <a:t>netlist </a:t>
            </a:r>
            <a:r>
              <a:rPr lang="ru-RU" sz="2000" dirty="0" smtClean="0"/>
              <a:t>в текстовом виде на вход и выдает листинг как результат своей работы. Листинги представляют колонки с номерами, соответствующими рассчитанными выходными данными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Формат </a:t>
            </a:r>
            <a:r>
              <a:rPr lang="en-US" sz="2000" dirty="0" smtClean="0"/>
              <a:t>netlist</a:t>
            </a:r>
            <a:r>
              <a:rPr lang="ru-RU" sz="2000" dirty="0" smtClean="0"/>
              <a:t>:</a:t>
            </a:r>
          </a:p>
          <a:p>
            <a:pPr marL="45085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DESCRIPTIONS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.MODEL STATEMENTS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ANALYSIS COMMANDS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COMMANDS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0">
              <a:buNone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0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потоков данных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99303"/>
              </p:ext>
            </p:extLst>
          </p:nvPr>
        </p:nvGraphicFramePr>
        <p:xfrm>
          <a:off x="628650" y="1397000"/>
          <a:ext cx="7886700" cy="47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5064-18A4-401E-8336-EA43D1AEC8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47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623</Words>
  <Application>Microsoft Office PowerPoint</Application>
  <PresentationFormat>Экран (4:3)</PresentationFormat>
  <Paragraphs>201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МОДУЛЬ РАСЧЕТА ХАРАКТЕРИСТИК ПРИНЦИПИАЛЬНЫХ СХЕМ</vt:lpstr>
      <vt:lpstr>Актуальность</vt:lpstr>
      <vt:lpstr>Постановка цели и задач</vt:lpstr>
      <vt:lpstr>Требования к разрабатываемой системе</vt:lpstr>
      <vt:lpstr>Линейный анализ в коммерческих САПР</vt:lpstr>
      <vt:lpstr>Обзор СПО для моделирования аналоговых и цифровых схем</vt:lpstr>
      <vt:lpstr>Ngspice</vt:lpstr>
      <vt:lpstr>Netlist</vt:lpstr>
      <vt:lpstr>Блок-схема потоков данных</vt:lpstr>
      <vt:lpstr>Варианты использования</vt:lpstr>
      <vt:lpstr>Диаграмма классов</vt:lpstr>
      <vt:lpstr>Главная форма</vt:lpstr>
      <vt:lpstr>Анализ частотных характеристик простой RLC схемы</vt:lpstr>
      <vt:lpstr>Заключение</vt:lpstr>
      <vt:lpstr>МОДУЛЬ РАСЧЕТА ХАРАКТЕРИСТИК ПРИНЦИПИАЛЬНЫХ СХЕМ 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МОДУЛЕЙ РАСЧЕТА ХАРАКТЕРИСТИК ПРИНЦИПИАЛЬНЫХ СХЕМ СВЧ ДИАПАЗОНА</dc:title>
  <dc:creator>Tatiana Skr</dc:creator>
  <cp:lastModifiedBy>Tatiana Skr</cp:lastModifiedBy>
  <cp:revision>69</cp:revision>
  <dcterms:created xsi:type="dcterms:W3CDTF">2017-04-28T01:12:18Z</dcterms:created>
  <dcterms:modified xsi:type="dcterms:W3CDTF">2017-06-12T14:36:02Z</dcterms:modified>
</cp:coreProperties>
</file>