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p:cViewPr>
        <p:scale>
          <a:sx n="80" d="100"/>
          <a:sy n="80" d="100"/>
        </p:scale>
        <p:origin x="-2556" y="-117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77891-C581-487F-97E3-01B3CB09ADC3}"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CC26EF-6988-4BB2-9991-D11F69589A5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2877891-C581-487F-97E3-01B3CB09ADC3}" type="datetimeFigureOut">
              <a:rPr lang="en-US" smtClean="0"/>
              <a:t>6/7/2020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8CC26EF-6988-4BB2-9991-D11F69589A5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sability.gov/how-to-and-tools/methods/use-cas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971550"/>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048941"/>
            <a:ext cx="7772400" cy="1102519"/>
          </a:xfrm>
        </p:spPr>
        <p:txBody>
          <a:bodyPr/>
          <a:lstStyle/>
          <a:p>
            <a:r>
              <a:rPr lang="en-US" b="1" i="1" dirty="0" smtClean="0">
                <a:solidFill>
                  <a:schemeClr val="bg1"/>
                </a:solidFill>
              </a:rPr>
              <a:t>Hypermedia Design</a:t>
            </a:r>
            <a:endParaRPr lang="en-US" b="1" i="1" dirty="0">
              <a:solidFill>
                <a:schemeClr val="bg1"/>
              </a:solidFill>
            </a:endParaRPr>
          </a:p>
        </p:txBody>
      </p:sp>
      <p:sp>
        <p:nvSpPr>
          <p:cNvPr id="3" name="Subtitle 2"/>
          <p:cNvSpPr>
            <a:spLocks noGrp="1"/>
          </p:cNvSpPr>
          <p:nvPr>
            <p:ph type="subTitle" idx="1"/>
          </p:nvPr>
        </p:nvSpPr>
        <p:spPr>
          <a:xfrm>
            <a:off x="1981200" y="3028950"/>
            <a:ext cx="5105400" cy="723900"/>
          </a:xfrm>
        </p:spPr>
        <p:txBody>
          <a:bodyPr/>
          <a:lstStyle/>
          <a:p>
            <a:r>
              <a:rPr lang="en-US" dirty="0" smtClean="0"/>
              <a:t>Presented By: Nicole </a:t>
            </a:r>
            <a:r>
              <a:rPr lang="en-US" dirty="0" smtClean="0"/>
              <a:t>Forke</a:t>
            </a:r>
            <a:endParaRPr lang="en-US" dirty="0"/>
          </a:p>
        </p:txBody>
      </p:sp>
      <p:sp>
        <p:nvSpPr>
          <p:cNvPr id="9" name="Double Brace 8"/>
          <p:cNvSpPr/>
          <p:nvPr/>
        </p:nvSpPr>
        <p:spPr>
          <a:xfrm>
            <a:off x="2133600" y="2876550"/>
            <a:ext cx="4876800" cy="914400"/>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noAutofit/>
          </a:bodyPr>
          <a:lstStyle/>
          <a:p>
            <a:r>
              <a:rPr lang="en-US" sz="3200" dirty="0" smtClean="0">
                <a:solidFill>
                  <a:schemeClr val="bg1"/>
                </a:solidFill>
              </a:rPr>
              <a:t>References</a:t>
            </a:r>
            <a:endParaRPr lang="en-US" sz="3200" dirty="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p:cNvSpPr>
            <a:spLocks noGrp="1"/>
          </p:cNvSpPr>
          <p:nvPr>
            <p:ph idx="1"/>
          </p:nvPr>
        </p:nvSpPr>
        <p:spPr>
          <a:xfrm>
            <a:off x="457200" y="2114550"/>
            <a:ext cx="8229600" cy="2514600"/>
          </a:xfrm>
        </p:spPr>
        <p:txBody>
          <a:bodyPr>
            <a:normAutofit/>
          </a:bodyPr>
          <a:lstStyle/>
          <a:p>
            <a:r>
              <a:rPr lang="en-US" sz="1200" dirty="0">
                <a:solidFill>
                  <a:schemeClr val="bg1"/>
                </a:solidFill>
              </a:rPr>
              <a:t>Richardson, Leonard &amp; Amundsen, Mike (2013), “</a:t>
            </a:r>
            <a:r>
              <a:rPr lang="en-US" sz="1200" dirty="0">
                <a:solidFill>
                  <a:schemeClr val="bg1"/>
                </a:solidFill>
              </a:rPr>
              <a:t>RESTful</a:t>
            </a:r>
            <a:r>
              <a:rPr lang="en-US" sz="1200" dirty="0">
                <a:solidFill>
                  <a:schemeClr val="bg1"/>
                </a:solidFill>
              </a:rPr>
              <a:t> Web </a:t>
            </a:r>
            <a:r>
              <a:rPr lang="en-US" sz="1200" dirty="0" smtClean="0">
                <a:solidFill>
                  <a:schemeClr val="bg1"/>
                </a:solidFill>
              </a:rPr>
              <a:t>APIs”</a:t>
            </a:r>
          </a:p>
          <a:p>
            <a:r>
              <a:rPr lang="en-US" sz="1200" u="sng" dirty="0" smtClean="0">
                <a:solidFill>
                  <a:schemeClr val="bg1"/>
                </a:solidFill>
                <a:hlinkClick r:id="rId2"/>
              </a:rPr>
              <a:t>https</a:t>
            </a:r>
            <a:r>
              <a:rPr lang="en-US" sz="1200" u="sng" dirty="0">
                <a:hlinkClick r:id="rId2"/>
              </a:rPr>
              <a:t>://www.usability.gov/how-to-and-tools/methods/use-cases.html</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lstStyle/>
          <a:p>
            <a:r>
              <a:rPr lang="en-US" dirty="0" smtClean="0">
                <a:solidFill>
                  <a:schemeClr val="bg1"/>
                </a:solidFill>
              </a:rPr>
              <a:t>Business Use Case</a:t>
            </a:r>
            <a:endParaRPr lang="en-US" dirty="0">
              <a:solidFill>
                <a:schemeClr val="bg1"/>
              </a:solidFill>
            </a:endParaRPr>
          </a:p>
        </p:txBody>
      </p:sp>
      <p:sp>
        <p:nvSpPr>
          <p:cNvPr id="3" name="Content Placeholder 2"/>
          <p:cNvSpPr>
            <a:spLocks noGrp="1"/>
          </p:cNvSpPr>
          <p:nvPr>
            <p:ph idx="1"/>
          </p:nvPr>
        </p:nvSpPr>
        <p:spPr>
          <a:xfrm>
            <a:off x="457200" y="2987277"/>
            <a:ext cx="8229600" cy="2022873"/>
          </a:xfrm>
        </p:spPr>
        <p:txBody>
          <a:bodyPr>
            <a:normAutofit/>
          </a:bodyPr>
          <a:lstStyle/>
          <a:p>
            <a:r>
              <a:rPr lang="en-US" sz="1200" dirty="0" smtClean="0">
                <a:solidFill>
                  <a:schemeClr val="bg1"/>
                </a:solidFill>
              </a:rPr>
              <a:t>Manager </a:t>
            </a:r>
            <a:r>
              <a:rPr lang="en-US" sz="1200" dirty="0">
                <a:solidFill>
                  <a:schemeClr val="bg1"/>
                </a:solidFill>
              </a:rPr>
              <a:t>does inventory count every Wednesday</a:t>
            </a:r>
          </a:p>
          <a:p>
            <a:r>
              <a:rPr lang="en-US" sz="1200" dirty="0" smtClean="0">
                <a:solidFill>
                  <a:schemeClr val="bg1"/>
                </a:solidFill>
              </a:rPr>
              <a:t>Counts </a:t>
            </a:r>
            <a:r>
              <a:rPr lang="en-US" sz="1200" dirty="0">
                <a:solidFill>
                  <a:schemeClr val="bg1"/>
                </a:solidFill>
              </a:rPr>
              <a:t>every food and paper product</a:t>
            </a:r>
          </a:p>
          <a:p>
            <a:r>
              <a:rPr lang="en-US" sz="1200" dirty="0" smtClean="0">
                <a:solidFill>
                  <a:schemeClr val="bg1"/>
                </a:solidFill>
              </a:rPr>
              <a:t>The </a:t>
            </a:r>
            <a:r>
              <a:rPr lang="en-US" sz="1200" dirty="0">
                <a:solidFill>
                  <a:schemeClr val="bg1"/>
                </a:solidFill>
              </a:rPr>
              <a:t>manager enters the inventory numbers into the database based on their category</a:t>
            </a:r>
          </a:p>
          <a:p>
            <a:r>
              <a:rPr lang="en-US" sz="1200" dirty="0" smtClean="0">
                <a:solidFill>
                  <a:schemeClr val="bg1"/>
                </a:solidFill>
              </a:rPr>
              <a:t>They </a:t>
            </a:r>
            <a:r>
              <a:rPr lang="en-US" sz="1200" dirty="0">
                <a:solidFill>
                  <a:schemeClr val="bg1"/>
                </a:solidFill>
              </a:rPr>
              <a:t>then enter the waste numbers into the database</a:t>
            </a:r>
          </a:p>
          <a:p>
            <a:r>
              <a:rPr lang="en-US" sz="1200" dirty="0" smtClean="0">
                <a:solidFill>
                  <a:schemeClr val="bg1"/>
                </a:solidFill>
              </a:rPr>
              <a:t>The </a:t>
            </a:r>
            <a:r>
              <a:rPr lang="en-US" sz="1200" dirty="0">
                <a:solidFill>
                  <a:schemeClr val="bg1"/>
                </a:solidFill>
              </a:rPr>
              <a:t>database calculates the estimated amounts to be ordered</a:t>
            </a:r>
          </a:p>
          <a:p>
            <a:r>
              <a:rPr lang="en-US" sz="1200" dirty="0" smtClean="0">
                <a:solidFill>
                  <a:schemeClr val="bg1"/>
                </a:solidFill>
              </a:rPr>
              <a:t>Manager </a:t>
            </a:r>
            <a:r>
              <a:rPr lang="en-US" sz="1200" dirty="0">
                <a:solidFill>
                  <a:schemeClr val="bg1"/>
                </a:solidFill>
              </a:rPr>
              <a:t>then fills out order form in database and submits order to vendor</a:t>
            </a:r>
          </a:p>
          <a:p>
            <a:endParaRPr lang="en-US" sz="1200" dirty="0">
              <a:solidFill>
                <a:schemeClr val="bg1"/>
              </a:solidFill>
            </a:endParaRPr>
          </a:p>
        </p:txBody>
      </p:sp>
      <p:sp>
        <p:nvSpPr>
          <p:cNvPr id="8" name="TextBox 7"/>
          <p:cNvSpPr txBox="1"/>
          <p:nvPr/>
        </p:nvSpPr>
        <p:spPr>
          <a:xfrm>
            <a:off x="457200" y="1920477"/>
            <a:ext cx="8229600" cy="1015663"/>
          </a:xfrm>
          <a:prstGeom prst="rect">
            <a:avLst/>
          </a:prstGeom>
          <a:noFill/>
        </p:spPr>
        <p:txBody>
          <a:bodyPr wrap="square" rtlCol="0">
            <a:spAutoFit/>
          </a:bodyPr>
          <a:lstStyle/>
          <a:p>
            <a:r>
              <a:rPr lang="en-US" sz="1200" dirty="0">
                <a:solidFill>
                  <a:schemeClr val="bg1"/>
                </a:solidFill>
              </a:rPr>
              <a:t>A restaurant is looking for a website they can keep inventory on due to high food costs.  The manager needs to be able to enter inventory count and waste count  weekly in order to keep an accurate database of their food waste and inventory on food and paper products</a:t>
            </a:r>
            <a:r>
              <a:rPr lang="en-US" sz="1200" dirty="0" smtClean="0">
                <a:solidFill>
                  <a:schemeClr val="bg1"/>
                </a:solidFill>
              </a:rPr>
              <a:t>.</a:t>
            </a:r>
          </a:p>
          <a:p>
            <a:endParaRPr lang="en-US" sz="1200" dirty="0">
              <a:solidFill>
                <a:schemeClr val="bg1"/>
              </a:solidFill>
            </a:endParaRPr>
          </a:p>
          <a:p>
            <a:r>
              <a:rPr lang="en-US" sz="1200" dirty="0">
                <a:solidFill>
                  <a:schemeClr val="bg1"/>
                </a:solidFill>
              </a:rPr>
              <a:t>Basic Flow for Inventory </a:t>
            </a:r>
            <a:r>
              <a:rPr lang="en-US" sz="1200" dirty="0" smtClean="0">
                <a:solidFill>
                  <a:schemeClr val="bg1"/>
                </a:solidFill>
              </a:rPr>
              <a:t>API</a:t>
            </a:r>
            <a:r>
              <a:rPr lang="en-US" sz="1200" baseline="30000" dirty="0" smtClean="0">
                <a:solidFill>
                  <a:schemeClr val="bg1"/>
                </a:solidFill>
              </a:rPr>
              <a:t>2</a:t>
            </a:r>
            <a:endParaRPr lang="en-US" sz="1200" dirty="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noAutofit/>
          </a:bodyPr>
          <a:lstStyle/>
          <a:p>
            <a:r>
              <a:rPr lang="en-US" sz="3200" dirty="0" smtClean="0">
                <a:solidFill>
                  <a:schemeClr val="bg1"/>
                </a:solidFill>
              </a:rPr>
              <a:t>Step 1: List the Semantic Descriptors</a:t>
            </a:r>
            <a:endParaRPr lang="en-US" sz="3200" dirty="0">
              <a:solidFill>
                <a:schemeClr val="bg1"/>
              </a:solidFill>
            </a:endParaRPr>
          </a:p>
        </p:txBody>
      </p:sp>
      <p:sp>
        <p:nvSpPr>
          <p:cNvPr id="3" name="Content Placeholder 2"/>
          <p:cNvSpPr>
            <a:spLocks noGrp="1"/>
          </p:cNvSpPr>
          <p:nvPr>
            <p:ph idx="1"/>
          </p:nvPr>
        </p:nvSpPr>
        <p:spPr>
          <a:xfrm>
            <a:off x="457200" y="2419350"/>
            <a:ext cx="8229600" cy="2590800"/>
          </a:xfrm>
        </p:spPr>
        <p:txBody>
          <a:bodyPr>
            <a:normAutofit/>
          </a:bodyPr>
          <a:lstStyle/>
          <a:p>
            <a:r>
              <a:rPr lang="en-US" sz="1200" dirty="0" smtClean="0">
                <a:solidFill>
                  <a:schemeClr val="bg1"/>
                </a:solidFill>
              </a:rPr>
              <a:t>A </a:t>
            </a:r>
            <a:r>
              <a:rPr lang="en-US" sz="1200" dirty="0">
                <a:solidFill>
                  <a:schemeClr val="bg1"/>
                </a:solidFill>
              </a:rPr>
              <a:t>web based inventory database</a:t>
            </a:r>
          </a:p>
          <a:p>
            <a:r>
              <a:rPr lang="en-US" sz="1200" dirty="0" smtClean="0">
                <a:solidFill>
                  <a:schemeClr val="bg1"/>
                </a:solidFill>
              </a:rPr>
              <a:t>Inventory </a:t>
            </a:r>
            <a:r>
              <a:rPr lang="en-US" sz="1200" dirty="0">
                <a:solidFill>
                  <a:schemeClr val="bg1"/>
                </a:solidFill>
              </a:rPr>
              <a:t>product page</a:t>
            </a:r>
          </a:p>
          <a:p>
            <a:r>
              <a:rPr lang="en-US" sz="1200" dirty="0" smtClean="0">
                <a:solidFill>
                  <a:schemeClr val="bg1"/>
                </a:solidFill>
              </a:rPr>
              <a:t>Product </a:t>
            </a:r>
            <a:r>
              <a:rPr lang="en-US" sz="1200" dirty="0">
                <a:solidFill>
                  <a:schemeClr val="bg1"/>
                </a:solidFill>
              </a:rPr>
              <a:t>categories (i.e. meat, vegetables, paper products, etc.)</a:t>
            </a:r>
          </a:p>
          <a:p>
            <a:r>
              <a:rPr lang="en-US" sz="1200" dirty="0" smtClean="0">
                <a:solidFill>
                  <a:schemeClr val="bg1"/>
                </a:solidFill>
              </a:rPr>
              <a:t>List </a:t>
            </a:r>
            <a:r>
              <a:rPr lang="en-US" sz="1200" dirty="0">
                <a:solidFill>
                  <a:schemeClr val="bg1"/>
                </a:solidFill>
              </a:rPr>
              <a:t>with product names and fields to enter in inventory counts</a:t>
            </a:r>
          </a:p>
          <a:p>
            <a:r>
              <a:rPr lang="en-US" sz="1200" dirty="0" smtClean="0">
                <a:solidFill>
                  <a:schemeClr val="bg1"/>
                </a:solidFill>
              </a:rPr>
              <a:t>Food </a:t>
            </a:r>
            <a:r>
              <a:rPr lang="en-US" sz="1200" dirty="0">
                <a:solidFill>
                  <a:schemeClr val="bg1"/>
                </a:solidFill>
              </a:rPr>
              <a:t>waste page</a:t>
            </a:r>
          </a:p>
          <a:p>
            <a:r>
              <a:rPr lang="en-US" sz="1200" dirty="0" smtClean="0">
                <a:solidFill>
                  <a:schemeClr val="bg1"/>
                </a:solidFill>
              </a:rPr>
              <a:t>List </a:t>
            </a:r>
            <a:r>
              <a:rPr lang="en-US" sz="1200" dirty="0">
                <a:solidFill>
                  <a:schemeClr val="bg1"/>
                </a:solidFill>
              </a:rPr>
              <a:t>with product names and fields to enter in food waste counts</a:t>
            </a:r>
          </a:p>
          <a:p>
            <a:r>
              <a:rPr lang="en-US" sz="1200" dirty="0" smtClean="0">
                <a:solidFill>
                  <a:schemeClr val="bg1"/>
                </a:solidFill>
              </a:rPr>
              <a:t>Fields </a:t>
            </a:r>
            <a:r>
              <a:rPr lang="en-US" sz="1200" dirty="0">
                <a:solidFill>
                  <a:schemeClr val="bg1"/>
                </a:solidFill>
              </a:rPr>
              <a:t>showing estimated product amount calculated to order</a:t>
            </a:r>
          </a:p>
          <a:p>
            <a:r>
              <a:rPr lang="en-US" sz="1200" dirty="0" smtClean="0">
                <a:solidFill>
                  <a:schemeClr val="bg1"/>
                </a:solidFill>
              </a:rPr>
              <a:t>Form </a:t>
            </a:r>
            <a:r>
              <a:rPr lang="en-US" sz="1200" dirty="0">
                <a:solidFill>
                  <a:schemeClr val="bg1"/>
                </a:solidFill>
              </a:rPr>
              <a:t>to fill out for product ordering and submit button to place order through database </a:t>
            </a:r>
            <a:r>
              <a:rPr lang="en-US" sz="1200" dirty="0" smtClean="0">
                <a:solidFill>
                  <a:schemeClr val="bg1"/>
                </a:solidFill>
              </a:rPr>
              <a:t>with vendor</a:t>
            </a:r>
            <a:endParaRPr lang="en-US" sz="1200" dirty="0">
              <a:solidFill>
                <a:schemeClr val="bg1"/>
              </a:solidFill>
            </a:endParaRPr>
          </a:p>
        </p:txBody>
      </p:sp>
      <p:sp>
        <p:nvSpPr>
          <p:cNvPr id="8" name="TextBox 7"/>
          <p:cNvSpPr txBox="1"/>
          <p:nvPr/>
        </p:nvSpPr>
        <p:spPr>
          <a:xfrm>
            <a:off x="457200" y="1920476"/>
            <a:ext cx="8229600" cy="461665"/>
          </a:xfrm>
          <a:prstGeom prst="rect">
            <a:avLst/>
          </a:prstGeom>
          <a:noFill/>
        </p:spPr>
        <p:txBody>
          <a:bodyPr wrap="square" rtlCol="0">
            <a:spAutoFit/>
          </a:bodyPr>
          <a:lstStyle/>
          <a:p>
            <a:r>
              <a:rPr lang="en-US" sz="1200" dirty="0" smtClean="0">
                <a:solidFill>
                  <a:schemeClr val="bg1"/>
                </a:solidFill>
              </a:rPr>
              <a:t>List all pieces of information a client might want to get out of your API or put into your API then form a hierarchy using the semantic descriptors.</a:t>
            </a:r>
            <a:endParaRPr lang="en-US" sz="1200" dirty="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noAutofit/>
          </a:bodyPr>
          <a:lstStyle/>
          <a:p>
            <a:r>
              <a:rPr lang="en-US" sz="4000" dirty="0" smtClean="0">
                <a:solidFill>
                  <a:schemeClr val="bg1"/>
                </a:solidFill>
              </a:rPr>
              <a:t>Hierarchy</a:t>
            </a:r>
            <a:endParaRPr lang="en-US" sz="4000" dirty="0">
              <a:solidFill>
                <a:schemeClr val="bg1"/>
              </a:solidFill>
            </a:endParaRPr>
          </a:p>
        </p:txBody>
      </p:sp>
      <p:sp>
        <p:nvSpPr>
          <p:cNvPr id="3" name="Content Placeholder 2"/>
          <p:cNvSpPr>
            <a:spLocks noGrp="1"/>
          </p:cNvSpPr>
          <p:nvPr>
            <p:ph idx="1"/>
          </p:nvPr>
        </p:nvSpPr>
        <p:spPr>
          <a:xfrm>
            <a:off x="304800" y="1733550"/>
            <a:ext cx="4267200" cy="2209800"/>
          </a:xfrm>
        </p:spPr>
        <p:txBody>
          <a:bodyPr>
            <a:normAutofit/>
          </a:bodyPr>
          <a:lstStyle/>
          <a:p>
            <a:r>
              <a:rPr lang="en-US" sz="1200" dirty="0" smtClean="0">
                <a:solidFill>
                  <a:schemeClr val="bg1"/>
                </a:solidFill>
              </a:rPr>
              <a:t>Inventory Database Homepage</a:t>
            </a:r>
          </a:p>
          <a:p>
            <a:pPr lvl="1"/>
            <a:r>
              <a:rPr lang="en-US" sz="1100" dirty="0" smtClean="0">
                <a:solidFill>
                  <a:schemeClr val="bg1"/>
                </a:solidFill>
              </a:rPr>
              <a:t>Inventory</a:t>
            </a:r>
          </a:p>
          <a:p>
            <a:pPr lvl="2"/>
            <a:r>
              <a:rPr lang="en-US" sz="1050" dirty="0" smtClean="0">
                <a:solidFill>
                  <a:schemeClr val="bg1"/>
                </a:solidFill>
              </a:rPr>
              <a:t>Product categories</a:t>
            </a:r>
          </a:p>
          <a:p>
            <a:pPr lvl="2"/>
            <a:r>
              <a:rPr lang="en-US" sz="1050" dirty="0" smtClean="0">
                <a:solidFill>
                  <a:schemeClr val="bg1"/>
                </a:solidFill>
              </a:rPr>
              <a:t>List of product names and fields to enter in counts</a:t>
            </a:r>
          </a:p>
          <a:p>
            <a:pPr lvl="1"/>
            <a:r>
              <a:rPr lang="en-US" sz="1100" dirty="0" smtClean="0">
                <a:solidFill>
                  <a:schemeClr val="bg1"/>
                </a:solidFill>
              </a:rPr>
              <a:t>Food Waste</a:t>
            </a:r>
          </a:p>
          <a:p>
            <a:pPr lvl="2"/>
            <a:r>
              <a:rPr lang="en-US" sz="1050" dirty="0" smtClean="0">
                <a:solidFill>
                  <a:schemeClr val="bg1"/>
                </a:solidFill>
              </a:rPr>
              <a:t>List of product names and fields to enter in counts</a:t>
            </a:r>
          </a:p>
          <a:p>
            <a:pPr lvl="2"/>
            <a:r>
              <a:rPr lang="en-US" sz="1050" dirty="0" smtClean="0">
                <a:solidFill>
                  <a:schemeClr val="bg1"/>
                </a:solidFill>
              </a:rPr>
              <a:t>Fields showing estimated calculation to order</a:t>
            </a:r>
          </a:p>
          <a:p>
            <a:pPr lvl="1"/>
            <a:r>
              <a:rPr lang="en-US" sz="1100" dirty="0" smtClean="0">
                <a:solidFill>
                  <a:schemeClr val="bg1"/>
                </a:solidFill>
              </a:rPr>
              <a:t>Order Form</a:t>
            </a:r>
          </a:p>
          <a:p>
            <a:pPr lvl="2"/>
            <a:r>
              <a:rPr lang="en-US" sz="1050" dirty="0" smtClean="0">
                <a:solidFill>
                  <a:schemeClr val="bg1"/>
                </a:solidFill>
              </a:rPr>
              <a:t>A submit button to send to vendor</a:t>
            </a:r>
          </a:p>
          <a:p>
            <a:pPr lvl="1"/>
            <a:r>
              <a:rPr lang="en-US" sz="1100" dirty="0" smtClean="0">
                <a:solidFill>
                  <a:schemeClr val="bg1"/>
                </a:solidFill>
              </a:rPr>
              <a:t>Vendor</a:t>
            </a:r>
            <a:endParaRPr lang="en-US" sz="1050" dirty="0" smtClean="0">
              <a:solidFill>
                <a:schemeClr val="bg1"/>
              </a:solidFill>
            </a:endParaRPr>
          </a:p>
          <a:p>
            <a:pPr lvl="2"/>
            <a:endParaRPr lang="en-US" sz="1050" dirty="0" smtClean="0">
              <a:solidFill>
                <a:schemeClr val="bg1"/>
              </a:solidFill>
            </a:endParaRPr>
          </a:p>
          <a:p>
            <a:pPr lvl="2"/>
            <a:endParaRPr lang="en-US" sz="1050" dirty="0" smtClean="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4648200" y="1733550"/>
            <a:ext cx="4191000" cy="461665"/>
          </a:xfrm>
          <a:prstGeom prst="rect">
            <a:avLst/>
          </a:prstGeom>
          <a:noFill/>
        </p:spPr>
        <p:txBody>
          <a:bodyPr wrap="square" rtlCol="0">
            <a:spAutoFit/>
          </a:bodyPr>
          <a:lstStyle/>
          <a:p>
            <a:r>
              <a:rPr lang="en-US" sz="1200" dirty="0">
                <a:solidFill>
                  <a:schemeClr val="bg1"/>
                </a:solidFill>
              </a:rPr>
              <a:t>Using the hierarchy, divide the descriptors into representations using boxes around the chunks you think belong together. </a:t>
            </a:r>
            <a:r>
              <a:rPr lang="en-US" sz="1200" baseline="30000" dirty="0">
                <a:solidFill>
                  <a:schemeClr val="bg1"/>
                </a:solidFill>
              </a:rPr>
              <a:t>1</a:t>
            </a:r>
            <a:endParaRPr lang="en-US" sz="1200" dirty="0">
              <a:solidFill>
                <a:schemeClr val="bg1"/>
              </a:solidFill>
            </a:endParaRPr>
          </a:p>
        </p:txBody>
      </p:sp>
      <p:grpSp>
        <p:nvGrpSpPr>
          <p:cNvPr id="13" name="Group 12"/>
          <p:cNvGrpSpPr/>
          <p:nvPr/>
        </p:nvGrpSpPr>
        <p:grpSpPr>
          <a:xfrm>
            <a:off x="4752181" y="2266950"/>
            <a:ext cx="3983038" cy="2387819"/>
            <a:chOff x="1152525" y="2116138"/>
            <a:chExt cx="5049838" cy="3027362"/>
          </a:xfrm>
        </p:grpSpPr>
        <p:sp>
          <p:nvSpPr>
            <p:cNvPr id="1026" name="Text Box 2"/>
            <p:cNvSpPr txBox="1">
              <a:spLocks noChangeArrowheads="1"/>
            </p:cNvSpPr>
            <p:nvPr/>
          </p:nvSpPr>
          <p:spPr bwMode="auto">
            <a:xfrm>
              <a:off x="1152525" y="2116138"/>
              <a:ext cx="5049838" cy="30273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Inventory Database Homepage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1335088" y="2392363"/>
              <a:ext cx="4708525" cy="25765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Inventory Page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   - Product categories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   - List of product names and fields to enter in counts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Text Box 4"/>
            <p:cNvSpPr txBox="1">
              <a:spLocks noChangeArrowheads="1"/>
            </p:cNvSpPr>
            <p:nvPr/>
          </p:nvSpPr>
          <p:spPr bwMode="auto">
            <a:xfrm>
              <a:off x="1509713" y="3003550"/>
              <a:ext cx="4383087" cy="179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Food Waste Page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    - List of product names and fields to enter in counts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    - Fields showing estimated calculated to order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1628775" y="3625850"/>
              <a:ext cx="4127500" cy="10350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cs typeface="Arial" pitchFamily="34" charset="0"/>
                </a:rPr>
                <a:t>- Order form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Calibri" pitchFamily="34" charset="0"/>
                  <a:cs typeface="Arial" pitchFamily="34" charset="0"/>
                </a:rPr>
                <a:t>   - Submit button to place order with vendor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Text Box 6"/>
            <p:cNvSpPr txBox="1">
              <a:spLocks noChangeArrowheads="1"/>
            </p:cNvSpPr>
            <p:nvPr/>
          </p:nvSpPr>
          <p:spPr bwMode="auto">
            <a:xfrm>
              <a:off x="1846263" y="4092575"/>
              <a:ext cx="3794125" cy="4254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cs typeface="Arial" pitchFamily="34" charset="0"/>
                </a:rPr>
                <a:t>-</a:t>
              </a:r>
              <a:r>
                <a:rPr kumimoji="0" lang="en-US" sz="1100" b="0" i="0" u="none" strike="noStrike" cap="none" normalizeH="0" baseline="0" dirty="0" smtClean="0">
                  <a:ln>
                    <a:noFill/>
                  </a:ln>
                  <a:solidFill>
                    <a:schemeClr val="tx1"/>
                  </a:solidFill>
                  <a:effectLst/>
                  <a:latin typeface="Calibri" pitchFamily="34" charset="0"/>
                  <a:cs typeface="Arial" pitchFamily="34" charset="0"/>
                </a:rPr>
                <a:t> Vendor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noAutofit/>
          </a:bodyPr>
          <a:lstStyle/>
          <a:p>
            <a:r>
              <a:rPr lang="en-US" sz="3200" dirty="0" smtClean="0">
                <a:solidFill>
                  <a:schemeClr val="bg1"/>
                </a:solidFill>
              </a:rPr>
              <a:t>Step 2: Draw a State Diagram</a:t>
            </a:r>
            <a:endParaRPr lang="en-US" sz="3200" dirty="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p:cNvSpPr>
            <a:spLocks noGrp="1"/>
          </p:cNvSpPr>
          <p:nvPr>
            <p:ph idx="1"/>
          </p:nvPr>
        </p:nvSpPr>
        <p:spPr>
          <a:xfrm>
            <a:off x="457200" y="1581150"/>
            <a:ext cx="8229600" cy="2057400"/>
          </a:xfrm>
        </p:spPr>
        <p:txBody>
          <a:bodyPr>
            <a:normAutofit/>
          </a:bodyPr>
          <a:lstStyle/>
          <a:p>
            <a:r>
              <a:rPr lang="en-US" sz="1200" dirty="0" smtClean="0">
                <a:solidFill>
                  <a:schemeClr val="bg1"/>
                </a:solidFill>
              </a:rPr>
              <a:t>This </a:t>
            </a:r>
            <a:r>
              <a:rPr lang="en-US" sz="1200" dirty="0">
                <a:solidFill>
                  <a:schemeClr val="bg1"/>
                </a:solidFill>
              </a:rPr>
              <a:t>shows how your representations are related. </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When </a:t>
            </a:r>
            <a:r>
              <a:rPr lang="en-US" sz="1200" dirty="0">
                <a:solidFill>
                  <a:schemeClr val="bg1"/>
                </a:solidFill>
              </a:rPr>
              <a:t>looking at your representations if one box completely contains another box, those two representations are probably related. </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Each </a:t>
            </a:r>
            <a:r>
              <a:rPr lang="en-US" sz="1200" dirty="0">
                <a:solidFill>
                  <a:schemeClr val="bg1"/>
                </a:solidFill>
              </a:rPr>
              <a:t>box represents one kind of representation.</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When </a:t>
            </a:r>
            <a:r>
              <a:rPr lang="en-US" sz="1200" dirty="0">
                <a:solidFill>
                  <a:schemeClr val="bg1"/>
                </a:solidFill>
              </a:rPr>
              <a:t>drawing the state diagram, use arrows to connect your representations, the arrows are your state transitions triggered by HTTP requests.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During </a:t>
            </a:r>
            <a:r>
              <a:rPr lang="en-US" sz="1200" dirty="0">
                <a:solidFill>
                  <a:schemeClr val="bg1"/>
                </a:solidFill>
              </a:rPr>
              <a:t>this process you will see that your semantic descriptors may become link relations.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Repeat </a:t>
            </a:r>
            <a:r>
              <a:rPr lang="en-US" sz="1200" dirty="0">
                <a:solidFill>
                  <a:schemeClr val="bg1"/>
                </a:solidFill>
              </a:rPr>
              <a:t>steps 1 and 2 until you are satisfied with your semantic descriptors and link relations.</a:t>
            </a:r>
          </a:p>
        </p:txBody>
      </p:sp>
      <p:grpSp>
        <p:nvGrpSpPr>
          <p:cNvPr id="47" name="Group 46"/>
          <p:cNvGrpSpPr/>
          <p:nvPr/>
        </p:nvGrpSpPr>
        <p:grpSpPr>
          <a:xfrm>
            <a:off x="3016537" y="3333750"/>
            <a:ext cx="5822663" cy="1447801"/>
            <a:chOff x="1067593" y="3206752"/>
            <a:chExt cx="5288757" cy="1957214"/>
          </a:xfrm>
        </p:grpSpPr>
        <p:cxnSp>
          <p:nvCxnSpPr>
            <p:cNvPr id="2066" name="AutoShape 18"/>
            <p:cNvCxnSpPr>
              <a:cxnSpLocks noChangeShapeType="1"/>
            </p:cNvCxnSpPr>
            <p:nvPr/>
          </p:nvCxnSpPr>
          <p:spPr bwMode="auto">
            <a:xfrm>
              <a:off x="1067593" y="3515784"/>
              <a:ext cx="300038" cy="0"/>
            </a:xfrm>
            <a:prstGeom prst="straightConnector1">
              <a:avLst/>
            </a:prstGeom>
            <a:noFill/>
            <a:ln w="9525">
              <a:solidFill>
                <a:srgbClr val="000000"/>
              </a:solidFill>
              <a:round/>
              <a:headEnd/>
              <a:tailEnd type="triangle" w="med" len="med"/>
            </a:ln>
          </p:spPr>
        </p:cxnSp>
        <p:sp>
          <p:nvSpPr>
            <p:cNvPr id="2067" name="Rectangle 19"/>
            <p:cNvSpPr>
              <a:spLocks noChangeArrowheads="1"/>
            </p:cNvSpPr>
            <p:nvPr/>
          </p:nvSpPr>
          <p:spPr bwMode="auto">
            <a:xfrm>
              <a:off x="1365250" y="3317347"/>
              <a:ext cx="654050" cy="396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Inventory 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68" name="AutoShape 20"/>
            <p:cNvCxnSpPr>
              <a:cxnSpLocks noChangeShapeType="1"/>
            </p:cNvCxnSpPr>
            <p:nvPr/>
          </p:nvCxnSpPr>
          <p:spPr bwMode="auto">
            <a:xfrm>
              <a:off x="2019300" y="3515784"/>
              <a:ext cx="678656" cy="0"/>
            </a:xfrm>
            <a:prstGeom prst="straightConnector1">
              <a:avLst/>
            </a:prstGeom>
            <a:noFill/>
            <a:ln w="9525">
              <a:solidFill>
                <a:srgbClr val="000000"/>
              </a:solidFill>
              <a:round/>
              <a:headEnd/>
              <a:tailEnd type="triangle" w="med" len="med"/>
            </a:ln>
          </p:spPr>
        </p:cxnSp>
        <p:sp>
          <p:nvSpPr>
            <p:cNvPr id="2069" name="Text Box 21"/>
            <p:cNvSpPr txBox="1">
              <a:spLocks noChangeArrowheads="1"/>
            </p:cNvSpPr>
            <p:nvPr/>
          </p:nvSpPr>
          <p:spPr bwMode="auto">
            <a:xfrm>
              <a:off x="2032793" y="3309763"/>
              <a:ext cx="642275" cy="2060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inventory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0" name="Text Box 22"/>
            <p:cNvSpPr txBox="1">
              <a:spLocks noChangeArrowheads="1"/>
            </p:cNvSpPr>
            <p:nvPr/>
          </p:nvSpPr>
          <p:spPr bwMode="auto">
            <a:xfrm>
              <a:off x="2032794" y="3515786"/>
              <a:ext cx="443442" cy="2060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safe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1" name="Rectangle 23"/>
            <p:cNvSpPr>
              <a:spLocks noChangeArrowheads="1"/>
            </p:cNvSpPr>
            <p:nvPr/>
          </p:nvSpPr>
          <p:spPr bwMode="auto">
            <a:xfrm>
              <a:off x="2697956" y="3206752"/>
              <a:ext cx="815975" cy="6053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Inventory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(products)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(list and fields)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72" name="AutoShape 24"/>
            <p:cNvCxnSpPr>
              <a:cxnSpLocks noChangeShapeType="1"/>
            </p:cNvCxnSpPr>
            <p:nvPr/>
          </p:nvCxnSpPr>
          <p:spPr bwMode="auto">
            <a:xfrm>
              <a:off x="3105944" y="3818471"/>
              <a:ext cx="0" cy="620183"/>
            </a:xfrm>
            <a:prstGeom prst="straightConnector1">
              <a:avLst/>
            </a:prstGeom>
            <a:noFill/>
            <a:ln w="9525">
              <a:solidFill>
                <a:srgbClr val="000000"/>
              </a:solidFill>
              <a:round/>
              <a:headEnd/>
              <a:tailEnd type="triangle" w="med" len="med"/>
            </a:ln>
          </p:spPr>
        </p:cxnSp>
        <p:sp>
          <p:nvSpPr>
            <p:cNvPr id="2073" name="Text Box 25"/>
            <p:cNvSpPr txBox="1">
              <a:spLocks noChangeArrowheads="1"/>
            </p:cNvSpPr>
            <p:nvPr/>
          </p:nvSpPr>
          <p:spPr bwMode="auto">
            <a:xfrm>
              <a:off x="3085968" y="3824819"/>
              <a:ext cx="679450" cy="3667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food waste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(safe)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4" name="Rectangle 26"/>
            <p:cNvSpPr>
              <a:spLocks noChangeArrowheads="1"/>
            </p:cNvSpPr>
            <p:nvPr/>
          </p:nvSpPr>
          <p:spPr bwMode="auto">
            <a:xfrm>
              <a:off x="2697956" y="4438655"/>
              <a:ext cx="815975" cy="7253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Food Waste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(products)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(list and fields)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(calculate)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75" name="AutoShape 27"/>
            <p:cNvCxnSpPr>
              <a:cxnSpLocks noChangeShapeType="1"/>
            </p:cNvCxnSpPr>
            <p:nvPr/>
          </p:nvCxnSpPr>
          <p:spPr bwMode="auto">
            <a:xfrm>
              <a:off x="3513931" y="4849641"/>
              <a:ext cx="569780" cy="0"/>
            </a:xfrm>
            <a:prstGeom prst="straightConnector1">
              <a:avLst/>
            </a:prstGeom>
            <a:noFill/>
            <a:ln w="9525">
              <a:solidFill>
                <a:srgbClr val="000000"/>
              </a:solidFill>
              <a:round/>
              <a:headEnd/>
              <a:tailEnd type="triangle" w="med" len="med"/>
            </a:ln>
          </p:spPr>
        </p:cxnSp>
        <p:sp>
          <p:nvSpPr>
            <p:cNvPr id="2076" name="Text Box 28"/>
            <p:cNvSpPr txBox="1">
              <a:spLocks noChangeArrowheads="1"/>
            </p:cNvSpPr>
            <p:nvPr/>
          </p:nvSpPr>
          <p:spPr bwMode="auto">
            <a:xfrm>
              <a:off x="3473979" y="4648910"/>
              <a:ext cx="679450" cy="185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order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7" name="Text Box 29"/>
            <p:cNvSpPr txBox="1">
              <a:spLocks noChangeArrowheads="1"/>
            </p:cNvSpPr>
            <p:nvPr/>
          </p:nvSpPr>
          <p:spPr bwMode="auto">
            <a:xfrm>
              <a:off x="3476625" y="4776788"/>
              <a:ext cx="679450" cy="185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safe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78" name="Rectangle 30"/>
            <p:cNvSpPr>
              <a:spLocks noChangeArrowheads="1"/>
            </p:cNvSpPr>
            <p:nvPr/>
          </p:nvSpPr>
          <p:spPr bwMode="auto">
            <a:xfrm>
              <a:off x="4083050" y="4588498"/>
              <a:ext cx="815975" cy="5222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Order Form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79" name="AutoShape 31"/>
            <p:cNvCxnSpPr>
              <a:cxnSpLocks noChangeShapeType="1"/>
            </p:cNvCxnSpPr>
            <p:nvPr/>
          </p:nvCxnSpPr>
          <p:spPr bwMode="auto">
            <a:xfrm>
              <a:off x="4899025" y="4849641"/>
              <a:ext cx="641350" cy="0"/>
            </a:xfrm>
            <a:prstGeom prst="straightConnector1">
              <a:avLst/>
            </a:prstGeom>
            <a:noFill/>
            <a:ln w="9525">
              <a:solidFill>
                <a:srgbClr val="000000"/>
              </a:solidFill>
              <a:round/>
              <a:headEnd/>
              <a:tailEnd type="triangle" w="med" len="med"/>
            </a:ln>
          </p:spPr>
        </p:cxnSp>
        <p:sp>
          <p:nvSpPr>
            <p:cNvPr id="2080" name="Text Box 32"/>
            <p:cNvSpPr txBox="1">
              <a:spLocks noChangeArrowheads="1"/>
            </p:cNvSpPr>
            <p:nvPr/>
          </p:nvSpPr>
          <p:spPr bwMode="auto">
            <a:xfrm>
              <a:off x="4915165" y="4648910"/>
              <a:ext cx="679450" cy="185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submit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81" name="Rectangle 33"/>
            <p:cNvSpPr>
              <a:spLocks noChangeArrowheads="1"/>
            </p:cNvSpPr>
            <p:nvPr/>
          </p:nvSpPr>
          <p:spPr bwMode="auto">
            <a:xfrm>
              <a:off x="5540375" y="4588498"/>
              <a:ext cx="815975" cy="5222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Calibri" pitchFamily="34" charset="0"/>
                  <a:cs typeface="Arial" pitchFamily="34" charset="0"/>
                </a:rPr>
                <a:t>Vendor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noAutofit/>
          </a:bodyPr>
          <a:lstStyle/>
          <a:p>
            <a:r>
              <a:rPr lang="en-US" sz="3200" dirty="0" smtClean="0">
                <a:solidFill>
                  <a:schemeClr val="bg1"/>
                </a:solidFill>
              </a:rPr>
              <a:t>Step 3: Reconcile Names</a:t>
            </a:r>
            <a:endParaRPr lang="en-US" sz="3200" dirty="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p:cNvSpPr>
            <a:spLocks noGrp="1"/>
          </p:cNvSpPr>
          <p:nvPr>
            <p:ph idx="1"/>
          </p:nvPr>
        </p:nvSpPr>
        <p:spPr>
          <a:xfrm>
            <a:off x="457200" y="2114550"/>
            <a:ext cx="8229600" cy="2514600"/>
          </a:xfrm>
        </p:spPr>
        <p:txBody>
          <a:bodyPr>
            <a:normAutofit/>
          </a:bodyPr>
          <a:lstStyle/>
          <a:p>
            <a:r>
              <a:rPr lang="en-US" sz="1200" dirty="0" smtClean="0">
                <a:solidFill>
                  <a:schemeClr val="bg1"/>
                </a:solidFill>
              </a:rPr>
              <a:t>Try </a:t>
            </a:r>
            <a:r>
              <a:rPr lang="en-US" sz="1200" dirty="0">
                <a:solidFill>
                  <a:schemeClr val="bg1"/>
                </a:solidFill>
              </a:rPr>
              <a:t>to reconcile your semantic descriptors and link relations from existing profiles.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The </a:t>
            </a:r>
            <a:r>
              <a:rPr lang="en-US" sz="1200" dirty="0">
                <a:solidFill>
                  <a:schemeClr val="bg1"/>
                </a:solidFill>
              </a:rPr>
              <a:t>IANA which is registered link relations , semantic descriptors from schema.org or apls.io, names from domain specific media types, and so on. </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Don't </a:t>
            </a:r>
            <a:r>
              <a:rPr lang="en-US" sz="1200" dirty="0">
                <a:solidFill>
                  <a:schemeClr val="bg1"/>
                </a:solidFill>
              </a:rPr>
              <a:t>auto generate the names of your semantic descriptor from the fields in your database schema or object model.</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Also</a:t>
            </a:r>
            <a:r>
              <a:rPr lang="en-US" sz="1200" dirty="0">
                <a:solidFill>
                  <a:schemeClr val="bg1"/>
                </a:solidFill>
              </a:rPr>
              <a:t>, don't come up with link relations that duplicate the functionality of IANA-registered link relations.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Doing </a:t>
            </a:r>
            <a:r>
              <a:rPr lang="en-US" sz="1200" dirty="0">
                <a:solidFill>
                  <a:schemeClr val="bg1"/>
                </a:solidFill>
              </a:rPr>
              <a:t>these steps may change some of your protocol semantics.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Iterate </a:t>
            </a:r>
            <a:r>
              <a:rPr lang="en-US" sz="1200" dirty="0">
                <a:solidFill>
                  <a:schemeClr val="bg1"/>
                </a:solidFill>
              </a:rPr>
              <a:t>steps 1 through 3 until your satisfied with your names and with the layout of your state diagram.</a:t>
            </a:r>
            <a:r>
              <a:rPr lang="en-US" sz="1200" baseline="30000" dirty="0">
                <a:solidFill>
                  <a:schemeClr val="bg1"/>
                </a:solidFill>
              </a:rPr>
              <a:t>1</a:t>
            </a:r>
            <a:endParaRPr lang="en-US" sz="1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noAutofit/>
          </a:bodyPr>
          <a:lstStyle/>
          <a:p>
            <a:r>
              <a:rPr lang="en-US" sz="3200" dirty="0" smtClean="0">
                <a:solidFill>
                  <a:schemeClr val="bg1"/>
                </a:solidFill>
              </a:rPr>
              <a:t>Step 4: Choose Media Type</a:t>
            </a:r>
            <a:endParaRPr lang="en-US" sz="3200" dirty="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p:cNvSpPr>
            <a:spLocks noGrp="1"/>
          </p:cNvSpPr>
          <p:nvPr>
            <p:ph idx="1"/>
          </p:nvPr>
        </p:nvSpPr>
        <p:spPr>
          <a:xfrm>
            <a:off x="457200" y="2114550"/>
            <a:ext cx="8229600" cy="2514600"/>
          </a:xfrm>
        </p:spPr>
        <p:txBody>
          <a:bodyPr>
            <a:normAutofit/>
          </a:bodyPr>
          <a:lstStyle/>
          <a:p>
            <a:r>
              <a:rPr lang="en-US" sz="1200" dirty="0" smtClean="0">
                <a:solidFill>
                  <a:schemeClr val="bg1"/>
                </a:solidFill>
              </a:rPr>
              <a:t>In </a:t>
            </a:r>
            <a:r>
              <a:rPr lang="en-US" sz="1200" dirty="0">
                <a:solidFill>
                  <a:schemeClr val="bg1"/>
                </a:solidFill>
              </a:rPr>
              <a:t>this step you choose a hypermedia format that can represent the semantics of your business requirements.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If </a:t>
            </a:r>
            <a:r>
              <a:rPr lang="en-US" sz="1200" dirty="0">
                <a:solidFill>
                  <a:schemeClr val="bg1"/>
                </a:solidFill>
              </a:rPr>
              <a:t>your API is read-only, that is your state diagram doesn't </a:t>
            </a:r>
            <a:r>
              <a:rPr lang="en-US" sz="1200" dirty="0" smtClean="0">
                <a:solidFill>
                  <a:schemeClr val="bg1"/>
                </a:solidFill>
              </a:rPr>
              <a:t>include </a:t>
            </a:r>
            <a:r>
              <a:rPr lang="en-US" sz="1200" dirty="0">
                <a:solidFill>
                  <a:schemeClr val="bg1"/>
                </a:solidFill>
              </a:rPr>
              <a:t>any unsafe transition you've got a lot of goo options. Such as HTML, HAL, or JSON-LD.</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If </a:t>
            </a:r>
            <a:r>
              <a:rPr lang="en-US" sz="1200" dirty="0">
                <a:solidFill>
                  <a:schemeClr val="bg1"/>
                </a:solidFill>
              </a:rPr>
              <a:t>you do have some unsafe transitions you can use </a:t>
            </a:r>
            <a:r>
              <a:rPr lang="en-US" sz="1200" dirty="0">
                <a:solidFill>
                  <a:schemeClr val="bg1"/>
                </a:solidFill>
              </a:rPr>
              <a:t>Collection+JSON</a:t>
            </a:r>
            <a:r>
              <a:rPr lang="en-US" sz="1200" dirty="0">
                <a:solidFill>
                  <a:schemeClr val="bg1"/>
                </a:solidFill>
              </a:rPr>
              <a:t> which </a:t>
            </a:r>
            <a:r>
              <a:rPr lang="en-US" sz="1200" dirty="0" smtClean="0">
                <a:solidFill>
                  <a:schemeClr val="bg1"/>
                </a:solidFill>
              </a:rPr>
              <a:t>supports </a:t>
            </a:r>
            <a:r>
              <a:rPr lang="en-US" sz="1200" dirty="0">
                <a:solidFill>
                  <a:schemeClr val="bg1"/>
                </a:solidFill>
              </a:rPr>
              <a:t>adding a new item to a collection, editing an item, and deleting an item.</a:t>
            </a:r>
            <a:r>
              <a:rPr lang="en-US" sz="1200" baseline="30000" dirty="0">
                <a:solidFill>
                  <a:schemeClr val="bg1"/>
                </a:solidFill>
              </a:rPr>
              <a:t>1</a:t>
            </a:r>
            <a:endParaRPr lang="en-US" sz="1200" dirty="0">
              <a:solidFill>
                <a:schemeClr val="bg1"/>
              </a:solidFill>
            </a:endParaRPr>
          </a:p>
          <a:p>
            <a:r>
              <a:rPr lang="en-US" sz="1200" dirty="0">
                <a:solidFill>
                  <a:schemeClr val="bg1"/>
                </a:solidFill>
              </a:rPr>
              <a:t>• Remember the media type must be compatible with your protocol semantics and your </a:t>
            </a:r>
            <a:r>
              <a:rPr lang="en-US" sz="1200" dirty="0" smtClean="0">
                <a:solidFill>
                  <a:schemeClr val="bg1"/>
                </a:solidFill>
              </a:rPr>
              <a:t>application </a:t>
            </a:r>
            <a:r>
              <a:rPr lang="en-US" sz="1200" dirty="0">
                <a:solidFill>
                  <a:schemeClr val="bg1"/>
                </a:solidFill>
              </a:rPr>
              <a:t>semantics.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HTML </a:t>
            </a:r>
            <a:r>
              <a:rPr lang="en-US" sz="1200" dirty="0">
                <a:solidFill>
                  <a:schemeClr val="bg1"/>
                </a:solidFill>
              </a:rPr>
              <a:t>would work well for this type of API as long as it is read-only and the user isn't allowed to delete a product from the list.</a:t>
            </a:r>
          </a:p>
          <a:p>
            <a:r>
              <a:rPr lang="en-US" sz="1200" dirty="0" smtClean="0">
                <a:solidFill>
                  <a:schemeClr val="bg1"/>
                </a:solidFill>
              </a:rPr>
              <a:t>Collection+JSON</a:t>
            </a:r>
            <a:r>
              <a:rPr lang="en-US" sz="1200" dirty="0">
                <a:solidFill>
                  <a:schemeClr val="bg1"/>
                </a:solidFill>
              </a:rPr>
              <a:t>, would be a better fit so the user is able to create their own product list in the database that fit their needs for their restaurant.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p:cNvSpPr>
            <a:spLocks noGrp="1"/>
          </p:cNvSpPr>
          <p:nvPr>
            <p:ph idx="1"/>
          </p:nvPr>
        </p:nvSpPr>
        <p:spPr>
          <a:xfrm>
            <a:off x="76200" y="895350"/>
            <a:ext cx="8229600" cy="990600"/>
          </a:xfrm>
        </p:spPr>
        <p:txBody>
          <a:bodyPr>
            <a:normAutofit/>
          </a:bodyPr>
          <a:lstStyle/>
          <a:p>
            <a:r>
              <a:rPr lang="en-US" sz="1200" dirty="0" smtClean="0">
                <a:solidFill>
                  <a:schemeClr val="bg1"/>
                </a:solidFill>
              </a:rPr>
              <a:t>Here </a:t>
            </a:r>
            <a:r>
              <a:rPr lang="en-US" sz="1200" dirty="0">
                <a:solidFill>
                  <a:schemeClr val="bg1"/>
                </a:solidFill>
              </a:rPr>
              <a:t>you will create a profile which tells the server how to parse the representations and explain the representation's application semantics.</a:t>
            </a:r>
            <a:r>
              <a:rPr lang="en-US" sz="1200" baseline="30000" dirty="0">
                <a:solidFill>
                  <a:schemeClr val="bg1"/>
                </a:solidFill>
              </a:rPr>
              <a:t>1</a:t>
            </a:r>
            <a:endParaRPr lang="en-US" sz="1200" dirty="0">
              <a:solidFill>
                <a:schemeClr val="bg1"/>
              </a:solidFill>
            </a:endParaRPr>
          </a:p>
          <a:p>
            <a:r>
              <a:rPr lang="en-US" sz="1200" dirty="0" smtClean="0">
                <a:solidFill>
                  <a:schemeClr val="bg1"/>
                </a:solidFill>
              </a:rPr>
              <a:t>The </a:t>
            </a:r>
            <a:r>
              <a:rPr lang="en-US" sz="1200" dirty="0">
                <a:solidFill>
                  <a:schemeClr val="bg1"/>
                </a:solidFill>
              </a:rPr>
              <a:t>profile should explain all of your semantic descriptors and link relations other than IANA-registered link relations and strings explained by the media type.</a:t>
            </a:r>
            <a:r>
              <a:rPr lang="en-US" sz="1200" baseline="30000" dirty="0">
                <a:solidFill>
                  <a:schemeClr val="bg1"/>
                </a:solidFill>
              </a:rPr>
              <a:t>1</a:t>
            </a:r>
            <a:endParaRPr lang="en-US" sz="1200" dirty="0">
              <a:solidFill>
                <a:schemeClr val="bg1"/>
              </a:solidFill>
            </a:endParaRPr>
          </a:p>
        </p:txBody>
      </p:sp>
      <p:grpSp>
        <p:nvGrpSpPr>
          <p:cNvPr id="13" name="Group 12"/>
          <p:cNvGrpSpPr/>
          <p:nvPr/>
        </p:nvGrpSpPr>
        <p:grpSpPr>
          <a:xfrm>
            <a:off x="164669" y="1885950"/>
            <a:ext cx="5105400" cy="713891"/>
            <a:chOff x="164669" y="2000976"/>
            <a:chExt cx="5105400" cy="713891"/>
          </a:xfrm>
        </p:grpSpPr>
        <p:sp>
          <p:nvSpPr>
            <p:cNvPr id="11" name="Oval 10"/>
            <p:cNvSpPr/>
            <p:nvPr/>
          </p:nvSpPr>
          <p:spPr>
            <a:xfrm>
              <a:off x="164669" y="2000976"/>
              <a:ext cx="5105400" cy="713891"/>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2" name="Title 1"/>
            <p:cNvSpPr txBox="1">
              <a:spLocks/>
            </p:cNvSpPr>
            <p:nvPr/>
          </p:nvSpPr>
          <p:spPr>
            <a:xfrm>
              <a:off x="381000" y="2114550"/>
              <a:ext cx="4672739" cy="48674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bg1"/>
                  </a:solidFill>
                  <a:effectLst/>
                  <a:uLnTx/>
                  <a:uFillTx/>
                  <a:latin typeface="+mj-lt"/>
                  <a:ea typeface="+mj-ea"/>
                  <a:cs typeface="+mj-cs"/>
                </a:rPr>
                <a:t>Step 6: Implementation</a:t>
              </a:r>
            </a:p>
          </p:txBody>
        </p:sp>
      </p:grpSp>
      <p:grpSp>
        <p:nvGrpSpPr>
          <p:cNvPr id="16" name="Group 15"/>
          <p:cNvGrpSpPr/>
          <p:nvPr/>
        </p:nvGrpSpPr>
        <p:grpSpPr>
          <a:xfrm>
            <a:off x="152400" y="133350"/>
            <a:ext cx="5105400" cy="713891"/>
            <a:chOff x="164669" y="2000976"/>
            <a:chExt cx="5105400" cy="713891"/>
          </a:xfrm>
        </p:grpSpPr>
        <p:sp>
          <p:nvSpPr>
            <p:cNvPr id="17" name="Oval 16"/>
            <p:cNvSpPr/>
            <p:nvPr/>
          </p:nvSpPr>
          <p:spPr>
            <a:xfrm>
              <a:off x="164669" y="2000976"/>
              <a:ext cx="5105400" cy="713891"/>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8" name="Title 1"/>
            <p:cNvSpPr txBox="1">
              <a:spLocks/>
            </p:cNvSpPr>
            <p:nvPr/>
          </p:nvSpPr>
          <p:spPr>
            <a:xfrm>
              <a:off x="381000" y="2114550"/>
              <a:ext cx="4672739" cy="48674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bg1"/>
                  </a:solidFill>
                  <a:effectLst/>
                  <a:uLnTx/>
                  <a:uFillTx/>
                  <a:latin typeface="+mj-lt"/>
                  <a:ea typeface="+mj-ea"/>
                  <a:cs typeface="+mj-cs"/>
                </a:rPr>
                <a:t>Step 5: Write a Profile</a:t>
              </a:r>
            </a:p>
          </p:txBody>
        </p:sp>
      </p:grpSp>
      <p:sp>
        <p:nvSpPr>
          <p:cNvPr id="19" name="Content Placeholder 2"/>
          <p:cNvSpPr txBox="1">
            <a:spLocks/>
          </p:cNvSpPr>
          <p:nvPr/>
        </p:nvSpPr>
        <p:spPr>
          <a:xfrm>
            <a:off x="152400" y="2685324"/>
            <a:ext cx="8229600" cy="6858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US" sz="1200" dirty="0">
                <a:solidFill>
                  <a:schemeClr val="bg1"/>
                </a:solidFill>
              </a:rPr>
              <a:t>Here is where you write some code, develop an HTTP server that implements the state diagram from step </a:t>
            </a:r>
            <a:r>
              <a:rPr lang="en-US" sz="1200" dirty="0" smtClean="0">
                <a:solidFill>
                  <a:schemeClr val="bg1"/>
                </a:solidFill>
              </a:rPr>
              <a:t>3.</a:t>
            </a:r>
            <a:r>
              <a:rPr lang="en-US" sz="1200" baseline="30000" dirty="0" smtClean="0">
                <a:solidFill>
                  <a:schemeClr val="bg1"/>
                </a:solidFill>
              </a:rPr>
              <a:t>1</a:t>
            </a:r>
          </a:p>
          <a:p>
            <a:pPr marL="342900" lvl="0" indent="-342900">
              <a:spcBef>
                <a:spcPct val="20000"/>
              </a:spcBef>
              <a:buFont typeface="Arial" pitchFamily="34" charset="0"/>
              <a:buChar char="•"/>
            </a:pPr>
            <a:r>
              <a:rPr lang="en-US" sz="1200" dirty="0">
                <a:solidFill>
                  <a:schemeClr val="bg1"/>
                </a:solidFill>
              </a:rPr>
              <a:t>Each representation will use the media type you chose in step 4, and link to the profile you defined in step 5.</a:t>
            </a:r>
            <a:r>
              <a:rPr lang="en-US" sz="1200" baseline="30000" dirty="0">
                <a:solidFill>
                  <a:schemeClr val="bg1"/>
                </a:solidFill>
              </a:rPr>
              <a:t>1</a:t>
            </a:r>
            <a:endParaRPr kumimoji="0" lang="en-US" sz="1200" b="0" i="0" u="none" strike="noStrike" kern="1200" cap="none" spc="0" normalizeH="0" baseline="0" noProof="0" dirty="0" smtClean="0">
              <a:ln>
                <a:noFill/>
              </a:ln>
              <a:solidFill>
                <a:schemeClr val="bg1"/>
              </a:solidFill>
              <a:effectLst/>
              <a:uLnTx/>
              <a:uFillTx/>
              <a:latin typeface="+mn-lt"/>
              <a:ea typeface="+mn-ea"/>
              <a:cs typeface="+mn-cs"/>
            </a:endParaRPr>
          </a:p>
        </p:txBody>
      </p:sp>
      <p:grpSp>
        <p:nvGrpSpPr>
          <p:cNvPr id="20" name="Group 19"/>
          <p:cNvGrpSpPr/>
          <p:nvPr/>
        </p:nvGrpSpPr>
        <p:grpSpPr>
          <a:xfrm>
            <a:off x="228600" y="3333750"/>
            <a:ext cx="5105400" cy="713891"/>
            <a:chOff x="164669" y="2000976"/>
            <a:chExt cx="5105400" cy="713891"/>
          </a:xfrm>
        </p:grpSpPr>
        <p:sp>
          <p:nvSpPr>
            <p:cNvPr id="21" name="Oval 20"/>
            <p:cNvSpPr/>
            <p:nvPr/>
          </p:nvSpPr>
          <p:spPr>
            <a:xfrm>
              <a:off x="164669" y="2000976"/>
              <a:ext cx="5105400" cy="713891"/>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2" name="Title 1"/>
            <p:cNvSpPr txBox="1">
              <a:spLocks/>
            </p:cNvSpPr>
            <p:nvPr/>
          </p:nvSpPr>
          <p:spPr>
            <a:xfrm>
              <a:off x="381000" y="2114550"/>
              <a:ext cx="4672739" cy="48674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bg1"/>
                  </a:solidFill>
                  <a:effectLst/>
                  <a:uLnTx/>
                  <a:uFillTx/>
                  <a:latin typeface="+mj-lt"/>
                  <a:ea typeface="+mj-ea"/>
                  <a:cs typeface="+mj-cs"/>
                </a:rPr>
                <a:t>Step 7: Publication</a:t>
              </a:r>
            </a:p>
          </p:txBody>
        </p:sp>
      </p:grpSp>
      <p:sp>
        <p:nvSpPr>
          <p:cNvPr id="23" name="Content Placeholder 2"/>
          <p:cNvSpPr txBox="1">
            <a:spLocks/>
          </p:cNvSpPr>
          <p:nvPr/>
        </p:nvSpPr>
        <p:spPr>
          <a:xfrm>
            <a:off x="216331" y="4133124"/>
            <a:ext cx="8229600" cy="685800"/>
          </a:xfrm>
          <a:prstGeom prst="rect">
            <a:avLst/>
          </a:prstGeom>
        </p:spPr>
        <p:txBody>
          <a:bodyPr vert="horz" lIns="91440" tIns="45720" rIns="91440" bIns="45720" rtlCol="0">
            <a:normAutofit fontScale="92500"/>
          </a:bodyPr>
          <a:lstStyle/>
          <a:p>
            <a:pPr marL="342900" lvl="0" indent="-342900">
              <a:spcBef>
                <a:spcPct val="20000"/>
              </a:spcBef>
              <a:buFont typeface="Arial" pitchFamily="34" charset="0"/>
              <a:buChar char="•"/>
            </a:pPr>
            <a:r>
              <a:rPr lang="en-US" sz="1200" dirty="0" smtClean="0">
                <a:solidFill>
                  <a:schemeClr val="bg1"/>
                </a:solidFill>
              </a:rPr>
              <a:t>Here is where you publish your billboard URL, which is the single most important piece of information about your API, because it’s the gateway to everything else.</a:t>
            </a:r>
            <a:r>
              <a:rPr lang="en-US" sz="1200" baseline="30000" dirty="0" smtClean="0">
                <a:solidFill>
                  <a:schemeClr val="bg1"/>
                </a:solidFill>
              </a:rPr>
              <a:t>1</a:t>
            </a:r>
          </a:p>
          <a:p>
            <a:pPr marL="342900" lvl="0" indent="-342900">
              <a:spcBef>
                <a:spcPct val="20000"/>
              </a:spcBef>
              <a:buFont typeface="Arial" pitchFamily="34" charset="0"/>
              <a:buChar char="•"/>
            </a:pPr>
            <a:r>
              <a:rPr kumimoji="0" lang="en-US" sz="1200" b="0" i="0" u="none" strike="noStrike" kern="1200" cap="none" spc="0" normalizeH="0" noProof="0" dirty="0" smtClean="0">
                <a:ln>
                  <a:noFill/>
                </a:ln>
                <a:solidFill>
                  <a:schemeClr val="bg1"/>
                </a:solidFill>
                <a:effectLst/>
                <a:uLnTx/>
                <a:uFillTx/>
                <a:latin typeface="+mn-lt"/>
                <a:ea typeface="+mn-ea"/>
                <a:cs typeface="+mn-cs"/>
              </a:rPr>
              <a:t>Here you also publish your profile document which goes on your website, along with the rest of the information about the API.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200" y="207764"/>
            <a:ext cx="8991600" cy="1257300"/>
          </a:xfrm>
          <a:prstGeom prst="ellipse">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407789"/>
            <a:ext cx="8229600" cy="857250"/>
          </a:xfrm>
        </p:spPr>
        <p:txBody>
          <a:bodyPr>
            <a:noAutofit/>
          </a:bodyPr>
          <a:lstStyle/>
          <a:p>
            <a:r>
              <a:rPr lang="en-US" sz="3200" dirty="0" smtClean="0">
                <a:solidFill>
                  <a:schemeClr val="bg1"/>
                </a:solidFill>
              </a:rPr>
              <a:t>Return On Investment</a:t>
            </a:r>
            <a:endParaRPr lang="en-US" sz="3200" dirty="0">
              <a:solidFill>
                <a:schemeClr val="bg1"/>
              </a:solidFill>
            </a:endParaRPr>
          </a:p>
        </p:txBody>
      </p:sp>
      <p:sp>
        <p:nvSpPr>
          <p:cNvPr id="9" name="Left Brace 8"/>
          <p:cNvSpPr/>
          <p:nvPr/>
        </p:nvSpPr>
        <p:spPr>
          <a:xfrm rot="5400000">
            <a:off x="4267200" y="266700"/>
            <a:ext cx="609600" cy="9144000"/>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p:cNvSpPr>
            <a:spLocks noGrp="1"/>
          </p:cNvSpPr>
          <p:nvPr>
            <p:ph idx="1"/>
          </p:nvPr>
        </p:nvSpPr>
        <p:spPr>
          <a:xfrm>
            <a:off x="457200" y="2114550"/>
            <a:ext cx="8229600" cy="2514600"/>
          </a:xfrm>
        </p:spPr>
        <p:txBody>
          <a:bodyPr>
            <a:normAutofit/>
          </a:bodyPr>
          <a:lstStyle/>
          <a:p>
            <a:r>
              <a:rPr lang="en-US" sz="1200" dirty="0" smtClean="0">
                <a:solidFill>
                  <a:schemeClr val="bg1"/>
                </a:solidFill>
              </a:rPr>
              <a:t>If </a:t>
            </a:r>
            <a:r>
              <a:rPr lang="en-US" sz="1200" dirty="0">
                <a:solidFill>
                  <a:schemeClr val="bg1"/>
                </a:solidFill>
              </a:rPr>
              <a:t>you've done the 7 step design procedure with success then your client should get everything their hoping for out of your API.</a:t>
            </a:r>
          </a:p>
          <a:p>
            <a:r>
              <a:rPr lang="en-US" sz="1200" dirty="0" smtClean="0">
                <a:solidFill>
                  <a:schemeClr val="bg1"/>
                </a:solidFill>
              </a:rPr>
              <a:t>They </a:t>
            </a:r>
            <a:r>
              <a:rPr lang="en-US" sz="1200" dirty="0">
                <a:solidFill>
                  <a:schemeClr val="bg1"/>
                </a:solidFill>
              </a:rPr>
              <a:t>should be able to enter inventory and waste counts with ease.</a:t>
            </a:r>
          </a:p>
          <a:p>
            <a:r>
              <a:rPr lang="en-US" sz="1200" dirty="0" smtClean="0">
                <a:solidFill>
                  <a:schemeClr val="bg1"/>
                </a:solidFill>
              </a:rPr>
              <a:t>The </a:t>
            </a:r>
            <a:r>
              <a:rPr lang="en-US" sz="1200" dirty="0">
                <a:solidFill>
                  <a:schemeClr val="bg1"/>
                </a:solidFill>
              </a:rPr>
              <a:t>response from your API should show them the estimated calculations for new orders.</a:t>
            </a:r>
          </a:p>
          <a:p>
            <a:r>
              <a:rPr lang="en-US" sz="1200" dirty="0" smtClean="0">
                <a:solidFill>
                  <a:schemeClr val="bg1"/>
                </a:solidFill>
              </a:rPr>
              <a:t>There </a:t>
            </a:r>
            <a:r>
              <a:rPr lang="en-US" sz="1200" dirty="0">
                <a:solidFill>
                  <a:schemeClr val="bg1"/>
                </a:solidFill>
              </a:rPr>
              <a:t>should be an HTTP Post request to submit an order with their vendor.</a:t>
            </a:r>
          </a:p>
          <a:p>
            <a:r>
              <a:rPr lang="en-US" sz="1200" dirty="0" smtClean="0">
                <a:solidFill>
                  <a:schemeClr val="bg1"/>
                </a:solidFill>
              </a:rPr>
              <a:t>This </a:t>
            </a:r>
            <a:r>
              <a:rPr lang="en-US" sz="1200" dirty="0">
                <a:solidFill>
                  <a:schemeClr val="bg1"/>
                </a:solidFill>
              </a:rPr>
              <a:t>will help them reduce overall costs associated with their restaurant and increase revenue.</a:t>
            </a:r>
          </a:p>
          <a:p>
            <a:r>
              <a:rPr lang="en-US" sz="1200" dirty="0" smtClean="0">
                <a:solidFill>
                  <a:schemeClr val="bg1"/>
                </a:solidFill>
              </a:rPr>
              <a:t>Your </a:t>
            </a:r>
            <a:r>
              <a:rPr lang="en-US" sz="1200" dirty="0">
                <a:solidFill>
                  <a:schemeClr val="bg1"/>
                </a:solidFill>
              </a:rPr>
              <a:t>API should also gain new users if there is good feedback from your current  client.</a:t>
            </a:r>
          </a:p>
        </p:txBody>
      </p:sp>
    </p:spTree>
  </p:cSld>
  <p:clrMapOvr>
    <a:masterClrMapping/>
  </p:clrMapOvr>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1033</Words>
  <Application>Microsoft Office PowerPoint</Application>
  <PresentationFormat>On-screen Show (16:9)</PresentationFormat>
  <Paragraphs>101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Hypermedia Design</vt:lpstr>
      <vt:lpstr>Business Use Case</vt:lpstr>
      <vt:lpstr>Step 1: List the Semantic Descriptors</vt:lpstr>
      <vt:lpstr>Hierarchy</vt:lpstr>
      <vt:lpstr>Step 2: Draw a State Diagram</vt:lpstr>
      <vt:lpstr>Step 3: Reconcile Names</vt:lpstr>
      <vt:lpstr>Step 4: Choose Media Type</vt:lpstr>
      <vt:lpstr>Slide 8</vt:lpstr>
      <vt:lpstr>Return On Investment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Nicole</dc:creator>
  <cp:lastModifiedBy>Nicole</cp:lastModifiedBy>
  <cp:revision>12</cp:revision>
  <dcterms:created xsi:type="dcterms:W3CDTF">2020-06-07T18:47:13Z</dcterms:created>
  <dcterms:modified xsi:type="dcterms:W3CDTF">2020-06-07T20:29:16Z</dcterms:modified>
</cp:coreProperties>
</file>