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43D74-5147-480F-A741-626F0372F79B}" v="608" dt="2020-06-21T17:58:18.904"/>
    <p1510:client id="{7AE03D69-71B2-41D6-9747-816F3C05FDE1}" v="2" dt="2020-06-21T02:27:33.836"/>
    <p1510:client id="{E17FBEC4-35BB-4812-9C6C-D7BCAE47C8B2}" v="5095" dt="2020-06-21T14:27:43.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55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974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584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12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2512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91760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531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7692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644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567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676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563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746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98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286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68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30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829944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ginx.com/learn/api-gateway/" TargetMode="External"/><Relationship Id="rId7" Type="http://schemas.openxmlformats.org/officeDocument/2006/relationships/hyperlink" Target="https://dzone.com/articles/scaling-microservices-the-challenges-and-solutions#:~:text=Scalability%20is%20determined%20by%20how,able%20to%20process%20these%20tasks.&amp;text=In%20order%20to%20scale%20successfully,part%20of%20a%20larger%20system." TargetMode="External"/><Relationship Id="rId2" Type="http://schemas.openxmlformats.org/officeDocument/2006/relationships/hyperlink" Target="https://opensource.com/resources/what-are-microservices" TargetMode="External"/><Relationship Id="rId1" Type="http://schemas.openxmlformats.org/officeDocument/2006/relationships/slideLayout" Target="../slideLayouts/slideLayout2.xml"/><Relationship Id="rId6" Type="http://schemas.openxmlformats.org/officeDocument/2006/relationships/hyperlink" Target="https://microservices.io/patterns/deployment/multiple-services-per-host.html" TargetMode="External"/><Relationship Id="rId5" Type="http://schemas.openxmlformats.org/officeDocument/2006/relationships/hyperlink" Target="https://dzone.com/articles/microservices-the-good-the-bad-and-the-ugly" TargetMode="External"/><Relationship Id="rId4" Type="http://schemas.openxmlformats.org/officeDocument/2006/relationships/hyperlink" Target="https://dzone.com/articles/benefits-amp-examples-of-microservices-architectu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04F5CB-AF5E-45F0-B51A-E438A53BB7B6}"/>
              </a:ext>
            </a:extLst>
          </p:cNvPr>
          <p:cNvPicPr>
            <a:picLocks noChangeAspect="1"/>
          </p:cNvPicPr>
          <p:nvPr/>
        </p:nvPicPr>
        <p:blipFill rotWithShape="1">
          <a:blip r:embed="rId2">
            <a:grayscl/>
          </a:blip>
          <a:srcRect t="29687"/>
          <a:stretch/>
        </p:blipFill>
        <p:spPr>
          <a:xfrm>
            <a:off x="20" y="10"/>
            <a:ext cx="12188932" cy="6857990"/>
          </a:xfrm>
          <a:prstGeom prst="rect">
            <a:avLst/>
          </a:prstGeom>
        </p:spPr>
      </p:pic>
      <p:sp>
        <p:nvSpPr>
          <p:cNvPr id="7"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71274" y="2509284"/>
            <a:ext cx="6767736" cy="2486049"/>
          </a:xfrm>
        </p:spPr>
        <p:txBody>
          <a:bodyPr>
            <a:normAutofit/>
          </a:bodyPr>
          <a:lstStyle/>
          <a:p>
            <a:r>
              <a:rPr lang="en-US" dirty="0"/>
              <a:t>Microservices</a:t>
            </a:r>
          </a:p>
        </p:txBody>
      </p:sp>
      <p:sp>
        <p:nvSpPr>
          <p:cNvPr id="3" name="Subtitle 2"/>
          <p:cNvSpPr>
            <a:spLocks noGrp="1"/>
          </p:cNvSpPr>
          <p:nvPr>
            <p:ph type="subTitle" idx="1"/>
          </p:nvPr>
        </p:nvSpPr>
        <p:spPr>
          <a:xfrm>
            <a:off x="614249" y="5071532"/>
            <a:ext cx="5133408" cy="914401"/>
          </a:xfrm>
        </p:spPr>
        <p:txBody>
          <a:bodyPr>
            <a:normAutofit/>
          </a:bodyPr>
          <a:lstStyle/>
          <a:p>
            <a:r>
              <a:rPr lang="en-US" dirty="0">
                <a:solidFill>
                  <a:schemeClr val="tx1"/>
                </a:solidFill>
              </a:rPr>
              <a:t>Presented By: Nicole Forke</a:t>
            </a:r>
          </a:p>
        </p:txBody>
      </p:sp>
      <p:grpSp>
        <p:nvGrpSpPr>
          <p:cNvPr id="19" name="Group 12">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14" name="Straight Connector 13">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4">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5B9-F9A5-47A1-9898-F6D6FDC12FED}"/>
              </a:ext>
            </a:extLst>
          </p:cNvPr>
          <p:cNvSpPr>
            <a:spLocks noGrp="1"/>
          </p:cNvSpPr>
          <p:nvPr>
            <p:ph type="title"/>
          </p:nvPr>
        </p:nvSpPr>
        <p:spPr>
          <a:xfrm>
            <a:off x="684212" y="5062426"/>
            <a:ext cx="8534400" cy="1507067"/>
          </a:xfrm>
        </p:spPr>
        <p:txBody>
          <a:bodyPr/>
          <a:lstStyle/>
          <a:p>
            <a:r>
              <a:rPr lang="en-US"/>
              <a:t>references</a:t>
            </a:r>
          </a:p>
        </p:txBody>
      </p:sp>
      <p:sp>
        <p:nvSpPr>
          <p:cNvPr id="3" name="Content Placeholder 2">
            <a:extLst>
              <a:ext uri="{FF2B5EF4-FFF2-40B4-BE49-F238E27FC236}">
                <a16:creationId xmlns:a16="http://schemas.microsoft.com/office/drawing/2014/main" id="{3A91C79B-D950-40CC-BDA9-A5692DB5674D}"/>
              </a:ext>
            </a:extLst>
          </p:cNvPr>
          <p:cNvSpPr>
            <a:spLocks noGrp="1"/>
          </p:cNvSpPr>
          <p:nvPr>
            <p:ph idx="1"/>
          </p:nvPr>
        </p:nvSpPr>
        <p:spPr>
          <a:xfrm>
            <a:off x="684212" y="685800"/>
            <a:ext cx="10964173" cy="3917191"/>
          </a:xfrm>
        </p:spPr>
        <p:txBody>
          <a:bodyPr>
            <a:normAutofit lnSpcReduction="10000"/>
          </a:bodyPr>
          <a:lstStyle/>
          <a:p>
            <a:pPr marL="457200" indent="-457200">
              <a:buAutoNum type="arabicPeriod"/>
            </a:pPr>
            <a:r>
              <a:rPr lang="en-US" dirty="0">
                <a:ea typeface="+mn-lt"/>
                <a:cs typeface="+mn-lt"/>
              </a:rPr>
              <a:t> </a:t>
            </a:r>
            <a:r>
              <a:rPr lang="en-US" u="sng" dirty="0">
                <a:ea typeface="+mn-lt"/>
                <a:cs typeface="+mn-lt"/>
                <a:hlinkClick r:id="rId2"/>
              </a:rPr>
              <a:t>https://opensource.com/resources/what-are-microservices</a:t>
            </a:r>
          </a:p>
          <a:p>
            <a:pPr marL="457200" indent="-457200">
              <a:buAutoNum type="arabicPeriod"/>
            </a:pPr>
            <a:r>
              <a:rPr lang="en-US" u="sng" dirty="0">
                <a:ea typeface="+mn-lt"/>
                <a:cs typeface="+mn-lt"/>
                <a:hlinkClick r:id="rId3"/>
              </a:rPr>
              <a:t>https://www.nginx.com/learn/api-gateway/</a:t>
            </a:r>
          </a:p>
          <a:p>
            <a:pPr marL="457200" indent="-457200">
              <a:buAutoNum type="arabicPeriod"/>
            </a:pPr>
            <a:r>
              <a:rPr lang="en-US" u="sng" dirty="0">
                <a:ea typeface="+mn-lt"/>
                <a:cs typeface="+mn-lt"/>
                <a:hlinkClick r:id="rId4"/>
              </a:rPr>
              <a:t>https://dzone.com/articles/benefits-amp-examples-of-microservices-architectur</a:t>
            </a:r>
          </a:p>
          <a:p>
            <a:pPr marL="457200" indent="-457200">
              <a:buAutoNum type="arabicPeriod"/>
            </a:pPr>
            <a:r>
              <a:rPr lang="en-US" u="sng" dirty="0">
                <a:ea typeface="+mn-lt"/>
                <a:cs typeface="+mn-lt"/>
                <a:hlinkClick r:id="rId5"/>
              </a:rPr>
              <a:t>https://dzone.com/articles/microservices-the-good-the-bad-and-the-ugly</a:t>
            </a:r>
          </a:p>
          <a:p>
            <a:pPr marL="457200" indent="-457200">
              <a:buAutoNum type="arabicPeriod"/>
            </a:pPr>
            <a:r>
              <a:rPr lang="en-US" u="sng" dirty="0">
                <a:ea typeface="+mn-lt"/>
                <a:cs typeface="+mn-lt"/>
                <a:hlinkClick r:id="rId6"/>
              </a:rPr>
              <a:t>https://microservices.io/patterns/deployment/multiple-services-per-host.html</a:t>
            </a:r>
          </a:p>
          <a:p>
            <a:pPr marL="457200" indent="-457200">
              <a:buAutoNum type="arabicPeriod"/>
            </a:pPr>
            <a:r>
              <a:rPr lang="en-US" u="sng" dirty="0">
                <a:ea typeface="+mn-lt"/>
                <a:cs typeface="+mn-lt"/>
                <a:hlinkClick r:id="rId6"/>
              </a:rPr>
              <a:t>https://microservices.io/patterns/deployment/multiple-services-per-host.html</a:t>
            </a:r>
          </a:p>
          <a:p>
            <a:pPr marL="457200" indent="-457200">
              <a:buAutoNum type="arabicPeriod"/>
            </a:pPr>
            <a:r>
              <a:rPr lang="en-US" u="sng" dirty="0">
                <a:ea typeface="+mn-lt"/>
                <a:cs typeface="+mn-lt"/>
                <a:hlinkClick r:id="rId7"/>
              </a:rPr>
              <a:t>https://dzone.com/articles/scaling-microservices-the-challenges-and-solutions#:~:text=Scalability%20is%20determined%20by%20how,able%20to%20process%20these%20tasks.&amp;text=In%20order%20to%20scale%20successfully,part%20of%20a%20larger%20system</a:t>
            </a:r>
            <a:endParaRPr lang="en-US" u="sng" dirty="0">
              <a:ea typeface="+mn-lt"/>
              <a:cs typeface="+mn-lt"/>
            </a:endParaRPr>
          </a:p>
          <a:p>
            <a:pPr marL="457200" indent="-457200">
              <a:buAutoNum type="arabicPeriod"/>
            </a:pPr>
            <a:endParaRPr lang="en-US" u="sng" dirty="0">
              <a:ea typeface="+mn-lt"/>
              <a:cs typeface="+mn-lt"/>
            </a:endParaRPr>
          </a:p>
        </p:txBody>
      </p:sp>
    </p:spTree>
    <p:extLst>
      <p:ext uri="{BB962C8B-B14F-4D97-AF65-F5344CB8AC3E}">
        <p14:creationId xmlns:p14="http://schemas.microsoft.com/office/powerpoint/2010/main" val="18924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4682-06DA-4FB0-89F3-95822CAF3B6D}"/>
              </a:ext>
            </a:extLst>
          </p:cNvPr>
          <p:cNvSpPr>
            <a:spLocks noGrp="1"/>
          </p:cNvSpPr>
          <p:nvPr>
            <p:ph type="title"/>
          </p:nvPr>
        </p:nvSpPr>
        <p:spPr>
          <a:xfrm>
            <a:off x="756099" y="4933030"/>
            <a:ext cx="8534400" cy="1507067"/>
          </a:xfrm>
        </p:spPr>
        <p:txBody>
          <a:bodyPr/>
          <a:lstStyle/>
          <a:p>
            <a:r>
              <a:rPr lang="en-US" dirty="0"/>
              <a:t>What microservices are</a:t>
            </a:r>
          </a:p>
        </p:txBody>
      </p:sp>
      <p:sp>
        <p:nvSpPr>
          <p:cNvPr id="3" name="Content Placeholder 2">
            <a:extLst>
              <a:ext uri="{FF2B5EF4-FFF2-40B4-BE49-F238E27FC236}">
                <a16:creationId xmlns:a16="http://schemas.microsoft.com/office/drawing/2014/main" id="{35D4954B-BF7B-43DF-9A42-289323950F25}"/>
              </a:ext>
            </a:extLst>
          </p:cNvPr>
          <p:cNvSpPr>
            <a:spLocks noGrp="1"/>
          </p:cNvSpPr>
          <p:nvPr>
            <p:ph idx="1"/>
          </p:nvPr>
        </p:nvSpPr>
        <p:spPr>
          <a:xfrm>
            <a:off x="684212" y="685800"/>
            <a:ext cx="10863532" cy="4046587"/>
          </a:xfrm>
        </p:spPr>
        <p:txBody>
          <a:bodyPr>
            <a:normAutofit fontScale="92500" lnSpcReduction="20000"/>
          </a:bodyPr>
          <a:lstStyle/>
          <a:p>
            <a:r>
              <a:rPr lang="en-US" dirty="0"/>
              <a:t>Microservices are when applications are broken down into smaller more independent modules, composable pieces which work together. </a:t>
            </a:r>
            <a:r>
              <a:rPr lang="en-US" baseline="30000" dirty="0"/>
              <a:t>1</a:t>
            </a:r>
          </a:p>
          <a:p>
            <a:r>
              <a:rPr lang="en-US" dirty="0"/>
              <a:t>Each component is continuously developed and separately maintained, and the application is simply the sum of its constituent components.</a:t>
            </a:r>
            <a:r>
              <a:rPr lang="en-US" baseline="30000" dirty="0"/>
              <a:t> 1</a:t>
            </a:r>
          </a:p>
          <a:p>
            <a:r>
              <a:rPr lang="en-US" dirty="0"/>
              <a:t>Responsible for highly defined and discrete tasks these individual modules communicate with each other through simple, universally accessible APIs. </a:t>
            </a:r>
            <a:r>
              <a:rPr lang="en-US" baseline="30000" dirty="0"/>
              <a:t>3</a:t>
            </a:r>
          </a:p>
          <a:p>
            <a:r>
              <a:rPr lang="en-US" dirty="0"/>
              <a:t> This makes the application easier to understand, test and most importantly maintain over the life of the application. </a:t>
            </a:r>
            <a:r>
              <a:rPr lang="en-US" baseline="30000" dirty="0"/>
              <a:t>1</a:t>
            </a:r>
          </a:p>
          <a:p>
            <a:r>
              <a:rPr lang="en-US" dirty="0"/>
              <a:t>Microservices act in concert as one larger service. </a:t>
            </a:r>
            <a:r>
              <a:rPr lang="en-US" baseline="30000" dirty="0"/>
              <a:t>2</a:t>
            </a:r>
            <a:endParaRPr lang="en-US" dirty="0"/>
          </a:p>
          <a:p>
            <a:r>
              <a:rPr lang="en-US" dirty="0"/>
              <a:t>This enables organizations to achieve much higher agility and be able to vastly improve the time it takes to get working improvements to production. </a:t>
            </a:r>
            <a:r>
              <a:rPr lang="en-US" baseline="30000" dirty="0"/>
              <a:t>1</a:t>
            </a:r>
          </a:p>
          <a:p>
            <a:r>
              <a:rPr lang="en-US" dirty="0"/>
              <a:t>Microservices rely upon each microservice providing an API endpoint, often a stateless REST API which can be accessed over HTTPS(S) just like standard web pages. </a:t>
            </a:r>
            <a:r>
              <a:rPr lang="en-US" baseline="30000" dirty="0"/>
              <a:t>1</a:t>
            </a:r>
          </a:p>
        </p:txBody>
      </p:sp>
    </p:spTree>
    <p:extLst>
      <p:ext uri="{BB962C8B-B14F-4D97-AF65-F5344CB8AC3E}">
        <p14:creationId xmlns:p14="http://schemas.microsoft.com/office/powerpoint/2010/main" val="404672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5508-DA3C-41E8-A66F-1D10B5D15658}"/>
              </a:ext>
            </a:extLst>
          </p:cNvPr>
          <p:cNvSpPr>
            <a:spLocks noGrp="1"/>
          </p:cNvSpPr>
          <p:nvPr>
            <p:ph type="title"/>
          </p:nvPr>
        </p:nvSpPr>
        <p:spPr>
          <a:xfrm>
            <a:off x="684212" y="4832389"/>
            <a:ext cx="8534400" cy="1507067"/>
          </a:xfrm>
        </p:spPr>
        <p:txBody>
          <a:bodyPr/>
          <a:lstStyle/>
          <a:p>
            <a:r>
              <a:rPr lang="en-US" dirty="0"/>
              <a:t>What an </a:t>
            </a:r>
            <a:r>
              <a:rPr lang="en-US" dirty="0" err="1"/>
              <a:t>api</a:t>
            </a:r>
            <a:r>
              <a:rPr lang="en-US" dirty="0"/>
              <a:t> gateway is</a:t>
            </a:r>
          </a:p>
        </p:txBody>
      </p:sp>
      <p:sp>
        <p:nvSpPr>
          <p:cNvPr id="3" name="Content Placeholder 2">
            <a:extLst>
              <a:ext uri="{FF2B5EF4-FFF2-40B4-BE49-F238E27FC236}">
                <a16:creationId xmlns:a16="http://schemas.microsoft.com/office/drawing/2014/main" id="{28B96D6A-C317-40A7-81F4-AB7317161907}"/>
              </a:ext>
            </a:extLst>
          </p:cNvPr>
          <p:cNvSpPr>
            <a:spLocks noGrp="1"/>
          </p:cNvSpPr>
          <p:nvPr>
            <p:ph idx="1"/>
          </p:nvPr>
        </p:nvSpPr>
        <p:spPr>
          <a:xfrm>
            <a:off x="684212" y="685800"/>
            <a:ext cx="10834777" cy="4175983"/>
          </a:xfrm>
        </p:spPr>
        <p:txBody>
          <a:bodyPr>
            <a:normAutofit/>
          </a:bodyPr>
          <a:lstStyle/>
          <a:p>
            <a:r>
              <a:rPr lang="en-US" dirty="0"/>
              <a:t>An API gateway takes all API requests from a client. </a:t>
            </a:r>
            <a:r>
              <a:rPr lang="en-US" baseline="30000" dirty="0"/>
              <a:t>2</a:t>
            </a:r>
          </a:p>
          <a:p>
            <a:r>
              <a:rPr lang="en-US" dirty="0"/>
              <a:t>It determines which services are needed and combines them into a synchronous experience for the user</a:t>
            </a:r>
            <a:r>
              <a:rPr lang="en-US" baseline="30000" dirty="0"/>
              <a:t>. 2</a:t>
            </a:r>
          </a:p>
          <a:p>
            <a:r>
              <a:rPr lang="en-US" dirty="0"/>
              <a:t>The API gateway takes an API call from the client, then routes it to the appropriate microservice with request routing, composition, and protocol translation. </a:t>
            </a:r>
            <a:r>
              <a:rPr lang="en-US" baseline="30000" dirty="0"/>
              <a:t>2</a:t>
            </a:r>
          </a:p>
          <a:p>
            <a:r>
              <a:rPr lang="en-US" dirty="0"/>
              <a:t>The gateway invokes multiple microservices and aggregates the results, to determine the best path. </a:t>
            </a:r>
            <a:r>
              <a:rPr lang="en-US" baseline="30000" dirty="0"/>
              <a:t>2</a:t>
            </a:r>
          </a:p>
          <a:p>
            <a:r>
              <a:rPr lang="en-US" dirty="0"/>
              <a:t>An API gateway can translate between web protocols and web-unfriendly protocols that are used internally. </a:t>
            </a:r>
            <a:r>
              <a:rPr lang="en-US" baseline="30000" dirty="0"/>
              <a:t>2</a:t>
            </a:r>
          </a:p>
          <a:p>
            <a:r>
              <a:rPr lang="en-US" dirty="0"/>
              <a:t>Implementing an API gateway for a microservice-based application, makes sense because it acts as a single-entry point into the system. </a:t>
            </a:r>
            <a:r>
              <a:rPr lang="en-US" baseline="30000" dirty="0"/>
              <a:t>2</a:t>
            </a:r>
          </a:p>
        </p:txBody>
      </p:sp>
    </p:spTree>
    <p:extLst>
      <p:ext uri="{BB962C8B-B14F-4D97-AF65-F5344CB8AC3E}">
        <p14:creationId xmlns:p14="http://schemas.microsoft.com/office/powerpoint/2010/main" val="226313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9CF1-3927-4EE4-89A9-12F955FAA3EF}"/>
              </a:ext>
            </a:extLst>
          </p:cNvPr>
          <p:cNvSpPr>
            <a:spLocks noGrp="1"/>
          </p:cNvSpPr>
          <p:nvPr>
            <p:ph type="title"/>
          </p:nvPr>
        </p:nvSpPr>
        <p:spPr>
          <a:xfrm>
            <a:off x="684212" y="4861143"/>
            <a:ext cx="10633494" cy="1507067"/>
          </a:xfrm>
        </p:spPr>
        <p:txBody>
          <a:bodyPr/>
          <a:lstStyle/>
          <a:p>
            <a:r>
              <a:rPr lang="en-US" dirty="0"/>
              <a:t>Role of API Gateway in microservices</a:t>
            </a:r>
          </a:p>
        </p:txBody>
      </p:sp>
      <p:sp>
        <p:nvSpPr>
          <p:cNvPr id="3" name="Content Placeholder 2">
            <a:extLst>
              <a:ext uri="{FF2B5EF4-FFF2-40B4-BE49-F238E27FC236}">
                <a16:creationId xmlns:a16="http://schemas.microsoft.com/office/drawing/2014/main" id="{89CEF1C6-2D22-4B97-BAF7-6894EF8A0F82}"/>
              </a:ext>
            </a:extLst>
          </p:cNvPr>
          <p:cNvSpPr>
            <a:spLocks noGrp="1"/>
          </p:cNvSpPr>
          <p:nvPr>
            <p:ph idx="1"/>
          </p:nvPr>
        </p:nvSpPr>
        <p:spPr>
          <a:xfrm>
            <a:off x="684212" y="685800"/>
            <a:ext cx="10820400" cy="4391644"/>
          </a:xfrm>
        </p:spPr>
        <p:txBody>
          <a:bodyPr>
            <a:normAutofit fontScale="92500" lnSpcReduction="20000"/>
          </a:bodyPr>
          <a:lstStyle/>
          <a:p>
            <a:r>
              <a:rPr lang="en-US" dirty="0"/>
              <a:t>With an API gateway, each of the application's clients gets a custom API.</a:t>
            </a:r>
            <a:r>
              <a:rPr lang="en-US" baseline="30000" dirty="0"/>
              <a:t> 2</a:t>
            </a:r>
          </a:p>
          <a:p>
            <a:r>
              <a:rPr lang="en-US" dirty="0"/>
              <a:t>The gateway handles some request by routing them to the appropriate backend service, and  handles others by invoking multiple backend services and aggregating the results. </a:t>
            </a:r>
            <a:r>
              <a:rPr lang="en-US" baseline="30000" dirty="0"/>
              <a:t>2</a:t>
            </a:r>
          </a:p>
          <a:p>
            <a:r>
              <a:rPr lang="en-US" dirty="0"/>
              <a:t>If there are failures in the backend services, the API gateway can mask them by returning cached or default data. </a:t>
            </a:r>
            <a:r>
              <a:rPr lang="en-US" baseline="30000" dirty="0"/>
              <a:t>2</a:t>
            </a:r>
          </a:p>
          <a:p>
            <a:r>
              <a:rPr lang="en-US" dirty="0"/>
              <a:t>In microservice architectures, it is the conductor that organizes the requests being processed by the microservices architecture to create simplified experiences for the user. </a:t>
            </a:r>
            <a:r>
              <a:rPr lang="en-US" baseline="30000" dirty="0"/>
              <a:t>2</a:t>
            </a:r>
          </a:p>
          <a:p>
            <a:r>
              <a:rPr lang="en-US" dirty="0"/>
              <a:t>It translates the clients many requests and turns them into just one, reducing the number of round trips between the client and application. </a:t>
            </a:r>
            <a:r>
              <a:rPr lang="en-US" baseline="30000" dirty="0"/>
              <a:t>2</a:t>
            </a:r>
          </a:p>
          <a:p>
            <a:r>
              <a:rPr lang="en-US" dirty="0"/>
              <a:t> The gateway is set up in front of the microservices and is the entry point for every new request being executed by the app and simplifies the client implementations and the microservices app. </a:t>
            </a:r>
            <a:r>
              <a:rPr lang="en-US" baseline="30000" dirty="0"/>
              <a:t>2</a:t>
            </a:r>
          </a:p>
        </p:txBody>
      </p:sp>
    </p:spTree>
    <p:extLst>
      <p:ext uri="{BB962C8B-B14F-4D97-AF65-F5344CB8AC3E}">
        <p14:creationId xmlns:p14="http://schemas.microsoft.com/office/powerpoint/2010/main" val="186421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B19-F9CF-4AAB-BB6A-7D5C2B9071F1}"/>
              </a:ext>
            </a:extLst>
          </p:cNvPr>
          <p:cNvSpPr>
            <a:spLocks noGrp="1"/>
          </p:cNvSpPr>
          <p:nvPr>
            <p:ph type="title"/>
          </p:nvPr>
        </p:nvSpPr>
        <p:spPr>
          <a:xfrm>
            <a:off x="684212" y="4861143"/>
            <a:ext cx="8534400" cy="1507067"/>
          </a:xfrm>
        </p:spPr>
        <p:txBody>
          <a:bodyPr/>
          <a:lstStyle/>
          <a:p>
            <a:r>
              <a:rPr lang="en-US" dirty="0"/>
              <a:t>Advantages of microservices</a:t>
            </a:r>
          </a:p>
        </p:txBody>
      </p:sp>
      <p:sp>
        <p:nvSpPr>
          <p:cNvPr id="3" name="Content Placeholder 2">
            <a:extLst>
              <a:ext uri="{FF2B5EF4-FFF2-40B4-BE49-F238E27FC236}">
                <a16:creationId xmlns:a16="http://schemas.microsoft.com/office/drawing/2014/main" id="{354EEDE2-F262-455F-9CC3-ED0C51CC2B09}"/>
              </a:ext>
            </a:extLst>
          </p:cNvPr>
          <p:cNvSpPr>
            <a:spLocks noGrp="1"/>
          </p:cNvSpPr>
          <p:nvPr>
            <p:ph idx="1"/>
          </p:nvPr>
        </p:nvSpPr>
        <p:spPr>
          <a:xfrm>
            <a:off x="684212" y="556404"/>
            <a:ext cx="10820400" cy="4334134"/>
          </a:xfrm>
        </p:spPr>
        <p:txBody>
          <a:bodyPr>
            <a:normAutofit fontScale="92500" lnSpcReduction="10000"/>
          </a:bodyPr>
          <a:lstStyle/>
          <a:p>
            <a:r>
              <a:rPr lang="en-US" dirty="0"/>
              <a:t>Developer independence: Small teams work parallel and can iterate faster than large teams. </a:t>
            </a:r>
            <a:r>
              <a:rPr lang="en-US" baseline="30000" dirty="0"/>
              <a:t>3</a:t>
            </a:r>
          </a:p>
          <a:p>
            <a:r>
              <a:rPr lang="en-US" dirty="0"/>
              <a:t>In a microservices architecture, each service runs a unique process and usually manages its own database. This allows each service to be deployed, rebuilt, redeployed and managed independently. </a:t>
            </a:r>
            <a:r>
              <a:rPr lang="en-US" baseline="30000" dirty="0"/>
              <a:t>3</a:t>
            </a:r>
          </a:p>
          <a:p>
            <a:r>
              <a:rPr lang="en-US" dirty="0"/>
              <a:t>Isolation and resilience: If a component dies, you spin up another while the rest of the application continues to function. </a:t>
            </a:r>
            <a:r>
              <a:rPr lang="en-US" baseline="30000" dirty="0"/>
              <a:t>3</a:t>
            </a:r>
          </a:p>
          <a:p>
            <a:r>
              <a:rPr lang="en-US" dirty="0"/>
              <a:t>Scalability: Smaller components  take up fewer resources and can be scaled to meet increasing demand of that component only. </a:t>
            </a:r>
            <a:r>
              <a:rPr lang="en-US" baseline="30000" dirty="0"/>
              <a:t>3</a:t>
            </a:r>
          </a:p>
          <a:p>
            <a:r>
              <a:rPr lang="en-US" dirty="0"/>
              <a:t>Lifecycle automation: Individual components are easier to fit into continuous delivery pipelines and complex deployment scenarios not possible with monoliths. </a:t>
            </a:r>
            <a:r>
              <a:rPr lang="en-US" baseline="30000" dirty="0"/>
              <a:t>3</a:t>
            </a:r>
          </a:p>
          <a:p>
            <a:r>
              <a:rPr lang="en-US" dirty="0"/>
              <a:t>Relationship to the business: Microservice architectures are split along business domain boundaries, increasing independence and understanding across the organization. </a:t>
            </a:r>
            <a:r>
              <a:rPr lang="en-US" baseline="30000" dirty="0"/>
              <a:t>3</a:t>
            </a:r>
          </a:p>
        </p:txBody>
      </p:sp>
    </p:spTree>
    <p:extLst>
      <p:ext uri="{BB962C8B-B14F-4D97-AF65-F5344CB8AC3E}">
        <p14:creationId xmlns:p14="http://schemas.microsoft.com/office/powerpoint/2010/main" val="313008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0098-D725-400B-8EFC-1A4FF9D905A6}"/>
              </a:ext>
            </a:extLst>
          </p:cNvPr>
          <p:cNvSpPr>
            <a:spLocks noGrp="1"/>
          </p:cNvSpPr>
          <p:nvPr>
            <p:ph type="title"/>
          </p:nvPr>
        </p:nvSpPr>
        <p:spPr>
          <a:xfrm>
            <a:off x="684212" y="4918653"/>
            <a:ext cx="8534400" cy="1507067"/>
          </a:xfrm>
        </p:spPr>
        <p:txBody>
          <a:bodyPr/>
          <a:lstStyle/>
          <a:p>
            <a:r>
              <a:rPr lang="en-US"/>
              <a:t>Disadvantages of microservices</a:t>
            </a:r>
          </a:p>
        </p:txBody>
      </p:sp>
      <p:sp>
        <p:nvSpPr>
          <p:cNvPr id="3" name="Content Placeholder 2">
            <a:extLst>
              <a:ext uri="{FF2B5EF4-FFF2-40B4-BE49-F238E27FC236}">
                <a16:creationId xmlns:a16="http://schemas.microsoft.com/office/drawing/2014/main" id="{B8E80DA0-3B07-476D-A68D-7D11C441883F}"/>
              </a:ext>
            </a:extLst>
          </p:cNvPr>
          <p:cNvSpPr>
            <a:spLocks noGrp="1"/>
          </p:cNvSpPr>
          <p:nvPr>
            <p:ph idx="1"/>
          </p:nvPr>
        </p:nvSpPr>
        <p:spPr>
          <a:xfrm>
            <a:off x="684212" y="427008"/>
            <a:ext cx="11036060" cy="4650435"/>
          </a:xfrm>
        </p:spPr>
        <p:txBody>
          <a:bodyPr>
            <a:normAutofit fontScale="85000" lnSpcReduction="20000"/>
          </a:bodyPr>
          <a:lstStyle/>
          <a:p>
            <a:r>
              <a:rPr lang="en-US">
                <a:ea typeface="+mn-lt"/>
                <a:cs typeface="+mn-lt"/>
              </a:rPr>
              <a:t>More complexity, thanks to the expertise required to maintain a microservice-based application with all its moving parts. </a:t>
            </a:r>
            <a:r>
              <a:rPr lang="en-US" baseline="30000">
                <a:ea typeface="+mn-lt"/>
                <a:cs typeface="+mn-lt"/>
              </a:rPr>
              <a:t>4</a:t>
            </a:r>
          </a:p>
          <a:p>
            <a:r>
              <a:rPr lang="en-US">
                <a:ea typeface="+mn-lt"/>
                <a:cs typeface="+mn-lt"/>
              </a:rPr>
              <a:t>If the application doesn’t need to scale or isn’t cloud-based, microservice-based architecture may not provide any meaningful benefits. </a:t>
            </a:r>
            <a:r>
              <a:rPr lang="en-US" baseline="30000">
                <a:ea typeface="+mn-lt"/>
                <a:cs typeface="+mn-lt"/>
              </a:rPr>
              <a:t>4</a:t>
            </a:r>
          </a:p>
          <a:p>
            <a:r>
              <a:rPr lang="en-US">
                <a:ea typeface="+mn-lt"/>
                <a:cs typeface="+mn-lt"/>
              </a:rPr>
              <a:t>No greenfield options because microservices need to connect to existing (and possibly monolithic) systems.</a:t>
            </a:r>
            <a:r>
              <a:rPr lang="en-US" baseline="30000">
                <a:ea typeface="+mn-lt"/>
                <a:cs typeface="+mn-lt"/>
              </a:rPr>
              <a:t> 4</a:t>
            </a:r>
          </a:p>
          <a:p>
            <a:r>
              <a:rPr lang="en-US">
                <a:ea typeface="+mn-lt"/>
                <a:cs typeface="+mn-lt"/>
              </a:rPr>
              <a:t>Smaller units of functionality communicating via APIs necessitate more robust methods of testing as well as buy-in from the entire engineering team. </a:t>
            </a:r>
            <a:r>
              <a:rPr lang="en-US" baseline="30000">
                <a:ea typeface="+mn-lt"/>
                <a:cs typeface="+mn-lt"/>
              </a:rPr>
              <a:t>4</a:t>
            </a:r>
          </a:p>
          <a:p>
            <a:r>
              <a:rPr lang="en-US">
                <a:ea typeface="+mn-lt"/>
                <a:cs typeface="+mn-lt"/>
              </a:rPr>
              <a:t>The need for increased team management and communication to ensure everyone, not just certain engineers, understand each service and system as a whole.</a:t>
            </a:r>
            <a:r>
              <a:rPr lang="en-US" baseline="30000">
                <a:ea typeface="+mn-lt"/>
                <a:cs typeface="+mn-lt"/>
              </a:rPr>
              <a:t> 4</a:t>
            </a:r>
          </a:p>
          <a:p>
            <a:r>
              <a:rPr lang="en-US">
                <a:ea typeface="+mn-lt"/>
                <a:cs typeface="+mn-lt"/>
              </a:rPr>
              <a:t>Expensive due to requiring a high initial investment to run, because of dealing with distributed systems’ development, deployment and operational management overheads. </a:t>
            </a:r>
            <a:r>
              <a:rPr lang="en-US" baseline="30000">
                <a:ea typeface="+mn-lt"/>
                <a:cs typeface="+mn-lt"/>
              </a:rPr>
              <a:t>4</a:t>
            </a:r>
          </a:p>
          <a:p>
            <a:r>
              <a:rPr lang="en-US">
                <a:ea typeface="+mn-lt"/>
                <a:cs typeface="+mn-lt"/>
              </a:rPr>
              <a:t>Increased resource and memory consumption from all the independently running components which need their own runtime containers with more memory and CPU.</a:t>
            </a:r>
            <a:r>
              <a:rPr lang="en-US" baseline="30000">
                <a:ea typeface="+mn-lt"/>
                <a:cs typeface="+mn-lt"/>
              </a:rPr>
              <a:t> 4</a:t>
            </a:r>
          </a:p>
          <a:p>
            <a:r>
              <a:rPr lang="en-US">
                <a:ea typeface="+mn-lt"/>
                <a:cs typeface="+mn-lt"/>
              </a:rPr>
              <a:t>Microservices, when implemented incorrectly, can make poorly written applications even more dysfunctional. </a:t>
            </a:r>
            <a:r>
              <a:rPr lang="en-US" baseline="30000">
                <a:ea typeface="+mn-lt"/>
                <a:cs typeface="+mn-lt"/>
              </a:rPr>
              <a:t>4</a:t>
            </a:r>
            <a:endParaRPr lang="en-US" baseline="30000" dirty="0">
              <a:ea typeface="+mn-lt"/>
              <a:cs typeface="+mn-lt"/>
            </a:endParaRPr>
          </a:p>
        </p:txBody>
      </p:sp>
    </p:spTree>
    <p:extLst>
      <p:ext uri="{BB962C8B-B14F-4D97-AF65-F5344CB8AC3E}">
        <p14:creationId xmlns:p14="http://schemas.microsoft.com/office/powerpoint/2010/main" val="95992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C3FF-3CA1-4960-9031-031F1D8C2576}"/>
              </a:ext>
            </a:extLst>
          </p:cNvPr>
          <p:cNvSpPr>
            <a:spLocks noGrp="1"/>
          </p:cNvSpPr>
          <p:nvPr>
            <p:ph type="title"/>
          </p:nvPr>
        </p:nvSpPr>
        <p:spPr>
          <a:xfrm>
            <a:off x="684212" y="4861143"/>
            <a:ext cx="10892286" cy="1507067"/>
          </a:xfrm>
        </p:spPr>
        <p:txBody>
          <a:bodyPr/>
          <a:lstStyle/>
          <a:p>
            <a:r>
              <a:rPr lang="en-US"/>
              <a:t>Deploying and managing microservices – multiple service instances per hosts</a:t>
            </a:r>
          </a:p>
        </p:txBody>
      </p:sp>
      <p:sp>
        <p:nvSpPr>
          <p:cNvPr id="3" name="Content Placeholder 2">
            <a:extLst>
              <a:ext uri="{FF2B5EF4-FFF2-40B4-BE49-F238E27FC236}">
                <a16:creationId xmlns:a16="http://schemas.microsoft.com/office/drawing/2014/main" id="{F61E5B14-5D29-481D-A5C4-A2F81606F71F}"/>
              </a:ext>
            </a:extLst>
          </p:cNvPr>
          <p:cNvSpPr>
            <a:spLocks noGrp="1"/>
          </p:cNvSpPr>
          <p:nvPr>
            <p:ph idx="1"/>
          </p:nvPr>
        </p:nvSpPr>
        <p:spPr>
          <a:xfrm>
            <a:off x="684212" y="484517"/>
            <a:ext cx="10892286" cy="4291002"/>
          </a:xfrm>
        </p:spPr>
        <p:txBody>
          <a:bodyPr/>
          <a:lstStyle/>
          <a:p>
            <a:r>
              <a:rPr lang="en-US">
                <a:ea typeface="+mn-lt"/>
                <a:cs typeface="+mn-lt"/>
              </a:rPr>
              <a:t>Services are written using a variety of languages, frameworks and framework versions. So you can deploy them using the multiple service instances per host. </a:t>
            </a:r>
            <a:r>
              <a:rPr lang="en-US" baseline="30000">
                <a:ea typeface="+mn-lt"/>
                <a:cs typeface="+mn-lt"/>
              </a:rPr>
              <a:t>5</a:t>
            </a:r>
          </a:p>
          <a:p>
            <a:r>
              <a:rPr lang="en-US">
                <a:ea typeface="+mn-lt"/>
                <a:cs typeface="+mn-lt"/>
              </a:rPr>
              <a:t>Each service consists of multiple service instances for throughput and availability.</a:t>
            </a:r>
            <a:r>
              <a:rPr lang="en-US" baseline="30000">
                <a:ea typeface="+mn-lt"/>
                <a:cs typeface="+mn-lt"/>
              </a:rPr>
              <a:t> 5</a:t>
            </a:r>
          </a:p>
          <a:p>
            <a:r>
              <a:rPr lang="en-US">
                <a:ea typeface="+mn-lt"/>
                <a:cs typeface="+mn-lt"/>
              </a:rPr>
              <a:t>You need to monitor the behavior of each service instance. </a:t>
            </a:r>
            <a:r>
              <a:rPr lang="en-US" baseline="30000">
                <a:ea typeface="+mn-lt"/>
                <a:cs typeface="+mn-lt"/>
              </a:rPr>
              <a:t>5</a:t>
            </a:r>
          </a:p>
          <a:p>
            <a:r>
              <a:rPr lang="en-US">
                <a:ea typeface="+mn-lt"/>
                <a:cs typeface="+mn-lt"/>
              </a:rPr>
              <a:t>Run multiple instances of different services on a host (physical or virtual machine). </a:t>
            </a:r>
            <a:r>
              <a:rPr lang="en-US" baseline="30000">
                <a:ea typeface="+mn-lt"/>
                <a:cs typeface="+mn-lt"/>
              </a:rPr>
              <a:t>5</a:t>
            </a:r>
          </a:p>
          <a:p>
            <a:r>
              <a:rPr lang="en-US">
                <a:ea typeface="+mn-lt"/>
                <a:cs typeface="+mn-lt"/>
              </a:rPr>
              <a:t>Deploy each service instance as a JVM (Java Virtual Machine) process. Such as Tomcat or Jetty instances per service instance. </a:t>
            </a:r>
            <a:r>
              <a:rPr lang="en-US" baseline="30000" dirty="0">
                <a:ea typeface="+mn-lt"/>
                <a:cs typeface="+mn-lt"/>
              </a:rPr>
              <a:t>5</a:t>
            </a:r>
          </a:p>
          <a:p>
            <a:r>
              <a:rPr lang="en-US">
                <a:ea typeface="+mn-lt"/>
                <a:cs typeface="+mn-lt"/>
              </a:rPr>
              <a:t>The benefits of using this pattern include: More efficient resource utilization than the Service Instance per host pattern. </a:t>
            </a:r>
            <a:r>
              <a:rPr lang="en-US" baseline="30000">
                <a:ea typeface="+mn-lt"/>
                <a:cs typeface="+mn-lt"/>
              </a:rPr>
              <a:t>5</a:t>
            </a:r>
            <a:endParaRPr lang="en-US" baseline="30000" dirty="0">
              <a:ea typeface="+mn-lt"/>
              <a:cs typeface="+mn-lt"/>
            </a:endParaRPr>
          </a:p>
          <a:p>
            <a:endParaRPr lang="en-US" baseline="30000" dirty="0">
              <a:ea typeface="+mn-lt"/>
              <a:cs typeface="+mn-lt"/>
            </a:endParaRPr>
          </a:p>
        </p:txBody>
      </p:sp>
    </p:spTree>
    <p:extLst>
      <p:ext uri="{BB962C8B-B14F-4D97-AF65-F5344CB8AC3E}">
        <p14:creationId xmlns:p14="http://schemas.microsoft.com/office/powerpoint/2010/main" val="280225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0946-E881-4009-83CE-437334E3C40D}"/>
              </a:ext>
            </a:extLst>
          </p:cNvPr>
          <p:cNvSpPr>
            <a:spLocks noGrp="1"/>
          </p:cNvSpPr>
          <p:nvPr>
            <p:ph type="title"/>
          </p:nvPr>
        </p:nvSpPr>
        <p:spPr>
          <a:xfrm>
            <a:off x="684212" y="4832389"/>
            <a:ext cx="10935418" cy="1507067"/>
          </a:xfrm>
        </p:spPr>
        <p:txBody>
          <a:bodyPr/>
          <a:lstStyle/>
          <a:p>
            <a:r>
              <a:rPr lang="en-US"/>
              <a:t>Deploying and managing microservices – single service instance per host</a:t>
            </a:r>
          </a:p>
        </p:txBody>
      </p:sp>
      <p:sp>
        <p:nvSpPr>
          <p:cNvPr id="3" name="Content Placeholder 2">
            <a:extLst>
              <a:ext uri="{FF2B5EF4-FFF2-40B4-BE49-F238E27FC236}">
                <a16:creationId xmlns:a16="http://schemas.microsoft.com/office/drawing/2014/main" id="{C92CBDF1-2CDC-4ADD-92F1-991DD61D9D07}"/>
              </a:ext>
            </a:extLst>
          </p:cNvPr>
          <p:cNvSpPr>
            <a:spLocks noGrp="1"/>
          </p:cNvSpPr>
          <p:nvPr>
            <p:ph idx="1"/>
          </p:nvPr>
        </p:nvSpPr>
        <p:spPr>
          <a:xfrm>
            <a:off x="684212" y="484517"/>
            <a:ext cx="10935418" cy="3960323"/>
          </a:xfrm>
        </p:spPr>
        <p:txBody>
          <a:bodyPr/>
          <a:lstStyle/>
          <a:p>
            <a:r>
              <a:rPr lang="en-US">
                <a:ea typeface="+mn-lt"/>
                <a:cs typeface="+mn-lt"/>
              </a:rPr>
              <a:t>Service must be independently deployable and scalable. </a:t>
            </a:r>
            <a:r>
              <a:rPr lang="en-US" baseline="30000">
                <a:ea typeface="+mn-lt"/>
                <a:cs typeface="+mn-lt"/>
              </a:rPr>
              <a:t>6</a:t>
            </a:r>
          </a:p>
          <a:p>
            <a:r>
              <a:rPr lang="en-US">
                <a:ea typeface="+mn-lt"/>
                <a:cs typeface="+mn-lt"/>
              </a:rPr>
              <a:t>You need to monitor the behavior of each service instance. </a:t>
            </a:r>
            <a:r>
              <a:rPr lang="en-US" baseline="30000">
                <a:ea typeface="+mn-lt"/>
                <a:cs typeface="+mn-lt"/>
              </a:rPr>
              <a:t>6</a:t>
            </a:r>
          </a:p>
          <a:p>
            <a:r>
              <a:rPr lang="en-US">
                <a:ea typeface="+mn-lt"/>
                <a:cs typeface="+mn-lt"/>
              </a:rPr>
              <a:t>Using the Single Service Instance, you deploy each single service instance on its own host.</a:t>
            </a:r>
            <a:r>
              <a:rPr lang="en-US" baseline="30000">
                <a:ea typeface="+mn-lt"/>
                <a:cs typeface="+mn-lt"/>
              </a:rPr>
              <a:t> 6</a:t>
            </a:r>
          </a:p>
          <a:p>
            <a:r>
              <a:rPr lang="en-US">
                <a:ea typeface="+mn-lt"/>
                <a:cs typeface="+mn-lt"/>
              </a:rPr>
              <a:t>Services of instances are isolated from one another. </a:t>
            </a:r>
            <a:r>
              <a:rPr lang="en-US" baseline="30000">
                <a:ea typeface="+mn-lt"/>
                <a:cs typeface="+mn-lt"/>
              </a:rPr>
              <a:t>6</a:t>
            </a:r>
          </a:p>
          <a:p>
            <a:r>
              <a:rPr lang="en-US">
                <a:ea typeface="+mn-lt"/>
                <a:cs typeface="+mn-lt"/>
              </a:rPr>
              <a:t>There is no possibility of conflicting resource requirements or dependency versions. </a:t>
            </a:r>
            <a:r>
              <a:rPr lang="en-US" baseline="30000">
                <a:ea typeface="+mn-lt"/>
                <a:cs typeface="+mn-lt"/>
              </a:rPr>
              <a:t>6</a:t>
            </a:r>
          </a:p>
          <a:p>
            <a:r>
              <a:rPr lang="en-US">
                <a:ea typeface="+mn-lt"/>
                <a:cs typeface="+mn-lt"/>
              </a:rPr>
              <a:t>A service instance can only consume at most the resources of a single host.</a:t>
            </a:r>
            <a:r>
              <a:rPr lang="en-US" baseline="30000">
                <a:ea typeface="+mn-lt"/>
                <a:cs typeface="+mn-lt"/>
              </a:rPr>
              <a:t> 6</a:t>
            </a:r>
          </a:p>
          <a:p>
            <a:r>
              <a:rPr lang="en-US">
                <a:ea typeface="+mn-lt"/>
                <a:cs typeface="+mn-lt"/>
              </a:rPr>
              <a:t>Its straightforward to monitor, manage, and redeploy each service instance.</a:t>
            </a:r>
            <a:r>
              <a:rPr lang="en-US" baseline="30000">
                <a:ea typeface="+mn-lt"/>
                <a:cs typeface="+mn-lt"/>
              </a:rPr>
              <a:t> 6</a:t>
            </a:r>
          </a:p>
        </p:txBody>
      </p:sp>
    </p:spTree>
    <p:extLst>
      <p:ext uri="{BB962C8B-B14F-4D97-AF65-F5344CB8AC3E}">
        <p14:creationId xmlns:p14="http://schemas.microsoft.com/office/powerpoint/2010/main" val="2751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4574-7DB6-40D0-BC2E-B7FA8E624753}"/>
              </a:ext>
            </a:extLst>
          </p:cNvPr>
          <p:cNvSpPr>
            <a:spLocks noGrp="1"/>
          </p:cNvSpPr>
          <p:nvPr>
            <p:ph type="title"/>
          </p:nvPr>
        </p:nvSpPr>
        <p:spPr>
          <a:xfrm>
            <a:off x="684212" y="5033672"/>
            <a:ext cx="8534400" cy="1507067"/>
          </a:xfrm>
        </p:spPr>
        <p:txBody>
          <a:bodyPr/>
          <a:lstStyle/>
          <a:p>
            <a:r>
              <a:rPr lang="en-US"/>
              <a:t>How microservices are scaled</a:t>
            </a:r>
          </a:p>
        </p:txBody>
      </p:sp>
      <p:sp>
        <p:nvSpPr>
          <p:cNvPr id="3" name="Content Placeholder 2">
            <a:extLst>
              <a:ext uri="{FF2B5EF4-FFF2-40B4-BE49-F238E27FC236}">
                <a16:creationId xmlns:a16="http://schemas.microsoft.com/office/drawing/2014/main" id="{3D8E3ED8-B575-483D-A085-F97C8173674D}"/>
              </a:ext>
            </a:extLst>
          </p:cNvPr>
          <p:cNvSpPr>
            <a:spLocks noGrp="1"/>
          </p:cNvSpPr>
          <p:nvPr>
            <p:ph idx="1"/>
          </p:nvPr>
        </p:nvSpPr>
        <p:spPr>
          <a:xfrm>
            <a:off x="684212" y="542026"/>
            <a:ext cx="10935418" cy="4521039"/>
          </a:xfrm>
        </p:spPr>
        <p:txBody>
          <a:bodyPr>
            <a:normAutofit fontScale="85000" lnSpcReduction="10000"/>
          </a:bodyPr>
          <a:lstStyle/>
          <a:p>
            <a:r>
              <a:rPr lang="en-US">
                <a:ea typeface="+mn-lt"/>
                <a:cs typeface="+mn-lt"/>
              </a:rPr>
              <a:t>There are a number of influencing factors that can affect the performance of microservices when upscaling. </a:t>
            </a:r>
            <a:r>
              <a:rPr lang="en-US" baseline="30000">
                <a:ea typeface="+mn-lt"/>
                <a:cs typeface="+mn-lt"/>
              </a:rPr>
              <a:t>7</a:t>
            </a:r>
          </a:p>
          <a:p>
            <a:r>
              <a:rPr lang="en-US">
                <a:ea typeface="+mn-lt"/>
                <a:cs typeface="+mn-lt"/>
              </a:rPr>
              <a:t>Scalability and performance are two different metrics, yet they are intimately entwined with one another.</a:t>
            </a:r>
            <a:r>
              <a:rPr lang="en-US" baseline="30000">
                <a:ea typeface="+mn-lt"/>
                <a:cs typeface="+mn-lt"/>
              </a:rPr>
              <a:t> 7</a:t>
            </a:r>
          </a:p>
          <a:p>
            <a:r>
              <a:rPr lang="en-US">
                <a:ea typeface="+mn-lt"/>
                <a:cs typeface="+mn-lt"/>
              </a:rPr>
              <a:t>The two key aspects to the design of a microservice that will determine its performance when scaling are concurrency and partitioning. </a:t>
            </a:r>
            <a:r>
              <a:rPr lang="en-US" baseline="30000">
                <a:ea typeface="+mn-lt"/>
                <a:cs typeface="+mn-lt"/>
              </a:rPr>
              <a:t>7</a:t>
            </a:r>
          </a:p>
          <a:p>
            <a:r>
              <a:rPr lang="en-US">
                <a:ea typeface="+mn-lt"/>
                <a:cs typeface="+mn-lt"/>
              </a:rPr>
              <a:t>Concurrency refers to the process by which each individual task is divided into smaller pieces.</a:t>
            </a:r>
            <a:r>
              <a:rPr lang="en-US" baseline="30000">
                <a:ea typeface="+mn-lt"/>
                <a:cs typeface="+mn-lt"/>
              </a:rPr>
              <a:t> 7</a:t>
            </a:r>
          </a:p>
          <a:p>
            <a:r>
              <a:rPr lang="en-US">
                <a:ea typeface="+mn-lt"/>
                <a:cs typeface="+mn-lt"/>
              </a:rPr>
              <a:t>Partitioning, will determine how efficiently these smaller pieces can be processed in parallel to one another.</a:t>
            </a:r>
            <a:r>
              <a:rPr lang="en-US" baseline="30000">
                <a:ea typeface="+mn-lt"/>
                <a:cs typeface="+mn-lt"/>
              </a:rPr>
              <a:t> 7</a:t>
            </a:r>
          </a:p>
          <a:p>
            <a:r>
              <a:rPr lang="en-US">
                <a:ea typeface="+mn-lt"/>
                <a:cs typeface="+mn-lt"/>
              </a:rPr>
              <a:t>Scalability is determined by how efficiently tasks are divided and broken down, while performance is a measure of how efficiently the system is able to process these tasks. </a:t>
            </a:r>
            <a:r>
              <a:rPr lang="en-US" baseline="30000">
                <a:ea typeface="+mn-lt"/>
                <a:cs typeface="+mn-lt"/>
              </a:rPr>
              <a:t>7</a:t>
            </a:r>
          </a:p>
          <a:p>
            <a:r>
              <a:rPr lang="en-US">
                <a:ea typeface="+mn-lt"/>
                <a:cs typeface="+mn-lt"/>
              </a:rPr>
              <a:t>In order to scale successfully, each individual microservice needs to scale both individually, and as part of a larger system.</a:t>
            </a:r>
            <a:r>
              <a:rPr lang="en-US" baseline="30000">
                <a:ea typeface="+mn-lt"/>
                <a:cs typeface="+mn-lt"/>
              </a:rPr>
              <a:t> 7</a:t>
            </a:r>
            <a:endParaRPr lang="en-US" baseline="30000" dirty="0">
              <a:ea typeface="+mn-lt"/>
              <a:cs typeface="+mn-lt"/>
            </a:endParaRPr>
          </a:p>
          <a:p>
            <a:r>
              <a:rPr lang="en-US">
                <a:ea typeface="+mn-lt"/>
                <a:cs typeface="+mn-lt"/>
              </a:rPr>
              <a:t>Doing so requires that the dependencies of each microsystem also scale with it. </a:t>
            </a:r>
            <a:r>
              <a:rPr lang="en-US" baseline="30000">
                <a:ea typeface="+mn-lt"/>
                <a:cs typeface="+mn-lt"/>
              </a:rPr>
              <a:t>7</a:t>
            </a:r>
            <a:endParaRPr lang="en-US" baseline="30000" dirty="0">
              <a:ea typeface="+mn-lt"/>
              <a:cs typeface="+mn-lt"/>
            </a:endParaRPr>
          </a:p>
          <a:p>
            <a:endParaRPr lang="en-US" baseline="30000" dirty="0">
              <a:ea typeface="+mn-lt"/>
              <a:cs typeface="+mn-lt"/>
            </a:endParaRPr>
          </a:p>
        </p:txBody>
      </p:sp>
    </p:spTree>
    <p:extLst>
      <p:ext uri="{BB962C8B-B14F-4D97-AF65-F5344CB8AC3E}">
        <p14:creationId xmlns:p14="http://schemas.microsoft.com/office/powerpoint/2010/main" val="252214836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Microservices</vt:lpstr>
      <vt:lpstr>What microservices are</vt:lpstr>
      <vt:lpstr>What an api gateway is</vt:lpstr>
      <vt:lpstr>Role of API Gateway in microservices</vt:lpstr>
      <vt:lpstr>Advantages of microservices</vt:lpstr>
      <vt:lpstr>Disadvantages of microservices</vt:lpstr>
      <vt:lpstr>Deploying and managing microservices – multiple service instances per hosts</vt:lpstr>
      <vt:lpstr>Deploying and managing microservices – single service instance per host</vt:lpstr>
      <vt:lpstr>How microservices are scaled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517</cp:revision>
  <dcterms:created xsi:type="dcterms:W3CDTF">2020-06-20T21:02:05Z</dcterms:created>
  <dcterms:modified xsi:type="dcterms:W3CDTF">2020-06-21T23:51:45Z</dcterms:modified>
</cp:coreProperties>
</file>