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p:scale>
          <a:sx n="100" d="100"/>
          <a:sy n="100" d="100"/>
        </p:scale>
        <p:origin x="-1986" y="-85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77891-C581-487F-97E3-01B3CB09ADC3}"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2877891-C581-487F-97E3-01B3CB09ADC3}" type="datetimeFigureOut">
              <a:rPr lang="en-US" smtClean="0"/>
              <a:pPr/>
              <a:t>6/13/2020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8CC26EF-6988-4BB2-9991-D11F69589A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learn/esb" TargetMode="External"/><Relationship Id="rId7" Type="http://schemas.openxmlformats.org/officeDocument/2006/relationships/hyperlink" Target="https://www.javaworld.com/article/2071889/what-is-service-oriented-architecture.html" TargetMode="External"/><Relationship Id="rId2" Type="http://schemas.openxmlformats.org/officeDocument/2006/relationships/hyperlink" Target="https://searchapparchitecture.techtarget.com/definition/Enterprise-Service-Bus-ESB" TargetMode="External"/><Relationship Id="rId1" Type="http://schemas.openxmlformats.org/officeDocument/2006/relationships/slideLayout" Target="../slideLayouts/slideLayout2.xml"/><Relationship Id="rId6" Type="http://schemas.openxmlformats.org/officeDocument/2006/relationships/hyperlink" Target="https://doveltech.com/innovation/scaling-soa/" TargetMode="External"/><Relationship Id="rId5" Type="http://schemas.openxmlformats.org/officeDocument/2006/relationships/hyperlink" Target="https://www.educba.com/what-is-soa/" TargetMode="External"/><Relationship Id="rId4" Type="http://schemas.openxmlformats.org/officeDocument/2006/relationships/hyperlink" Target="https://www.ibm.com/support/knowledgecenter/SSMQ79_9.5.1/com.ibm.egl.pg.doc/topics/pegl_serv_overview.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3100" y="3028950"/>
            <a:ext cx="5105400" cy="609600"/>
          </a:xfrm>
        </p:spPr>
        <p:txBody>
          <a:bodyPr/>
          <a:lstStyle/>
          <a:p>
            <a:r>
              <a:rPr lang="en-US" dirty="0" smtClean="0">
                <a:solidFill>
                  <a:schemeClr val="bg1"/>
                </a:solidFill>
              </a:rPr>
              <a:t>Presented By: Nicole Forke</a:t>
            </a:r>
            <a:endParaRPr lang="en-US" dirty="0">
              <a:solidFill>
                <a:schemeClr val="bg1"/>
              </a:solidFill>
            </a:endParaRPr>
          </a:p>
        </p:txBody>
      </p:sp>
      <p:sp>
        <p:nvSpPr>
          <p:cNvPr id="6" name="Rectangle 5"/>
          <p:cNvSpPr/>
          <p:nvPr/>
        </p:nvSpPr>
        <p:spPr>
          <a:xfrm>
            <a:off x="457200" y="10477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09600" y="1096267"/>
            <a:ext cx="7772400" cy="1274564"/>
          </a:xfrm>
        </p:spPr>
        <p:txBody>
          <a:bodyPr>
            <a:noAutofit/>
          </a:bodyPr>
          <a:lstStyle/>
          <a:p>
            <a:r>
              <a:rPr lang="en-US" sz="3600" b="1" i="1" dirty="0" smtClean="0"/>
              <a:t>Service-Oriented Architecture and Enterprise Service Bus</a:t>
            </a:r>
            <a:endParaRPr lang="en-US" sz="3600" b="1" i="1" dirty="0"/>
          </a:p>
        </p:txBody>
      </p:sp>
      <p:sp>
        <p:nvSpPr>
          <p:cNvPr id="7" name="Double Bracket 6"/>
          <p:cNvSpPr/>
          <p:nvPr/>
        </p:nvSpPr>
        <p:spPr>
          <a:xfrm>
            <a:off x="2171700" y="2971800"/>
            <a:ext cx="4648200" cy="7620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844277"/>
            <a:ext cx="8229600" cy="2431435"/>
          </a:xfrm>
          <a:prstGeom prst="rect">
            <a:avLst/>
          </a:prstGeom>
          <a:noFill/>
        </p:spPr>
        <p:txBody>
          <a:bodyPr wrap="square" rtlCol="0">
            <a:spAutoFit/>
          </a:bodyPr>
          <a:lstStyle/>
          <a:p>
            <a:pPr>
              <a:spcBef>
                <a:spcPts val="300"/>
              </a:spcBef>
              <a:buFont typeface="Wingdings" pitchFamily="2" charset="2"/>
              <a:buChar char="Ø"/>
            </a:pPr>
            <a:r>
              <a:rPr lang="en-US" sz="1200" dirty="0" smtClean="0">
                <a:solidFill>
                  <a:schemeClr val="bg1"/>
                </a:solidFill>
              </a:rPr>
              <a:t>  There are three orthogonal approaches to scalability and the challeng</a:t>
            </a:r>
            <a:r>
              <a:rPr lang="en-US" sz="1200" dirty="0" smtClean="0">
                <a:solidFill>
                  <a:schemeClr val="bg1"/>
                </a:solidFill>
              </a:rPr>
              <a:t>e is in properly combining them to get the best result. </a:t>
            </a:r>
            <a:r>
              <a:rPr lang="en-US" sz="1200" baseline="30000" dirty="0" smtClean="0">
                <a:solidFill>
                  <a:schemeClr val="bg1"/>
                </a:solidFill>
              </a:rPr>
              <a:t>8</a:t>
            </a:r>
            <a:endParaRPr lang="en-US" sz="1200" baseline="30000" dirty="0" smtClean="0">
              <a:solidFill>
                <a:schemeClr val="bg1"/>
              </a:solidFill>
            </a:endParaRP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This cube has three dimensions, which you can think of as x, y, z axes. </a:t>
            </a:r>
            <a:r>
              <a:rPr lang="en-US" sz="1200" baseline="30000" dirty="0" smtClean="0">
                <a:solidFill>
                  <a:schemeClr val="bg1"/>
                </a:solidFill>
              </a:rPr>
              <a:t>8</a:t>
            </a:r>
            <a:endParaRPr lang="en-US" sz="1200" baseline="30000" dirty="0" smtClean="0">
              <a:solidFill>
                <a:schemeClr val="bg1"/>
              </a:solidFill>
            </a:endParaRP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Each axis consists of multiple instances of an underlying implementation.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Each instance contains some subset of the infrastructure necessary to support one or more services.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The key to scaling the SOA implementation is to duplicate such instances in particular ways depending on which axis we’re following.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The most straight forward scalability dimension is the x axis.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The x axis represents the distribution of the same work or mirroring of data.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You deploy multiple identical systems that are essentially mirror images of capabilities and data on the x axis (identical databases on backend supporting identical service implementation instances). </a:t>
            </a:r>
            <a:r>
              <a:rPr lang="en-US" sz="1200" baseline="30000" dirty="0" smtClean="0">
                <a:solidFill>
                  <a:schemeClr val="bg1"/>
                </a:solidFill>
              </a:rPr>
              <a:t>8</a:t>
            </a:r>
          </a:p>
          <a:p>
            <a:pPr>
              <a:spcBef>
                <a:spcPts val="300"/>
              </a:spcBef>
              <a:buFont typeface="Wingdings" pitchFamily="2" charset="2"/>
              <a:buChar char="Ø"/>
            </a:pPr>
            <a:r>
              <a:rPr lang="en-US" sz="1200" dirty="0" smtClean="0">
                <a:solidFill>
                  <a:schemeClr val="bg1"/>
                </a:solidFill>
              </a:rPr>
              <a:t> </a:t>
            </a:r>
            <a:r>
              <a:rPr lang="en-US" sz="1200" dirty="0" smtClean="0">
                <a:solidFill>
                  <a:schemeClr val="bg1"/>
                </a:solidFill>
              </a:rPr>
              <a:t> Scaling out then depends upon the straight forward process of adding identical instances. </a:t>
            </a:r>
            <a:r>
              <a:rPr lang="en-US" sz="1200" baseline="30000" dirty="0" smtClean="0">
                <a:solidFill>
                  <a:schemeClr val="bg1"/>
                </a:solidFill>
              </a:rPr>
              <a:t>8</a:t>
            </a:r>
            <a:endParaRPr lang="en-US" sz="1200" dirty="0">
              <a:solidFill>
                <a:schemeClr val="bg1"/>
              </a:solidFill>
            </a:endParaRPr>
          </a:p>
        </p:txBody>
      </p:sp>
      <p:sp>
        <p:nvSpPr>
          <p:cNvPr id="10" name="Rectangle 9"/>
          <p:cNvSpPr/>
          <p:nvPr/>
        </p:nvSpPr>
        <p:spPr>
          <a:xfrm>
            <a:off x="457200" y="2857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3342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mj-lt"/>
                <a:ea typeface="+mj-ea"/>
                <a:cs typeface="+mj-cs"/>
              </a:rPr>
              <a:t>Scaling an SOA Environment</a:t>
            </a:r>
            <a:endParaRPr kumimoji="0" lang="en-US" sz="36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920477"/>
            <a:ext cx="8229600" cy="3046988"/>
          </a:xfrm>
          <a:prstGeom prst="rect">
            <a:avLst/>
          </a:prstGeom>
          <a:noFill/>
        </p:spPr>
        <p:txBody>
          <a:bodyPr wrap="square" rtlCol="0">
            <a:spAutoFit/>
          </a:bodyPr>
          <a:lstStyle/>
          <a:p>
            <a:pPr>
              <a:lnSpc>
                <a:spcPct val="150000"/>
              </a:lnSpc>
            </a:pPr>
            <a:r>
              <a:rPr lang="en-US" sz="1200" dirty="0" smtClean="0">
                <a:solidFill>
                  <a:schemeClr val="bg1"/>
                </a:solidFill>
              </a:rPr>
              <a:t>1.  </a:t>
            </a:r>
            <a:r>
              <a:rPr lang="en-US" sz="1200" dirty="0" smtClean="0">
                <a:solidFill>
                  <a:schemeClr val="bg1"/>
                </a:solidFill>
              </a:rPr>
              <a:t>Pirnau</a:t>
            </a:r>
            <a:r>
              <a:rPr lang="en-US" sz="1200" dirty="0" smtClean="0">
                <a:solidFill>
                  <a:schemeClr val="bg1"/>
                </a:solidFill>
              </a:rPr>
              <a:t>, </a:t>
            </a:r>
            <a:r>
              <a:rPr lang="en-US" sz="1200" dirty="0" smtClean="0">
                <a:solidFill>
                  <a:schemeClr val="bg1"/>
                </a:solidFill>
              </a:rPr>
              <a:t>Claudiu</a:t>
            </a:r>
            <a:r>
              <a:rPr lang="en-US" sz="1200" dirty="0" smtClean="0">
                <a:solidFill>
                  <a:schemeClr val="bg1"/>
                </a:solidFill>
              </a:rPr>
              <a:t>, and </a:t>
            </a:r>
            <a:r>
              <a:rPr lang="en-US" sz="1200" dirty="0" smtClean="0">
                <a:solidFill>
                  <a:schemeClr val="bg1"/>
                </a:solidFill>
              </a:rPr>
              <a:t>Mihai</a:t>
            </a:r>
            <a:r>
              <a:rPr lang="en-US" sz="1200" dirty="0" smtClean="0">
                <a:solidFill>
                  <a:schemeClr val="bg1"/>
                </a:solidFill>
              </a:rPr>
              <a:t>, </a:t>
            </a:r>
            <a:r>
              <a:rPr lang="en-US" sz="1200" dirty="0" smtClean="0">
                <a:solidFill>
                  <a:schemeClr val="bg1"/>
                </a:solidFill>
              </a:rPr>
              <a:t>Alexandru</a:t>
            </a:r>
            <a:r>
              <a:rPr lang="en-US" sz="1200" dirty="0" smtClean="0">
                <a:solidFill>
                  <a:schemeClr val="bg1"/>
                </a:solidFill>
              </a:rPr>
              <a:t> , “Service-Oriented Architecture (SOA) and Web Services”</a:t>
            </a:r>
          </a:p>
          <a:p>
            <a:pPr>
              <a:lnSpc>
                <a:spcPct val="150000"/>
              </a:lnSpc>
            </a:pPr>
            <a:r>
              <a:rPr lang="en-US" sz="1200" dirty="0" smtClean="0">
                <a:solidFill>
                  <a:schemeClr val="bg1"/>
                </a:solidFill>
              </a:rPr>
              <a:t>2.  </a:t>
            </a:r>
            <a:r>
              <a:rPr lang="en-US" sz="1200" u="sng" dirty="0" smtClean="0">
                <a:hlinkClick r:id="rId2"/>
              </a:rPr>
              <a:t>https</a:t>
            </a:r>
            <a:r>
              <a:rPr lang="en-US" sz="1200" u="sng" dirty="0" smtClean="0">
                <a:hlinkClick r:id="rId2"/>
              </a:rPr>
              <a:t>://searchapparchitecture.techtarget.com/definition/Enterprise-Service-Bus-ESB#:~:text=An%20enterprise%20service%20bus%20(ESB,structural%20and%20business%20policy%20rules</a:t>
            </a:r>
            <a:r>
              <a:rPr lang="en-US" sz="1200" u="sng" dirty="0" smtClean="0">
                <a:hlinkClick r:id="rId2"/>
              </a:rPr>
              <a:t>.</a:t>
            </a:r>
            <a:endParaRPr lang="en-US" sz="1200" dirty="0">
              <a:solidFill>
                <a:schemeClr val="bg1"/>
              </a:solidFill>
            </a:endParaRPr>
          </a:p>
          <a:p>
            <a:pPr>
              <a:lnSpc>
                <a:spcPct val="150000"/>
              </a:lnSpc>
            </a:pPr>
            <a:r>
              <a:rPr lang="en-US" sz="1200" dirty="0" smtClean="0">
                <a:solidFill>
                  <a:schemeClr val="bg1"/>
                </a:solidFill>
              </a:rPr>
              <a:t>3.  </a:t>
            </a:r>
            <a:r>
              <a:rPr lang="en-US" sz="1200" u="sng" dirty="0" smtClean="0">
                <a:hlinkClick r:id="rId3"/>
              </a:rPr>
              <a:t>https</a:t>
            </a:r>
            <a:r>
              <a:rPr lang="en-US" sz="1200" u="sng" dirty="0" smtClean="0">
                <a:hlinkClick r:id="rId3"/>
              </a:rPr>
              <a:t>://</a:t>
            </a:r>
            <a:r>
              <a:rPr lang="en-US" sz="1200" u="sng" dirty="0" smtClean="0">
                <a:hlinkClick r:id="rId3"/>
              </a:rPr>
              <a:t>www.ibm.com/cloud/learn/esb</a:t>
            </a:r>
            <a:endParaRPr lang="en-US" sz="1200" dirty="0" smtClean="0"/>
          </a:p>
          <a:p>
            <a:pPr marL="228600" indent="-228600">
              <a:lnSpc>
                <a:spcPct val="150000"/>
              </a:lnSpc>
            </a:pPr>
            <a:r>
              <a:rPr lang="en-US" sz="1200" dirty="0" smtClean="0">
                <a:solidFill>
                  <a:schemeClr val="bg1"/>
                </a:solidFill>
              </a:rPr>
              <a:t>4.  </a:t>
            </a:r>
            <a:r>
              <a:rPr lang="en-US" sz="1200" dirty="0" smtClean="0">
                <a:solidFill>
                  <a:schemeClr val="bg1"/>
                </a:solidFill>
              </a:rPr>
              <a:t>Kobielus</a:t>
            </a:r>
            <a:r>
              <a:rPr lang="en-US" sz="1200" dirty="0" smtClean="0">
                <a:solidFill>
                  <a:schemeClr val="bg1"/>
                </a:solidFill>
              </a:rPr>
              <a:t>, James, (2006), “Enterprise Service Bus: Web Services Meet Message-Oriented Middleware”</a:t>
            </a:r>
          </a:p>
          <a:p>
            <a:pPr marL="228600" indent="-228600">
              <a:lnSpc>
                <a:spcPct val="150000"/>
              </a:lnSpc>
            </a:pPr>
            <a:r>
              <a:rPr lang="en-US" sz="1200" dirty="0" smtClean="0">
                <a:solidFill>
                  <a:schemeClr val="bg1"/>
                </a:solidFill>
              </a:rPr>
              <a:t>5.  </a:t>
            </a:r>
            <a:r>
              <a:rPr lang="en-US" sz="1200" u="sng" dirty="0" smtClean="0">
                <a:hlinkClick r:id="rId4"/>
              </a:rPr>
              <a:t>https</a:t>
            </a:r>
            <a:r>
              <a:rPr lang="en-US" sz="1200" u="sng" dirty="0" smtClean="0">
                <a:hlinkClick r:id="rId4"/>
              </a:rPr>
              <a:t>://</a:t>
            </a:r>
            <a:r>
              <a:rPr lang="en-US" sz="1200" u="sng" dirty="0" smtClean="0">
                <a:hlinkClick r:id="rId4"/>
              </a:rPr>
              <a:t>www.ibm.com/support/knowledgecenter/SSMQ79_9.5.1/com.ibm.egl.pg.doc/topics/pegl_serv_overview.html</a:t>
            </a:r>
            <a:endParaRPr lang="en-US" sz="1200" u="sng" dirty="0" smtClean="0"/>
          </a:p>
          <a:p>
            <a:pPr marL="228600" indent="-228600">
              <a:lnSpc>
                <a:spcPct val="150000"/>
              </a:lnSpc>
            </a:pPr>
            <a:r>
              <a:rPr lang="en-US" sz="1200" dirty="0" smtClean="0">
                <a:solidFill>
                  <a:schemeClr val="bg1"/>
                </a:solidFill>
              </a:rPr>
              <a:t>6.  </a:t>
            </a:r>
            <a:r>
              <a:rPr lang="en-US" sz="1200" u="sng" dirty="0" smtClean="0">
                <a:hlinkClick r:id="rId5"/>
              </a:rPr>
              <a:t>https</a:t>
            </a:r>
            <a:r>
              <a:rPr lang="en-US" sz="1200" u="sng" dirty="0" smtClean="0">
                <a:hlinkClick r:id="rId5"/>
              </a:rPr>
              <a:t>://www.educba.com/what-is-soa</a:t>
            </a:r>
            <a:r>
              <a:rPr lang="en-US" sz="1200" u="sng" dirty="0" smtClean="0">
                <a:hlinkClick r:id="rId5"/>
              </a:rPr>
              <a:t>/</a:t>
            </a:r>
            <a:endParaRPr lang="en-US" sz="1200" u="sng" dirty="0" smtClean="0"/>
          </a:p>
          <a:p>
            <a:pPr marL="228600" indent="-228600">
              <a:lnSpc>
                <a:spcPct val="150000"/>
              </a:lnSpc>
            </a:pPr>
            <a:r>
              <a:rPr lang="en-US" sz="1200" dirty="0" smtClean="0">
                <a:solidFill>
                  <a:schemeClr val="bg1"/>
                </a:solidFill>
              </a:rPr>
              <a:t>7.  </a:t>
            </a:r>
            <a:r>
              <a:rPr lang="en-US" sz="1200" dirty="0" smtClean="0">
                <a:solidFill>
                  <a:schemeClr val="bg1"/>
                </a:solidFill>
              </a:rPr>
              <a:t>Ganci</a:t>
            </a:r>
            <a:r>
              <a:rPr lang="en-US" sz="1200" dirty="0" smtClean="0">
                <a:solidFill>
                  <a:schemeClr val="bg1"/>
                </a:solidFill>
              </a:rPr>
              <a:t>, John, </a:t>
            </a:r>
            <a:r>
              <a:rPr lang="en-US" sz="1200" dirty="0" smtClean="0">
                <a:solidFill>
                  <a:schemeClr val="bg1"/>
                </a:solidFill>
              </a:rPr>
              <a:t>Flugrath</a:t>
            </a:r>
            <a:r>
              <a:rPr lang="en-US" sz="1200" dirty="0" smtClean="0">
                <a:solidFill>
                  <a:schemeClr val="bg1"/>
                </a:solidFill>
              </a:rPr>
              <a:t>, Mark, </a:t>
            </a:r>
            <a:r>
              <a:rPr lang="en-US" sz="1200" dirty="0" smtClean="0">
                <a:solidFill>
                  <a:schemeClr val="bg1"/>
                </a:solidFill>
              </a:rPr>
              <a:t>Manekar</a:t>
            </a:r>
            <a:r>
              <a:rPr lang="en-US" sz="1200" dirty="0" smtClean="0">
                <a:solidFill>
                  <a:schemeClr val="bg1"/>
                </a:solidFill>
              </a:rPr>
              <a:t>, </a:t>
            </a:r>
            <a:r>
              <a:rPr lang="en-US" sz="1200" dirty="0" smtClean="0">
                <a:solidFill>
                  <a:schemeClr val="bg1"/>
                </a:solidFill>
              </a:rPr>
              <a:t>Ashwin</a:t>
            </a:r>
            <a:r>
              <a:rPr lang="en-US" sz="1200" dirty="0" smtClean="0">
                <a:solidFill>
                  <a:schemeClr val="bg1"/>
                </a:solidFill>
              </a:rPr>
              <a:t>, and </a:t>
            </a:r>
            <a:r>
              <a:rPr lang="en-US" sz="1200" dirty="0" smtClean="0">
                <a:solidFill>
                  <a:schemeClr val="bg1"/>
                </a:solidFill>
              </a:rPr>
              <a:t>Trasti</a:t>
            </a:r>
            <a:r>
              <a:rPr lang="en-US" sz="1200" dirty="0" smtClean="0">
                <a:solidFill>
                  <a:schemeClr val="bg1"/>
                </a:solidFill>
              </a:rPr>
              <a:t>, Moji (2007), “Best Practices for SOA Management”, ibm.com/</a:t>
            </a:r>
            <a:r>
              <a:rPr lang="en-US" sz="1200" dirty="0" smtClean="0">
                <a:solidFill>
                  <a:schemeClr val="bg1"/>
                </a:solidFill>
              </a:rPr>
              <a:t>redbooks</a:t>
            </a:r>
            <a:endParaRPr lang="en-US" sz="1200" u="sng" dirty="0" smtClean="0">
              <a:solidFill>
                <a:schemeClr val="bg1"/>
              </a:solidFill>
            </a:endParaRPr>
          </a:p>
          <a:p>
            <a:pPr marL="228600" indent="-228600">
              <a:lnSpc>
                <a:spcPct val="150000"/>
              </a:lnSpc>
            </a:pPr>
            <a:r>
              <a:rPr lang="en-US" sz="1200" dirty="0" smtClean="0">
                <a:solidFill>
                  <a:schemeClr val="bg1"/>
                </a:solidFill>
              </a:rPr>
              <a:t>8.  </a:t>
            </a:r>
            <a:r>
              <a:rPr lang="en-US" sz="1200" u="sng" dirty="0" smtClean="0">
                <a:hlinkClick r:id="rId6"/>
              </a:rPr>
              <a:t>https</a:t>
            </a:r>
            <a:r>
              <a:rPr lang="en-US" sz="1200" u="sng" dirty="0" smtClean="0">
                <a:hlinkClick r:id="rId6"/>
              </a:rPr>
              <a:t>://doveltech.com/innovation/scaling-soa</a:t>
            </a:r>
            <a:r>
              <a:rPr lang="en-US" sz="1200" u="sng" dirty="0" smtClean="0">
                <a:hlinkClick r:id="rId6"/>
              </a:rPr>
              <a:t>/</a:t>
            </a:r>
            <a:endParaRPr lang="en-US" sz="1200" u="sng" dirty="0" smtClean="0"/>
          </a:p>
          <a:p>
            <a:pPr marL="228600" indent="-228600">
              <a:lnSpc>
                <a:spcPct val="150000"/>
              </a:lnSpc>
            </a:pPr>
            <a:r>
              <a:rPr lang="en-US" sz="1200" dirty="0" smtClean="0">
                <a:solidFill>
                  <a:schemeClr val="bg1"/>
                </a:solidFill>
              </a:rPr>
              <a:t>9.  </a:t>
            </a:r>
            <a:r>
              <a:rPr lang="en-US" sz="1200" dirty="0" smtClean="0">
                <a:hlinkClick r:id="rId7"/>
              </a:rPr>
              <a:t>https</a:t>
            </a:r>
            <a:r>
              <a:rPr lang="en-US" sz="1200" dirty="0" smtClean="0">
                <a:hlinkClick r:id="rId7"/>
              </a:rPr>
              <a:t>://www.javaworld.com/article/2071889/what-is-service-oriented-architecture.html</a:t>
            </a:r>
            <a:endParaRPr lang="en-US" sz="1200" dirty="0" smtClean="0"/>
          </a:p>
          <a:p>
            <a:pPr marL="228600" indent="-228600"/>
            <a:endParaRPr lang="en-US" sz="1200" dirty="0" smtClean="0"/>
          </a:p>
        </p:txBody>
      </p:sp>
      <p:sp>
        <p:nvSpPr>
          <p:cNvPr id="10" name="Rectangle 9"/>
          <p:cNvSpPr/>
          <p:nvPr/>
        </p:nvSpPr>
        <p:spPr>
          <a:xfrm>
            <a:off x="457200" y="3619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609600" y="410467"/>
            <a:ext cx="77724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mj-lt"/>
                <a:ea typeface="+mj-ea"/>
                <a:cs typeface="+mj-cs"/>
              </a:rPr>
              <a:t>References</a:t>
            </a:r>
            <a:endParaRPr kumimoji="0" lang="en-US" sz="36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920477"/>
            <a:ext cx="8229600" cy="2275751"/>
          </a:xfrm>
          <a:prstGeom prst="rect">
            <a:avLst/>
          </a:prstGeom>
          <a:noFill/>
        </p:spPr>
        <p:txBody>
          <a:bodyPr wrap="square" rtlCol="0">
            <a:spAutoFit/>
          </a:bodyPr>
          <a:lstStyle/>
          <a:p>
            <a:pPr>
              <a:lnSpc>
                <a:spcPct val="150000"/>
              </a:lnSpc>
              <a:buFont typeface="Wingdings" pitchFamily="2" charset="2"/>
              <a:buChar char="Ø"/>
            </a:pPr>
            <a:r>
              <a:rPr lang="en-US" sz="1200" dirty="0" smtClean="0">
                <a:solidFill>
                  <a:schemeClr val="bg1"/>
                </a:solidFill>
              </a:rPr>
              <a:t>  An architectural style that supports service orientation. </a:t>
            </a:r>
            <a:r>
              <a:rPr lang="en-US" sz="1200" baseline="30000" dirty="0" smtClean="0">
                <a:solidFill>
                  <a:schemeClr val="bg1"/>
                </a:solidFill>
              </a:rPr>
              <a:t>1</a:t>
            </a:r>
            <a:endParaRPr lang="en-US" sz="1200" dirty="0" smtClean="0">
              <a:solidFill>
                <a:schemeClr val="bg1"/>
              </a:solidFill>
            </a:endParaRPr>
          </a:p>
          <a:p>
            <a:pPr>
              <a:lnSpc>
                <a:spcPct val="150000"/>
              </a:lnSpc>
              <a:buFont typeface="Wingdings" pitchFamily="2" charset="2"/>
              <a:buChar char="Ø"/>
            </a:pPr>
            <a:r>
              <a:rPr lang="en-US" sz="1200" dirty="0" smtClean="0">
                <a:solidFill>
                  <a:schemeClr val="bg1"/>
                </a:solidFill>
              </a:rPr>
              <a:t>  It is based on a way of thinking in terms specific to services and development focused on services and the results of their    implementation. </a:t>
            </a:r>
            <a:r>
              <a:rPr lang="en-US" sz="1200" baseline="30000" dirty="0" smtClean="0">
                <a:solidFill>
                  <a:schemeClr val="bg1"/>
                </a:solidFill>
              </a:rPr>
              <a:t>1</a:t>
            </a:r>
          </a:p>
          <a:p>
            <a:pPr>
              <a:lnSpc>
                <a:spcPct val="150000"/>
              </a:lnSpc>
              <a:buFont typeface="Wingdings" pitchFamily="2" charset="2"/>
              <a:buChar char="Ø"/>
            </a:pPr>
            <a:r>
              <a:rPr lang="en-US" sz="1200" dirty="0" smtClean="0">
                <a:solidFill>
                  <a:schemeClr val="bg1"/>
                </a:solidFill>
              </a:rPr>
              <a:t>  A service is an operation that can be invoked discreetly. </a:t>
            </a:r>
            <a:r>
              <a:rPr lang="en-US" sz="1200" baseline="30000" dirty="0" smtClean="0">
                <a:solidFill>
                  <a:schemeClr val="bg1"/>
                </a:solidFill>
              </a:rPr>
              <a:t>1</a:t>
            </a:r>
          </a:p>
          <a:p>
            <a:pPr>
              <a:lnSpc>
                <a:spcPct val="150000"/>
              </a:lnSpc>
              <a:buFont typeface="Wingdings" pitchFamily="2" charset="2"/>
              <a:buChar char="Ø"/>
            </a:pPr>
            <a:r>
              <a:rPr lang="en-US" sz="1200" dirty="0" smtClean="0">
                <a:solidFill>
                  <a:schemeClr val="bg1"/>
                </a:solidFill>
              </a:rPr>
              <a:t>  SOA makes it easier for different software components on computers connected via a network to cooperate in order to accomplish a certain functionality. </a:t>
            </a:r>
            <a:r>
              <a:rPr lang="en-US" sz="1200" baseline="30000" dirty="0" smtClean="0">
                <a:solidFill>
                  <a:schemeClr val="bg1"/>
                </a:solidFill>
              </a:rPr>
              <a:t>1</a:t>
            </a:r>
          </a:p>
          <a:p>
            <a:pPr>
              <a:lnSpc>
                <a:spcPct val="150000"/>
              </a:lnSpc>
              <a:buFont typeface="Wingdings" pitchFamily="2" charset="2"/>
              <a:buChar char="Ø"/>
            </a:pPr>
            <a:r>
              <a:rPr lang="en-US" sz="1200" dirty="0" smtClean="0">
                <a:solidFill>
                  <a:schemeClr val="bg1"/>
                </a:solidFill>
              </a:rPr>
              <a:t>  There are several dimensions of an SOA that must work together to be successful. </a:t>
            </a:r>
            <a:r>
              <a:rPr lang="en-US" sz="1200" baseline="30000" dirty="0" smtClean="0">
                <a:solidFill>
                  <a:schemeClr val="bg1"/>
                </a:solidFill>
              </a:rPr>
              <a:t>1</a:t>
            </a:r>
          </a:p>
          <a:p>
            <a:pPr>
              <a:lnSpc>
                <a:spcPct val="150000"/>
              </a:lnSpc>
              <a:buFont typeface="Wingdings" pitchFamily="2" charset="2"/>
              <a:buChar char="Ø"/>
            </a:pPr>
            <a:r>
              <a:rPr lang="en-US" sz="1200" dirty="0" smtClean="0">
                <a:solidFill>
                  <a:schemeClr val="bg1"/>
                </a:solidFill>
              </a:rPr>
              <a:t>  The principles of service-oriented architecture are independent from any provider, product, or technology. </a:t>
            </a:r>
            <a:r>
              <a:rPr lang="en-US" sz="1200" baseline="30000" dirty="0" smtClean="0">
                <a:solidFill>
                  <a:schemeClr val="bg1"/>
                </a:solidFill>
              </a:rPr>
              <a:t>1</a:t>
            </a:r>
            <a:endParaRPr lang="en-US" sz="1200" baseline="30000" dirty="0">
              <a:solidFill>
                <a:schemeClr val="bg1"/>
              </a:solidFill>
            </a:endParaRPr>
          </a:p>
        </p:txBody>
      </p:sp>
      <p:sp>
        <p:nvSpPr>
          <p:cNvPr id="10" name="Rectangle 9"/>
          <p:cNvSpPr/>
          <p:nvPr/>
        </p:nvSpPr>
        <p:spPr>
          <a:xfrm>
            <a:off x="457200" y="3619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457200" y="410467"/>
            <a:ext cx="80010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dirty="0" smtClean="0">
                <a:ln>
                  <a:noFill/>
                </a:ln>
                <a:solidFill>
                  <a:schemeClr val="tx1"/>
                </a:solidFill>
                <a:effectLst/>
                <a:uLnTx/>
                <a:uFillTx/>
                <a:latin typeface="+mj-lt"/>
                <a:ea typeface="+mj-ea"/>
                <a:cs typeface="+mj-cs"/>
              </a:rPr>
              <a:t>Service-Oriented</a:t>
            </a:r>
            <a:r>
              <a:rPr kumimoji="0" lang="en-US" sz="3200" b="1" i="1" u="none" strike="noStrike" kern="1200" cap="none" spc="0" normalizeH="0" noProof="0" dirty="0" smtClean="0">
                <a:ln>
                  <a:noFill/>
                </a:ln>
                <a:solidFill>
                  <a:schemeClr val="tx1"/>
                </a:solidFill>
                <a:effectLst/>
                <a:uLnTx/>
                <a:uFillTx/>
                <a:latin typeface="+mj-lt"/>
                <a:ea typeface="+mj-ea"/>
                <a:cs typeface="+mj-cs"/>
              </a:rPr>
              <a:t> Architectures (SOA)</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15"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920477"/>
            <a:ext cx="8229600" cy="2031325"/>
          </a:xfrm>
          <a:prstGeom prst="rect">
            <a:avLst/>
          </a:prstGeom>
          <a:noFill/>
        </p:spPr>
        <p:txBody>
          <a:bodyPr wrap="square" rtlCol="0">
            <a:spAutoFit/>
          </a:bodyPr>
          <a:lstStyle/>
          <a:p>
            <a:pPr>
              <a:lnSpc>
                <a:spcPct val="150000"/>
              </a:lnSpc>
              <a:buFont typeface="Wingdings" pitchFamily="2" charset="2"/>
              <a:buChar char="Ø"/>
            </a:pPr>
            <a:r>
              <a:rPr lang="en-US" sz="1200" dirty="0" smtClean="0">
                <a:solidFill>
                  <a:schemeClr val="bg1"/>
                </a:solidFill>
              </a:rPr>
              <a:t>  A middleware tool used to distribute work among connected components of an application. </a:t>
            </a:r>
            <a:endParaRPr lang="en-US" sz="1200" baseline="30000" dirty="0" smtClean="0">
              <a:solidFill>
                <a:schemeClr val="bg1"/>
              </a:solidFill>
            </a:endParaRP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Designed to provide a uniform means of moving work, offering applications the ability to connect to the bus and subscribe to messages based on simple structural and business policy rules. </a:t>
            </a:r>
            <a:r>
              <a:rPr lang="en-US" sz="1200" baseline="30000" dirty="0" smtClean="0">
                <a:solidFill>
                  <a:schemeClr val="bg1"/>
                </a:solidFill>
              </a:rPr>
              <a:t>2</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A pattern whereby a centralized software component performs integrations to backend systems. </a:t>
            </a:r>
            <a:r>
              <a:rPr lang="en-US" sz="1200" baseline="30000" dirty="0" smtClean="0">
                <a:solidFill>
                  <a:schemeClr val="bg1"/>
                </a:solidFill>
              </a:rPr>
              <a:t>3</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It makes those integrations and translations available as service interfaces for reuse by new applications. </a:t>
            </a:r>
            <a:r>
              <a:rPr lang="en-US" sz="1200" baseline="30000" dirty="0" smtClean="0">
                <a:solidFill>
                  <a:schemeClr val="bg1"/>
                </a:solidFill>
              </a:rPr>
              <a:t>3</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ESB environments provide more content-aware traffic-routing flexibility than traditional hub-and-spoke middleware environments. </a:t>
            </a:r>
            <a:r>
              <a:rPr lang="en-US" sz="1200" baseline="30000" dirty="0" smtClean="0">
                <a:solidFill>
                  <a:schemeClr val="bg1"/>
                </a:solidFill>
              </a:rPr>
              <a:t>4</a:t>
            </a:r>
          </a:p>
        </p:txBody>
      </p:sp>
      <p:sp>
        <p:nvSpPr>
          <p:cNvPr id="10" name="Rectangle 9"/>
          <p:cNvSpPr/>
          <p:nvPr/>
        </p:nvSpPr>
        <p:spPr>
          <a:xfrm>
            <a:off x="457200" y="3619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609600" y="410467"/>
            <a:ext cx="77724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mj-lt"/>
                <a:ea typeface="+mj-ea"/>
                <a:cs typeface="+mj-cs"/>
              </a:rPr>
              <a:t>Enterprise Service Buses</a:t>
            </a:r>
            <a:r>
              <a:rPr kumimoji="0" lang="en-US" sz="3600" b="1" i="1" u="none" strike="noStrike" kern="1200" cap="none" spc="0" normalizeH="0" noProof="0" dirty="0" smtClean="0">
                <a:ln>
                  <a:noFill/>
                </a:ln>
                <a:solidFill>
                  <a:schemeClr val="tx1"/>
                </a:solidFill>
                <a:effectLst/>
                <a:uLnTx/>
                <a:uFillTx/>
                <a:latin typeface="+mj-lt"/>
                <a:ea typeface="+mj-ea"/>
                <a:cs typeface="+mj-cs"/>
              </a:rPr>
              <a:t> (ESB)</a:t>
            </a:r>
            <a:endParaRPr kumimoji="0" lang="en-US" sz="36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920477"/>
            <a:ext cx="8229600" cy="2031325"/>
          </a:xfrm>
          <a:prstGeom prst="rect">
            <a:avLst/>
          </a:prstGeom>
          <a:noFill/>
        </p:spPr>
        <p:txBody>
          <a:bodyPr wrap="square" rtlCol="0">
            <a:spAutoFit/>
          </a:bodyPr>
          <a:lstStyle/>
          <a:p>
            <a:pPr>
              <a:lnSpc>
                <a:spcPct val="150000"/>
              </a:lnSpc>
              <a:buFont typeface="Wingdings" pitchFamily="2" charset="2"/>
              <a:buChar char="Ø"/>
            </a:pPr>
            <a:r>
              <a:rPr lang="en-US" sz="1200" dirty="0" smtClean="0">
                <a:solidFill>
                  <a:schemeClr val="bg1"/>
                </a:solidFill>
              </a:rPr>
              <a:t>  An ESB is the center of application workflow. </a:t>
            </a:r>
            <a:r>
              <a:rPr lang="en-US" sz="1200" baseline="30000" dirty="0" smtClean="0">
                <a:solidFill>
                  <a:schemeClr val="bg1"/>
                </a:solidFill>
              </a:rPr>
              <a:t>2</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It is, in effect, a message queue that handles information exchanges throughout the application. </a:t>
            </a:r>
            <a:r>
              <a:rPr lang="en-US" sz="1200" baseline="30000" dirty="0" smtClean="0">
                <a:solidFill>
                  <a:schemeClr val="bg1"/>
                </a:solidFill>
              </a:rPr>
              <a:t>2</a:t>
            </a:r>
            <a:endParaRPr lang="en-US" sz="1200" dirty="0" smtClean="0">
              <a:solidFill>
                <a:schemeClr val="bg1"/>
              </a:solidFill>
            </a:endParaRPr>
          </a:p>
          <a:p>
            <a:pPr>
              <a:lnSpc>
                <a:spcPct val="150000"/>
              </a:lnSpc>
              <a:buFont typeface="Wingdings" pitchFamily="2" charset="2"/>
              <a:buChar char="Ø"/>
            </a:pPr>
            <a:r>
              <a:rPr lang="en-US" sz="1200" dirty="0" smtClean="0">
                <a:solidFill>
                  <a:schemeClr val="bg1"/>
                </a:solidFill>
              </a:rPr>
              <a:t>  SOA’s are often created from legacy systems of record as service interfaces, this is where the need for ESB arises. </a:t>
            </a:r>
            <a:r>
              <a:rPr lang="en-US" sz="1200" baseline="30000" dirty="0" smtClean="0">
                <a:solidFill>
                  <a:schemeClr val="bg1"/>
                </a:solidFill>
              </a:rPr>
              <a:t>3</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Legacy systems and systems of record typically use old protocols and proprietary data formats that need to be translated and integrated to work with SOA network protocols. </a:t>
            </a:r>
            <a:r>
              <a:rPr lang="en-US" sz="1200" baseline="30000" dirty="0" smtClean="0">
                <a:solidFill>
                  <a:schemeClr val="bg1"/>
                </a:solidFill>
              </a:rPr>
              <a:t>3</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ESB performs these translations and integrations on the fly. </a:t>
            </a:r>
            <a:r>
              <a:rPr lang="en-US" sz="1200" baseline="30000" dirty="0" smtClean="0">
                <a:solidFill>
                  <a:schemeClr val="bg1"/>
                </a:solidFill>
              </a:rPr>
              <a:t>3</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Without an ESB the application owners would have to find their own unique way to expose service interfaces. </a:t>
            </a:r>
            <a:r>
              <a:rPr lang="en-US" sz="1200" baseline="30000" dirty="0" smtClean="0">
                <a:solidFill>
                  <a:schemeClr val="bg1"/>
                </a:solidFill>
              </a:rPr>
              <a:t>3</a:t>
            </a:r>
            <a:endParaRPr lang="en-US" sz="1200" baseline="30000" dirty="0">
              <a:solidFill>
                <a:schemeClr val="bg1"/>
              </a:solidFill>
            </a:endParaRPr>
          </a:p>
        </p:txBody>
      </p:sp>
      <p:sp>
        <p:nvSpPr>
          <p:cNvPr id="10" name="Rectangle 9"/>
          <p:cNvSpPr/>
          <p:nvPr/>
        </p:nvSpPr>
        <p:spPr>
          <a:xfrm>
            <a:off x="457200" y="3619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4104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dirty="0" smtClean="0">
                <a:ln>
                  <a:noFill/>
                </a:ln>
                <a:solidFill>
                  <a:schemeClr val="tx1"/>
                </a:solidFill>
                <a:effectLst/>
                <a:uLnTx/>
                <a:uFillTx/>
                <a:latin typeface="+mj-lt"/>
                <a:ea typeface="+mj-ea"/>
                <a:cs typeface="+mj-cs"/>
              </a:rPr>
              <a:t>Relationship Between ESB and SOA</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657350"/>
            <a:ext cx="8229600" cy="3134191"/>
          </a:xfrm>
          <a:prstGeom prst="rect">
            <a:avLst/>
          </a:prstGeom>
          <a:noFill/>
        </p:spPr>
        <p:txBody>
          <a:bodyPr wrap="square" rtlCol="0">
            <a:spAutoFit/>
          </a:bodyPr>
          <a:lstStyle/>
          <a:p>
            <a:pPr>
              <a:spcBef>
                <a:spcPts val="1000"/>
              </a:spcBef>
              <a:buFont typeface="Wingdings" pitchFamily="2" charset="2"/>
              <a:buChar char="Ø"/>
            </a:pPr>
            <a:r>
              <a:rPr lang="en-US" sz="1200" dirty="0" smtClean="0">
                <a:solidFill>
                  <a:schemeClr val="bg1"/>
                </a:solidFill>
              </a:rPr>
              <a:t>  SOA implies a style of development that focuses on the business as a whole and on modularity and reuse. </a:t>
            </a:r>
            <a:r>
              <a:rPr lang="en-US" sz="1200" baseline="30000" dirty="0" smtClean="0">
                <a:solidFill>
                  <a:schemeClr val="bg1"/>
                </a:solidFill>
              </a:rPr>
              <a:t>5</a:t>
            </a:r>
          </a:p>
          <a:p>
            <a:pPr>
              <a:spcBef>
                <a:spcPts val="1000"/>
              </a:spcBef>
              <a:buFont typeface="Wingdings" pitchFamily="2" charset="2"/>
              <a:buChar char="Ø"/>
            </a:pPr>
            <a:r>
              <a:rPr lang="en-US" sz="1200" dirty="0" smtClean="0">
                <a:solidFill>
                  <a:schemeClr val="bg1"/>
                </a:solidFill>
              </a:rPr>
              <a:t> </a:t>
            </a:r>
            <a:r>
              <a:rPr lang="en-US" sz="1200" dirty="0" smtClean="0">
                <a:solidFill>
                  <a:schemeClr val="bg1"/>
                </a:solidFill>
              </a:rPr>
              <a:t> A service oriented application is composed largely of services, which are often in a hierarchy. </a:t>
            </a:r>
            <a:r>
              <a:rPr lang="en-US" sz="1200" baseline="30000" dirty="0" smtClean="0">
                <a:solidFill>
                  <a:schemeClr val="bg1"/>
                </a:solidFill>
              </a:rPr>
              <a:t>5</a:t>
            </a:r>
          </a:p>
          <a:p>
            <a:pPr>
              <a:spcBef>
                <a:spcPts val="1000"/>
              </a:spcBef>
              <a:buFont typeface="Wingdings" pitchFamily="2" charset="2"/>
              <a:buChar char="Ø"/>
            </a:pPr>
            <a:r>
              <a:rPr lang="en-US" sz="1200" dirty="0" smtClean="0">
                <a:solidFill>
                  <a:schemeClr val="bg1"/>
                </a:solidFill>
              </a:rPr>
              <a:t> </a:t>
            </a:r>
            <a:r>
              <a:rPr lang="en-US" sz="1200" dirty="0" smtClean="0">
                <a:solidFill>
                  <a:schemeClr val="bg1"/>
                </a:solidFill>
              </a:rPr>
              <a:t> The top most level contains one or more integration services, each of which controls a flow of activities, such as processing an applicants request. Each integration service invokes one or more business services. </a:t>
            </a:r>
            <a:r>
              <a:rPr lang="en-US" sz="1200" baseline="30000" dirty="0" smtClean="0">
                <a:solidFill>
                  <a:schemeClr val="bg1"/>
                </a:solidFill>
              </a:rPr>
              <a:t>5</a:t>
            </a:r>
          </a:p>
          <a:p>
            <a:pPr>
              <a:spcBef>
                <a:spcPts val="1000"/>
              </a:spcBef>
              <a:buFont typeface="Wingdings" pitchFamily="2" charset="2"/>
              <a:buChar char="Ø"/>
            </a:pPr>
            <a:r>
              <a:rPr lang="en-US" sz="1200" dirty="0" smtClean="0">
                <a:solidFill>
                  <a:schemeClr val="bg1"/>
                </a:solidFill>
              </a:rPr>
              <a:t> </a:t>
            </a:r>
            <a:r>
              <a:rPr lang="en-US" sz="1200" dirty="0" smtClean="0">
                <a:solidFill>
                  <a:schemeClr val="bg1"/>
                </a:solidFill>
              </a:rPr>
              <a:t> The second level of services that each fulfill a relatively low-level business task.  For example, an integration service might invoke a series of business services to verify the details provided.  If the business returns values that re judged to mean “issue” the integration service invokes another business service. </a:t>
            </a:r>
            <a:r>
              <a:rPr lang="en-US" sz="1200" baseline="30000" dirty="0" smtClean="0">
                <a:solidFill>
                  <a:schemeClr val="bg1"/>
                </a:solidFill>
              </a:rPr>
              <a:t>5</a:t>
            </a:r>
          </a:p>
          <a:p>
            <a:pPr>
              <a:spcBef>
                <a:spcPts val="1000"/>
              </a:spcBef>
              <a:buFont typeface="Wingdings" pitchFamily="2" charset="2"/>
              <a:buChar char="Ø"/>
            </a:pPr>
            <a:r>
              <a:rPr lang="en-US" sz="1200" dirty="0" smtClean="0">
                <a:solidFill>
                  <a:schemeClr val="bg1"/>
                </a:solidFill>
              </a:rPr>
              <a:t> </a:t>
            </a:r>
            <a:r>
              <a:rPr lang="en-US" sz="1200" dirty="0" smtClean="0">
                <a:solidFill>
                  <a:schemeClr val="bg1"/>
                </a:solidFill>
              </a:rPr>
              <a:t> The third level consists of data-access services, each of which handles the relatively technical part of reading from and writing to data-storage areas, such as databases and message queues.  A data-access service is most often invoked from the business layer but easy access of services allows for different uses. </a:t>
            </a:r>
            <a:r>
              <a:rPr lang="en-US" sz="1200" baseline="30000" dirty="0" smtClean="0">
                <a:solidFill>
                  <a:schemeClr val="bg1"/>
                </a:solidFill>
              </a:rPr>
              <a:t>5</a:t>
            </a:r>
          </a:p>
          <a:p>
            <a:pPr>
              <a:spcBef>
                <a:spcPts val="1000"/>
              </a:spcBef>
              <a:buFont typeface="Wingdings" pitchFamily="2" charset="2"/>
              <a:buChar char="Ø"/>
            </a:pPr>
            <a:r>
              <a:rPr lang="en-US" sz="1200" dirty="0" smtClean="0">
                <a:solidFill>
                  <a:schemeClr val="bg1"/>
                </a:solidFill>
              </a:rPr>
              <a:t> </a:t>
            </a:r>
            <a:r>
              <a:rPr lang="en-US" sz="1200" dirty="0" smtClean="0">
                <a:solidFill>
                  <a:schemeClr val="bg1"/>
                </a:solidFill>
              </a:rPr>
              <a:t> The central point is flexibility.  Some integration services provide different operations to different requestors, and some invoke other integration services.  A requestor might access different kinds of services from within a service-oriented application.  The requestor might access an integration service at one point and a business service at another. </a:t>
            </a:r>
            <a:r>
              <a:rPr lang="en-US" sz="1200" baseline="30000" dirty="0" smtClean="0">
                <a:solidFill>
                  <a:schemeClr val="bg1"/>
                </a:solidFill>
              </a:rPr>
              <a:t>5</a:t>
            </a:r>
            <a:endParaRPr lang="en-US" sz="1200" baseline="30000" dirty="0">
              <a:solidFill>
                <a:schemeClr val="bg1"/>
              </a:solidFill>
            </a:endParaRPr>
          </a:p>
        </p:txBody>
      </p:sp>
      <p:sp>
        <p:nvSpPr>
          <p:cNvPr id="10" name="Rectangle 9"/>
          <p:cNvSpPr/>
          <p:nvPr/>
        </p:nvSpPr>
        <p:spPr>
          <a:xfrm>
            <a:off x="457200" y="2095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2580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dirty="0" smtClean="0">
                <a:ln>
                  <a:noFill/>
                </a:ln>
                <a:solidFill>
                  <a:schemeClr val="tx1"/>
                </a:solidFill>
                <a:effectLst/>
                <a:uLnTx/>
                <a:uFillTx/>
                <a:latin typeface="+mj-lt"/>
                <a:ea typeface="+mj-ea"/>
                <a:cs typeface="+mj-cs"/>
              </a:rPr>
              <a:t>Data Transmitted</a:t>
            </a:r>
            <a:r>
              <a:rPr kumimoji="0" lang="en-US" sz="3200" b="1" i="1" u="none" strike="noStrike" kern="1200" cap="none" spc="0" normalizeH="0" noProof="0" dirty="0" smtClean="0">
                <a:ln>
                  <a:noFill/>
                </a:ln>
                <a:solidFill>
                  <a:schemeClr val="tx1"/>
                </a:solidFill>
                <a:effectLst/>
                <a:uLnTx/>
                <a:uFillTx/>
                <a:latin typeface="+mj-lt"/>
                <a:ea typeface="+mj-ea"/>
                <a:cs typeface="+mj-cs"/>
              </a:rPr>
              <a:t> through an SOA Environment</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2095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2580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1" u="none" strike="noStrike" kern="1200" cap="none" spc="0" normalizeH="0" baseline="0" noProof="0" dirty="0" smtClean="0">
                <a:ln>
                  <a:noFill/>
                </a:ln>
                <a:solidFill>
                  <a:schemeClr val="tx1"/>
                </a:solidFill>
                <a:effectLst/>
                <a:uLnTx/>
                <a:uFillTx/>
                <a:latin typeface="+mj-lt"/>
                <a:ea typeface="+mj-ea"/>
                <a:cs typeface="+mj-cs"/>
              </a:rPr>
              <a:t>Service-Oriented</a:t>
            </a:r>
            <a:r>
              <a:rPr kumimoji="0" lang="en-US" sz="3000" b="1" i="1" u="none" strike="noStrike" kern="1200" cap="none" spc="0" normalizeH="0" noProof="0" dirty="0" smtClean="0">
                <a:ln>
                  <a:noFill/>
                </a:ln>
                <a:solidFill>
                  <a:schemeClr val="tx1"/>
                </a:solidFill>
                <a:effectLst/>
                <a:uLnTx/>
                <a:uFillTx/>
                <a:latin typeface="+mj-lt"/>
                <a:ea typeface="+mj-ea"/>
                <a:cs typeface="+mj-cs"/>
              </a:rPr>
              <a:t> Application Hierarchy</a:t>
            </a:r>
            <a:endParaRPr kumimoji="0" lang="en-US" sz="30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descr="SOA Image.gif"/>
          <p:cNvPicPr>
            <a:picLocks noChangeAspect="1"/>
          </p:cNvPicPr>
          <p:nvPr/>
        </p:nvPicPr>
        <p:blipFill>
          <a:blip r:embed="rId2" cstate="print"/>
          <a:stretch>
            <a:fillRect/>
          </a:stretch>
        </p:blipFill>
        <p:spPr>
          <a:xfrm>
            <a:off x="2667001" y="1733550"/>
            <a:ext cx="3429000" cy="304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657351"/>
            <a:ext cx="8305800" cy="3170099"/>
          </a:xfrm>
          <a:prstGeom prst="rect">
            <a:avLst/>
          </a:prstGeom>
          <a:noFill/>
        </p:spPr>
        <p:txBody>
          <a:bodyPr wrap="square" rtlCol="0">
            <a:spAutoFit/>
          </a:bodyPr>
          <a:lstStyle/>
          <a:p>
            <a:pPr>
              <a:spcBef>
                <a:spcPts val="400"/>
              </a:spcBef>
              <a:buFont typeface="Wingdings" pitchFamily="2" charset="2"/>
              <a:buChar char="Ø"/>
            </a:pPr>
            <a:r>
              <a:rPr lang="en-US" sz="1200" dirty="0" smtClean="0">
                <a:solidFill>
                  <a:schemeClr val="bg1"/>
                </a:solidFill>
              </a:rPr>
              <a:t>  Easy Maintenance:  Editing and updating any service implemented under SOA architecture is easy. </a:t>
            </a:r>
            <a:r>
              <a:rPr lang="en-US" sz="1200" dirty="0" smtClean="0">
                <a:solidFill>
                  <a:schemeClr val="bg1"/>
                </a:solidFill>
              </a:rPr>
              <a:t> </a:t>
            </a:r>
            <a:r>
              <a:rPr lang="en-US" sz="1200" dirty="0" smtClean="0">
                <a:solidFill>
                  <a:schemeClr val="bg1"/>
                </a:solidFill>
              </a:rPr>
              <a:t>You don’t need to update your system.  Service is maintained by a third party and any amendment in this service won’t have an effect on your system.  In most cases previous API work because it is functioning before.</a:t>
            </a:r>
            <a:r>
              <a:rPr lang="en-US" sz="1200" baseline="30000" dirty="0">
                <a:solidFill>
                  <a:schemeClr val="bg1"/>
                </a:solidFill>
              </a:rPr>
              <a:t>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Quality of Code Improved:  As services run freelance of our system they have their own variety of code, therefore, our code is prevented from redundancy.  Also, our code becomes error free.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Platform Independence:  Services communicate with alternative applications through common language which implies it’s freelance of the platform that application is running.  Services can provide API in different languages i.e. PHP, JavaScript, etc.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Scalable:  If any service is obtaining several users then it is often simply scalable by attaching additional servers.  This will create service out there all the time for the users.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Reliable:  Services measure typically tiny in size as the full application, so it’s easier to correct and check the freelance services.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Same Directory Structure:  Services have an equivalent directory structure so customers can access the service information from an equivalent directory on every occasion.  If any service has modified its location then additionally directory remains the same. </a:t>
            </a:r>
            <a:r>
              <a:rPr lang="en-US" sz="1200" baseline="30000" dirty="0" smtClean="0">
                <a:solidFill>
                  <a:schemeClr val="bg1"/>
                </a:solidFill>
              </a:rPr>
              <a:t>6</a:t>
            </a:r>
          </a:p>
          <a:p>
            <a:pPr>
              <a:spcBef>
                <a:spcPts val="400"/>
              </a:spcBef>
              <a:buFont typeface="Wingdings" pitchFamily="2" charset="2"/>
              <a:buChar char="Ø"/>
            </a:pPr>
            <a:r>
              <a:rPr lang="en-US" sz="1200" dirty="0" smtClean="0">
                <a:solidFill>
                  <a:schemeClr val="bg1"/>
                </a:solidFill>
              </a:rPr>
              <a:t> </a:t>
            </a:r>
            <a:r>
              <a:rPr lang="en-US" sz="1200" dirty="0" smtClean="0">
                <a:solidFill>
                  <a:schemeClr val="bg1"/>
                </a:solidFill>
              </a:rPr>
              <a:t> Independent of Other Services:  Services generated using SOA principles are independent of each other.  So services are often utilized by multiple applications at an equivalent time. </a:t>
            </a:r>
            <a:r>
              <a:rPr lang="en-US" sz="1200" baseline="30000" dirty="0" smtClean="0">
                <a:solidFill>
                  <a:schemeClr val="bg1"/>
                </a:solidFill>
              </a:rPr>
              <a:t>6</a:t>
            </a:r>
          </a:p>
        </p:txBody>
      </p:sp>
      <p:sp>
        <p:nvSpPr>
          <p:cNvPr id="10" name="Rectangle 9"/>
          <p:cNvSpPr/>
          <p:nvPr/>
        </p:nvSpPr>
        <p:spPr>
          <a:xfrm>
            <a:off x="457200" y="2095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2580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dirty="0" smtClean="0">
                <a:ln>
                  <a:noFill/>
                </a:ln>
                <a:solidFill>
                  <a:schemeClr val="tx1"/>
                </a:solidFill>
                <a:effectLst/>
                <a:uLnTx/>
                <a:uFillTx/>
                <a:latin typeface="+mj-lt"/>
                <a:ea typeface="+mj-ea"/>
                <a:cs typeface="+mj-cs"/>
              </a:rPr>
              <a:t>Advantages</a:t>
            </a:r>
            <a:r>
              <a:rPr kumimoji="0" lang="en-US" sz="3200" b="1" i="1" u="none" strike="noStrike" kern="1200" cap="none" spc="0" normalizeH="0" noProof="0" dirty="0" smtClean="0">
                <a:ln>
                  <a:noFill/>
                </a:ln>
                <a:solidFill>
                  <a:schemeClr val="tx1"/>
                </a:solidFill>
                <a:effectLst/>
                <a:uLnTx/>
                <a:uFillTx/>
                <a:latin typeface="+mj-lt"/>
                <a:ea typeface="+mj-ea"/>
                <a:cs typeface="+mj-cs"/>
              </a:rPr>
              <a:t> of SOA Architecture</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920477"/>
            <a:ext cx="8229600" cy="2308324"/>
          </a:xfrm>
          <a:prstGeom prst="rect">
            <a:avLst/>
          </a:prstGeom>
          <a:noFill/>
        </p:spPr>
        <p:txBody>
          <a:bodyPr wrap="square" rtlCol="0">
            <a:spAutoFit/>
          </a:bodyPr>
          <a:lstStyle/>
          <a:p>
            <a:pPr>
              <a:lnSpc>
                <a:spcPct val="150000"/>
              </a:lnSpc>
              <a:buFont typeface="Wingdings" pitchFamily="2" charset="2"/>
              <a:buChar char="Ø"/>
            </a:pPr>
            <a:r>
              <a:rPr lang="en-US" sz="1200" dirty="0" smtClean="0">
                <a:solidFill>
                  <a:schemeClr val="bg1"/>
                </a:solidFill>
              </a:rPr>
              <a:t>  High bandwidth server </a:t>
            </a:r>
            <a:r>
              <a:rPr lang="en-US" sz="1200" baseline="30000" dirty="0" smtClean="0">
                <a:solidFill>
                  <a:schemeClr val="bg1"/>
                </a:solidFill>
              </a:rPr>
              <a:t>6</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Service sends and receives messages and knowledge often, so it simply reaches high requests per day.  So it involves a high-speed server. </a:t>
            </a:r>
            <a:r>
              <a:rPr lang="en-US" sz="1200" baseline="30000" dirty="0" smtClean="0">
                <a:solidFill>
                  <a:schemeClr val="bg1"/>
                </a:solidFill>
              </a:rPr>
              <a:t>6</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Extra Overload </a:t>
            </a:r>
            <a:r>
              <a:rPr lang="en-US" sz="1200" baseline="30000" dirty="0" smtClean="0">
                <a:solidFill>
                  <a:schemeClr val="bg1"/>
                </a:solidFill>
              </a:rPr>
              <a:t>6</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All inputs are validated before it is sent to the service.  If using multiple services it will over load your system with extra computation. </a:t>
            </a:r>
            <a:r>
              <a:rPr lang="en-US" sz="1200" baseline="30000" dirty="0" smtClean="0">
                <a:solidFill>
                  <a:schemeClr val="bg1"/>
                </a:solidFill>
              </a:rPr>
              <a:t>6</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High Cost </a:t>
            </a:r>
            <a:r>
              <a:rPr lang="en-US" sz="1200" baseline="30000" dirty="0" smtClean="0">
                <a:solidFill>
                  <a:schemeClr val="bg1"/>
                </a:solidFill>
              </a:rPr>
              <a:t>6</a:t>
            </a:r>
          </a:p>
          <a:p>
            <a:pPr>
              <a:lnSpc>
                <a:spcPct val="150000"/>
              </a:lnSpc>
              <a:buFont typeface="Wingdings" pitchFamily="2" charset="2"/>
              <a:buChar char="Ø"/>
            </a:pPr>
            <a:r>
              <a:rPr lang="en-US" sz="1200" dirty="0" smtClean="0">
                <a:solidFill>
                  <a:schemeClr val="bg1"/>
                </a:solidFill>
              </a:rPr>
              <a:t> </a:t>
            </a:r>
            <a:r>
              <a:rPr lang="en-US" sz="1200" dirty="0" smtClean="0">
                <a:solidFill>
                  <a:schemeClr val="bg1"/>
                </a:solidFill>
              </a:rPr>
              <a:t> SOA is costly in terms of human resource, development, and technology. </a:t>
            </a:r>
            <a:r>
              <a:rPr lang="en-US" sz="1200" baseline="30000" dirty="0" smtClean="0">
                <a:solidFill>
                  <a:schemeClr val="bg1"/>
                </a:solidFill>
              </a:rPr>
              <a:t>6</a:t>
            </a:r>
            <a:endParaRPr lang="en-US" sz="1200" baseline="30000" dirty="0">
              <a:solidFill>
                <a:schemeClr val="bg1"/>
              </a:solidFill>
            </a:endParaRPr>
          </a:p>
        </p:txBody>
      </p:sp>
      <p:sp>
        <p:nvSpPr>
          <p:cNvPr id="10" name="Rectangle 9"/>
          <p:cNvSpPr/>
          <p:nvPr/>
        </p:nvSpPr>
        <p:spPr>
          <a:xfrm>
            <a:off x="457200" y="3619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4104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dirty="0" smtClean="0">
                <a:ln>
                  <a:noFill/>
                </a:ln>
                <a:solidFill>
                  <a:schemeClr val="tx1"/>
                </a:solidFill>
                <a:effectLst/>
                <a:uLnTx/>
                <a:uFillTx/>
                <a:latin typeface="+mj-lt"/>
                <a:ea typeface="+mj-ea"/>
                <a:cs typeface="+mj-cs"/>
              </a:rPr>
              <a:t>Disadvantages of SOA Architecture</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7815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517630"/>
            <a:ext cx="8229600" cy="3416320"/>
          </a:xfrm>
          <a:prstGeom prst="rect">
            <a:avLst/>
          </a:prstGeom>
          <a:noFill/>
        </p:spPr>
        <p:txBody>
          <a:bodyPr wrap="square" rtlCol="0">
            <a:spAutoFit/>
          </a:bodyPr>
          <a:lstStyle/>
          <a:p>
            <a:pPr>
              <a:buFont typeface="Wingdings" pitchFamily="2" charset="2"/>
              <a:buChar char="Ø"/>
            </a:pPr>
            <a:r>
              <a:rPr lang="en-US" sz="1200" dirty="0" smtClean="0">
                <a:solidFill>
                  <a:schemeClr val="bg1"/>
                </a:solidFill>
              </a:rPr>
              <a:t> </a:t>
            </a:r>
            <a:r>
              <a:rPr lang="en-US" sz="1200" dirty="0" smtClean="0">
                <a:solidFill>
                  <a:schemeClr val="bg1"/>
                </a:solidFill>
              </a:rPr>
              <a:t> Service providers expose endpoints and describe the available actions at each endpoint.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Service consumers issues requests and consume responses.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Service providers generate messages to handle requests.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Service providers register their service in a public registry. </a:t>
            </a:r>
            <a:r>
              <a:rPr lang="en-US" sz="1200" baseline="30000" dirty="0" smtClean="0">
                <a:solidFill>
                  <a:schemeClr val="bg1"/>
                </a:solidFill>
              </a:rPr>
              <a:t>7</a:t>
            </a:r>
          </a:p>
          <a:p>
            <a:pPr>
              <a:buFont typeface="Wingdings" pitchFamily="2" charset="2"/>
              <a:buChar char="Ø"/>
            </a:pPr>
            <a:r>
              <a:rPr lang="en-US" sz="1200" dirty="0" smtClean="0">
                <a:solidFill>
                  <a:schemeClr val="bg1"/>
                </a:solidFill>
              </a:rPr>
              <a:t> </a:t>
            </a:r>
            <a:r>
              <a:rPr lang="en-US" sz="1200" dirty="0" smtClean="0">
                <a:solidFill>
                  <a:schemeClr val="bg1"/>
                </a:solidFill>
              </a:rPr>
              <a:t> To implement SOA you start with the basic service architecture, then provide the infrastructure, meaning protocols and other tools that enable communication and interoperability.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Consumers invoke services by sending messages to an enterprise service bus, which transforms and routes messages to an appropriate service implementation.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A business rules engine incorporates a business rules in a service or across services.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A service management layer manages activities like auditing, billing, and logging. </a:t>
            </a:r>
            <a:r>
              <a:rPr lang="en-US" sz="1200" baseline="30000" dirty="0" smtClean="0">
                <a:solidFill>
                  <a:schemeClr val="bg1"/>
                </a:solidFill>
              </a:rPr>
              <a:t>9</a:t>
            </a:r>
          </a:p>
          <a:p>
            <a:pPr>
              <a:buFont typeface="Wingdings" pitchFamily="2" charset="2"/>
              <a:buChar char="Ø"/>
            </a:pPr>
            <a:r>
              <a:rPr lang="en-US" sz="1200" dirty="0" smtClean="0">
                <a:solidFill>
                  <a:schemeClr val="bg1"/>
                </a:solidFill>
              </a:rPr>
              <a:t> </a:t>
            </a:r>
            <a:r>
              <a:rPr lang="en-US" sz="1200" dirty="0" smtClean="0">
                <a:solidFill>
                  <a:schemeClr val="bg1"/>
                </a:solidFill>
              </a:rPr>
              <a:t> Components are loosely coupled, so they can be switched out or updated with relatively minimal impact to the application as a whole. </a:t>
            </a:r>
            <a:r>
              <a:rPr lang="en-US" sz="1200" baseline="30000" dirty="0" smtClean="0">
                <a:solidFill>
                  <a:schemeClr val="bg1"/>
                </a:solidFill>
              </a:rPr>
              <a:t>9</a:t>
            </a:r>
            <a:endParaRPr lang="en-US" sz="1200" baseline="30000" dirty="0" smtClean="0">
              <a:solidFill>
                <a:schemeClr val="bg1"/>
              </a:solidFill>
            </a:endParaRPr>
          </a:p>
          <a:p>
            <a:pPr>
              <a:buFont typeface="Wingdings" pitchFamily="2" charset="2"/>
              <a:buChar char="Ø"/>
            </a:pPr>
            <a:r>
              <a:rPr lang="en-US" sz="1200" dirty="0" smtClean="0">
                <a:solidFill>
                  <a:schemeClr val="bg1"/>
                </a:solidFill>
              </a:rPr>
              <a:t> </a:t>
            </a:r>
            <a:r>
              <a:rPr lang="en-US" sz="1200" dirty="0" smtClean="0">
                <a:solidFill>
                  <a:schemeClr val="bg1"/>
                </a:solidFill>
              </a:rPr>
              <a:t> To manage an SOA you need to: </a:t>
            </a:r>
            <a:r>
              <a:rPr lang="en-US" sz="1200" baseline="30000" dirty="0" smtClean="0">
                <a:solidFill>
                  <a:schemeClr val="bg1"/>
                </a:solidFill>
              </a:rPr>
              <a:t>8</a:t>
            </a:r>
          </a:p>
          <a:p>
            <a:pPr lvl="1">
              <a:buFont typeface="Wingdings" pitchFamily="2" charset="2"/>
              <a:buChar char="Ø"/>
            </a:pPr>
            <a:r>
              <a:rPr lang="en-US" sz="1200" dirty="0" smtClean="0">
                <a:solidFill>
                  <a:schemeClr val="bg1"/>
                </a:solidFill>
              </a:rPr>
              <a:t> </a:t>
            </a:r>
            <a:r>
              <a:rPr lang="en-US" sz="1200" dirty="0" smtClean="0">
                <a:solidFill>
                  <a:schemeClr val="bg1"/>
                </a:solidFill>
              </a:rPr>
              <a:t> Understand the relationship of services. </a:t>
            </a:r>
            <a:r>
              <a:rPr lang="en-US" sz="1200" baseline="30000" dirty="0" smtClean="0">
                <a:solidFill>
                  <a:schemeClr val="bg1"/>
                </a:solidFill>
              </a:rPr>
              <a:t>8</a:t>
            </a:r>
            <a:endParaRPr lang="en-US" sz="1200" dirty="0" smtClean="0">
              <a:solidFill>
                <a:schemeClr val="bg1"/>
              </a:solidFill>
            </a:endParaRPr>
          </a:p>
          <a:p>
            <a:pPr lvl="1">
              <a:buFont typeface="Wingdings" pitchFamily="2" charset="2"/>
              <a:buChar char="Ø"/>
            </a:pPr>
            <a:r>
              <a:rPr lang="en-US" sz="1200" dirty="0" smtClean="0">
                <a:solidFill>
                  <a:schemeClr val="bg1"/>
                </a:solidFill>
              </a:rPr>
              <a:t> </a:t>
            </a:r>
            <a:r>
              <a:rPr lang="en-US" sz="1200" dirty="0" smtClean="0">
                <a:solidFill>
                  <a:schemeClr val="bg1"/>
                </a:solidFill>
              </a:rPr>
              <a:t> Manage services as resources. </a:t>
            </a:r>
            <a:r>
              <a:rPr lang="en-US" sz="1200" baseline="30000" dirty="0" smtClean="0">
                <a:solidFill>
                  <a:schemeClr val="bg1"/>
                </a:solidFill>
              </a:rPr>
              <a:t>8</a:t>
            </a:r>
            <a:endParaRPr lang="en-US" sz="1200" dirty="0" smtClean="0">
              <a:solidFill>
                <a:schemeClr val="bg1"/>
              </a:solidFill>
            </a:endParaRPr>
          </a:p>
          <a:p>
            <a:pPr lvl="1">
              <a:buFont typeface="Wingdings" pitchFamily="2" charset="2"/>
              <a:buChar char="Ø"/>
            </a:pPr>
            <a:r>
              <a:rPr lang="en-US" sz="1200" dirty="0" smtClean="0">
                <a:solidFill>
                  <a:schemeClr val="bg1"/>
                </a:solidFill>
              </a:rPr>
              <a:t> </a:t>
            </a:r>
            <a:r>
              <a:rPr lang="en-US" sz="1200" dirty="0" smtClean="0">
                <a:solidFill>
                  <a:schemeClr val="bg1"/>
                </a:solidFill>
              </a:rPr>
              <a:t> Ensure nonfunctional requirements are achieved. </a:t>
            </a:r>
            <a:r>
              <a:rPr lang="en-US" sz="1200" baseline="30000" dirty="0" smtClean="0">
                <a:solidFill>
                  <a:schemeClr val="bg1"/>
                </a:solidFill>
              </a:rPr>
              <a:t>8</a:t>
            </a:r>
            <a:endParaRPr lang="en-US" sz="1200" dirty="0" smtClean="0">
              <a:solidFill>
                <a:schemeClr val="bg1"/>
              </a:solidFill>
            </a:endParaRPr>
          </a:p>
          <a:p>
            <a:pPr lvl="1">
              <a:buFont typeface="Wingdings" pitchFamily="2" charset="2"/>
              <a:buChar char="Ø"/>
            </a:pPr>
            <a:r>
              <a:rPr lang="en-US" sz="1200" dirty="0" smtClean="0">
                <a:solidFill>
                  <a:schemeClr val="bg1"/>
                </a:solidFill>
              </a:rPr>
              <a:t> </a:t>
            </a:r>
            <a:r>
              <a:rPr lang="en-US" sz="1200" dirty="0" smtClean="0">
                <a:solidFill>
                  <a:schemeClr val="bg1"/>
                </a:solidFill>
              </a:rPr>
              <a:t> Identify the resources to manage. </a:t>
            </a:r>
            <a:r>
              <a:rPr lang="en-US" sz="1200" baseline="30000" dirty="0" smtClean="0">
                <a:solidFill>
                  <a:schemeClr val="bg1"/>
                </a:solidFill>
              </a:rPr>
              <a:t>8</a:t>
            </a:r>
            <a:endParaRPr lang="en-US" sz="1200" dirty="0" smtClean="0">
              <a:solidFill>
                <a:schemeClr val="bg1"/>
              </a:solidFill>
            </a:endParaRPr>
          </a:p>
          <a:p>
            <a:pPr lvl="1">
              <a:buFont typeface="Wingdings" pitchFamily="2" charset="2"/>
              <a:buChar char="Ø"/>
            </a:pPr>
            <a:r>
              <a:rPr lang="en-US" sz="1200" dirty="0" smtClean="0">
                <a:solidFill>
                  <a:schemeClr val="bg1"/>
                </a:solidFill>
              </a:rPr>
              <a:t>  Monitor the end-to-end view in an integrated console. </a:t>
            </a:r>
            <a:r>
              <a:rPr lang="en-US" sz="1200" baseline="30000" dirty="0" smtClean="0">
                <a:solidFill>
                  <a:schemeClr val="bg1"/>
                </a:solidFill>
              </a:rPr>
              <a:t>8</a:t>
            </a:r>
            <a:endParaRPr lang="en-US" sz="1200" dirty="0">
              <a:solidFill>
                <a:schemeClr val="bg1"/>
              </a:solidFill>
            </a:endParaRPr>
          </a:p>
        </p:txBody>
      </p:sp>
      <p:sp>
        <p:nvSpPr>
          <p:cNvPr id="10" name="Rectangle 9"/>
          <p:cNvSpPr/>
          <p:nvPr/>
        </p:nvSpPr>
        <p:spPr>
          <a:xfrm>
            <a:off x="457200" y="133350"/>
            <a:ext cx="8077200" cy="1371599"/>
          </a:xfrm>
          <a:prstGeom prst="rect">
            <a:avLst/>
          </a:prstGeom>
          <a:solidFill>
            <a:schemeClr val="accent2">
              <a:lumMod val="20000"/>
              <a:lumOff val="80000"/>
            </a:schemeClr>
          </a:solidFill>
          <a:ln>
            <a:noFill/>
          </a:ln>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533400" y="181867"/>
            <a:ext cx="7848600" cy="127456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cap="none" spc="0" normalizeH="0" baseline="0" noProof="0" dirty="0" smtClean="0">
                <a:ln>
                  <a:noFill/>
                </a:ln>
                <a:solidFill>
                  <a:schemeClr val="tx1"/>
                </a:solidFill>
                <a:effectLst/>
                <a:uLnTx/>
                <a:uFillTx/>
                <a:latin typeface="+mj-lt"/>
                <a:ea typeface="+mj-ea"/>
                <a:cs typeface="+mj-cs"/>
              </a:rPr>
              <a:t>Software Deployment &amp; Management in an SOA Architecture</a:t>
            </a:r>
            <a:endParaRPr kumimoji="0" lang="en-US" sz="28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14"/>
          <p:cNvGrpSpPr/>
          <p:nvPr/>
        </p:nvGrpSpPr>
        <p:grpSpPr>
          <a:xfrm>
            <a:off x="0" y="4857750"/>
            <a:ext cx="9144000" cy="152400"/>
            <a:chOff x="0" y="4781550"/>
            <a:chExt cx="9144000" cy="152400"/>
          </a:xfrm>
        </p:grpSpPr>
        <p:cxnSp>
          <p:nvCxnSpPr>
            <p:cNvPr id="13" name="Straight Connector 12"/>
            <p:cNvCxnSpPr/>
            <p:nvPr/>
          </p:nvCxnSpPr>
          <p:spPr>
            <a:xfrm>
              <a:off x="0" y="47815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933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1476</Words>
  <Application>Microsoft Office PowerPoint</Application>
  <PresentationFormat>On-screen Show (16:9)</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Service-Oriented Architecture and Enterprise Service Bus</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Nicole</dc:creator>
  <cp:lastModifiedBy>Nicole</cp:lastModifiedBy>
  <cp:revision>29</cp:revision>
  <dcterms:created xsi:type="dcterms:W3CDTF">2020-06-07T18:47:13Z</dcterms:created>
  <dcterms:modified xsi:type="dcterms:W3CDTF">2020-06-14T15:49:55Z</dcterms:modified>
</cp:coreProperties>
</file>