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44" autoAdjust="0"/>
    <p:restoredTop sz="94660"/>
  </p:normalViewPr>
  <p:slideViewPr>
    <p:cSldViewPr>
      <p:cViewPr>
        <p:scale>
          <a:sx n="120" d="100"/>
          <a:sy n="120" d="100"/>
        </p:scale>
        <p:origin x="-360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6A3-768F-4B7C-A216-1A4F9A5200BE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291D-A8E3-4A3A-A8D2-3B8269557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6A3-768F-4B7C-A216-1A4F9A5200BE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291D-A8E3-4A3A-A8D2-3B8269557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6A3-768F-4B7C-A216-1A4F9A5200BE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291D-A8E3-4A3A-A8D2-3B8269557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6A3-768F-4B7C-A216-1A4F9A5200BE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291D-A8E3-4A3A-A8D2-3B8269557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6A3-768F-4B7C-A216-1A4F9A5200BE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291D-A8E3-4A3A-A8D2-3B8269557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6A3-768F-4B7C-A216-1A4F9A5200BE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291D-A8E3-4A3A-A8D2-3B8269557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6A3-768F-4B7C-A216-1A4F9A5200BE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291D-A8E3-4A3A-A8D2-3B8269557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6A3-768F-4B7C-A216-1A4F9A5200BE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291D-A8E3-4A3A-A8D2-3B8269557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6A3-768F-4B7C-A216-1A4F9A5200BE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291D-A8E3-4A3A-A8D2-3B8269557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6A3-768F-4B7C-A216-1A4F9A5200BE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291D-A8E3-4A3A-A8D2-3B8269557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06A3-768F-4B7C-A216-1A4F9A5200BE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291D-A8E3-4A3A-A8D2-3B8269557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406A3-768F-4B7C-A216-1A4F9A5200BE}" type="datetimeFigureOut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0291D-A8E3-4A3A-A8D2-3B8269557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json.org/JSONRequest.html" TargetMode="External"/><Relationship Id="rId3" Type="http://schemas.openxmlformats.org/officeDocument/2006/relationships/hyperlink" Target="https://nordicapis.com/the-benefits-of-using-json-api/" TargetMode="External"/><Relationship Id="rId7" Type="http://schemas.openxmlformats.org/officeDocument/2006/relationships/hyperlink" Target="https://www.educba.com/json-vs-soap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stfulapi.net/introduction-to-json/" TargetMode="External"/><Relationship Id="rId5" Type="http://schemas.openxmlformats.org/officeDocument/2006/relationships/hyperlink" Target="https://raygun.com/blog/soap-vs-rest-vs-json/" TargetMode="External"/><Relationship Id="rId4" Type="http://schemas.openxmlformats.org/officeDocument/2006/relationships/hyperlink" Target="https://jsonapi.org/" TargetMode="External"/><Relationship Id="rId9" Type="http://schemas.openxmlformats.org/officeDocument/2006/relationships/hyperlink" Target="https://www.valuebound.com/resources/blog/overview-of-json-ap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/>
          <p:cNvSpPr>
            <a:spLocks noGrp="1"/>
          </p:cNvSpPr>
          <p:nvPr>
            <p:ph idx="1"/>
          </p:nvPr>
        </p:nvSpPr>
        <p:spPr>
          <a:xfrm>
            <a:off x="762000" y="1581149"/>
            <a:ext cx="7620000" cy="281940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en-US" sz="800" dirty="0" smtClean="0"/>
              <a:t>Doerrfeld, Bill. “The Benefits of using JSON API.“ </a:t>
            </a:r>
            <a:r>
              <a:rPr lang="en-US" sz="800" i="1" dirty="0" smtClean="0"/>
              <a:t>nordicapis.com</a:t>
            </a:r>
            <a:r>
              <a:rPr lang="en-US" sz="800" dirty="0" smtClean="0"/>
              <a:t>, 2017,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800" u="sng" dirty="0" smtClean="0">
                <a:hlinkClick r:id="rId3"/>
              </a:rPr>
              <a:t>https</a:t>
            </a:r>
            <a:r>
              <a:rPr lang="en-US" sz="800" u="sng" dirty="0" smtClean="0">
                <a:hlinkClick r:id="rId3"/>
              </a:rPr>
              <a:t>://nordicapis.com/the-benefits-of-using-json-api</a:t>
            </a:r>
            <a:r>
              <a:rPr lang="en-US" sz="800" u="sng" dirty="0" smtClean="0">
                <a:hlinkClick r:id="rId3"/>
              </a:rPr>
              <a:t>/</a:t>
            </a:r>
            <a:endParaRPr lang="en-US" sz="800" u="sng" dirty="0" smtClean="0"/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800" dirty="0" smtClean="0"/>
              <a:t>(2)	</a:t>
            </a:r>
            <a:r>
              <a:rPr lang="en-US" sz="800" u="sng" dirty="0" smtClean="0">
                <a:hlinkClick r:id="rId4"/>
              </a:rPr>
              <a:t>https://jsonapi.org/</a:t>
            </a:r>
            <a:endParaRPr lang="en-US" sz="800" dirty="0" smtClean="0"/>
          </a:p>
          <a:p>
            <a:pPr>
              <a:spcBef>
                <a:spcPts val="0"/>
              </a:spcBef>
              <a:spcAft>
                <a:spcPts val="600"/>
              </a:spcAft>
              <a:buAutoNum type="arabicParenBoth" startAt="3"/>
            </a:pPr>
            <a:r>
              <a:rPr lang="en-US" sz="800" dirty="0" smtClean="0"/>
              <a:t>Monus, Anna. “SOAP vs. REST vs. JSON – A 2020 Comparison.” </a:t>
            </a:r>
            <a:r>
              <a:rPr lang="en-US" sz="800" i="1" dirty="0" smtClean="0"/>
              <a:t>raygun.com, </a:t>
            </a:r>
            <a:r>
              <a:rPr lang="en-US" sz="800" dirty="0" smtClean="0"/>
              <a:t>2020,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800" u="sng" dirty="0" smtClean="0">
                <a:hlinkClick r:id="rId5"/>
              </a:rPr>
              <a:t>https://raygun.com/blog/soap-vs-rest-vs-json/#</a:t>
            </a:r>
            <a:r>
              <a:rPr lang="en-US" sz="800" u="sng" dirty="0" smtClean="0">
                <a:hlinkClick r:id="rId5"/>
              </a:rPr>
              <a:t>restjson</a:t>
            </a:r>
            <a:endParaRPr lang="en-US" sz="800" u="sng" dirty="0" smtClean="0"/>
          </a:p>
          <a:p>
            <a:pPr>
              <a:spcBef>
                <a:spcPts val="0"/>
              </a:spcBef>
              <a:spcAft>
                <a:spcPts val="600"/>
              </a:spcAft>
              <a:buAutoNum type="arabicParenBoth" startAt="4"/>
            </a:pPr>
            <a:r>
              <a:rPr lang="en-US" sz="800" u="sng" dirty="0" smtClean="0">
                <a:hlinkClick r:id="rId6"/>
              </a:rPr>
              <a:t>https</a:t>
            </a:r>
            <a:r>
              <a:rPr lang="en-US" sz="800" u="sng" dirty="0" smtClean="0">
                <a:hlinkClick r:id="rId6"/>
              </a:rPr>
              <a:t>://restfulapi.net/introduction-to-json</a:t>
            </a:r>
            <a:r>
              <a:rPr lang="en-US" sz="800" u="sng" dirty="0" smtClean="0">
                <a:hlinkClick r:id="rId6"/>
              </a:rPr>
              <a:t>/</a:t>
            </a:r>
            <a:endParaRPr lang="en-US" sz="800" u="sng" dirty="0" smtClean="0"/>
          </a:p>
          <a:p>
            <a:pPr>
              <a:spcBef>
                <a:spcPts val="0"/>
              </a:spcBef>
              <a:spcAft>
                <a:spcPts val="600"/>
              </a:spcAft>
              <a:buAutoNum type="arabicParenBoth" startAt="4"/>
            </a:pPr>
            <a:r>
              <a:rPr lang="en-US" sz="800" dirty="0" smtClean="0"/>
              <a:t> </a:t>
            </a:r>
            <a:r>
              <a:rPr lang="en-US" sz="800" u="sng" dirty="0" smtClean="0">
                <a:hlinkClick r:id="rId7"/>
              </a:rPr>
              <a:t>https://www.educba.com/json-vs-soap</a:t>
            </a:r>
            <a:r>
              <a:rPr lang="en-US" sz="800" u="sng" dirty="0" smtClean="0">
                <a:hlinkClick r:id="rId7"/>
              </a:rPr>
              <a:t>/</a:t>
            </a:r>
            <a:endParaRPr lang="en-US" sz="800" u="sng" dirty="0" smtClean="0"/>
          </a:p>
          <a:p>
            <a:pPr>
              <a:spcBef>
                <a:spcPts val="0"/>
              </a:spcBef>
              <a:spcAft>
                <a:spcPts val="600"/>
              </a:spcAft>
              <a:buAutoNum type="arabicParenBoth" startAt="4"/>
            </a:pPr>
            <a:r>
              <a:rPr lang="en-US" sz="800" dirty="0" smtClean="0"/>
              <a:t>Crockford, Douglas. “JSON Request.”  </a:t>
            </a:r>
            <a:r>
              <a:rPr lang="en-US" sz="800" i="1" dirty="0" smtClean="0"/>
              <a:t>json.org,</a:t>
            </a:r>
            <a:r>
              <a:rPr lang="en-US" sz="800" dirty="0" smtClean="0"/>
              <a:t> 2012,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800" u="sng" dirty="0" smtClean="0">
                <a:hlinkClick r:id="rId8"/>
              </a:rPr>
              <a:t>https://</a:t>
            </a:r>
            <a:r>
              <a:rPr lang="en-US" sz="800" u="sng" dirty="0" smtClean="0">
                <a:hlinkClick r:id="rId8"/>
              </a:rPr>
              <a:t>json.org/JSONRequest.html</a:t>
            </a:r>
            <a:endParaRPr lang="en-US" sz="800" u="sng" dirty="0" smtClean="0"/>
          </a:p>
          <a:p>
            <a:pPr>
              <a:spcBef>
                <a:spcPts val="0"/>
              </a:spcBef>
              <a:spcAft>
                <a:spcPts val="600"/>
              </a:spcAft>
              <a:buAutoNum type="arabicParenBoth" startAt="7"/>
            </a:pPr>
            <a:r>
              <a:rPr lang="en-US" sz="800" dirty="0" smtClean="0"/>
              <a:t>Prakash, Neel. “An over view of JSON API: A text-based data exchange format.”  </a:t>
            </a:r>
            <a:r>
              <a:rPr lang="en-US" sz="800" i="1" dirty="0" smtClean="0"/>
              <a:t>valuebound.com,</a:t>
            </a:r>
            <a:r>
              <a:rPr lang="en-US" sz="800" dirty="0" smtClean="0"/>
              <a:t> 2017,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800" u="sng" dirty="0" smtClean="0">
                <a:hlinkClick r:id="rId9"/>
              </a:rPr>
              <a:t>https://www.valuebound.com/resources/blog/overview-of-json-api</a:t>
            </a:r>
            <a:endParaRPr lang="en-US" sz="800" dirty="0" smtClean="0"/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endParaRPr 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0" y="1581149"/>
            <a:ext cx="7620000" cy="281940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50"/>
              </a:spcBef>
            </a:pPr>
            <a:r>
              <a:rPr lang="en-US" sz="1200" dirty="0" smtClean="0"/>
              <a:t>JSON </a:t>
            </a:r>
            <a:r>
              <a:rPr lang="en-US" sz="1200" dirty="0" smtClean="0"/>
              <a:t>API is an easy-to-parse and lightweight data interchange format that works with HTTP </a:t>
            </a:r>
            <a:r>
              <a:rPr lang="en-US" sz="1200" baseline="30000" dirty="0" smtClean="0"/>
              <a:t>1</a:t>
            </a:r>
          </a:p>
          <a:p>
            <a:pPr>
              <a:lnSpc>
                <a:spcPct val="150000"/>
              </a:lnSpc>
              <a:spcBef>
                <a:spcPts val="50"/>
              </a:spcBef>
            </a:pPr>
            <a:r>
              <a:rPr lang="en-US" sz="1200" dirty="0" smtClean="0"/>
              <a:t>It delineates how clients should request or edit data from a server, and how the server should respond to said requests. </a:t>
            </a:r>
            <a:r>
              <a:rPr lang="en-US" sz="1200" baseline="30000" dirty="0" smtClean="0"/>
              <a:t>1</a:t>
            </a:r>
          </a:p>
          <a:p>
            <a:pPr>
              <a:lnSpc>
                <a:spcPct val="150000"/>
              </a:lnSpc>
              <a:spcBef>
                <a:spcPts val="50"/>
              </a:spcBef>
            </a:pPr>
            <a:r>
              <a:rPr lang="en-US" sz="1200" dirty="0" smtClean="0"/>
              <a:t>A main goal of the specification is to optimize HTTP requests </a:t>
            </a:r>
            <a:r>
              <a:rPr lang="en-US" sz="1200" baseline="30000" dirty="0" smtClean="0"/>
              <a:t>1</a:t>
            </a:r>
            <a:endParaRPr lang="en-US" sz="1200" dirty="0" smtClean="0"/>
          </a:p>
          <a:p>
            <a:pPr>
              <a:lnSpc>
                <a:spcPct val="150000"/>
              </a:lnSpc>
              <a:spcBef>
                <a:spcPts val="50"/>
              </a:spcBef>
            </a:pPr>
            <a:r>
              <a:rPr lang="en-US" sz="1200" dirty="0" smtClean="0"/>
              <a:t>Optimized in terms of the number of requests and the size of data packages exchanged between clients and servers. </a:t>
            </a:r>
            <a:r>
              <a:rPr lang="en-US" sz="1200" baseline="30000" dirty="0" smtClean="0"/>
              <a:t>1</a:t>
            </a:r>
          </a:p>
          <a:p>
            <a:pPr>
              <a:lnSpc>
                <a:spcPct val="150000"/>
              </a:lnSpc>
              <a:spcBef>
                <a:spcPts val="50"/>
              </a:spcBef>
            </a:pPr>
            <a:r>
              <a:rPr lang="en-US" sz="1200" dirty="0" smtClean="0"/>
              <a:t>Clients and servers both send JSON API data in request documents with the header Content-Type: application/vnd.api+json without specifying media type parameters </a:t>
            </a:r>
            <a:r>
              <a:rPr lang="en-US" sz="1200" baseline="30000" dirty="0" smtClean="0"/>
              <a:t>1</a:t>
            </a:r>
            <a:endParaRPr lang="en-US" sz="1200" dirty="0" smtClean="0"/>
          </a:p>
          <a:p>
            <a:pPr>
              <a:lnSpc>
                <a:spcPct val="150000"/>
              </a:lnSpc>
              <a:spcBef>
                <a:spcPts val="50"/>
              </a:spcBef>
            </a:pPr>
            <a:r>
              <a:rPr lang="en-US" sz="1200" dirty="0" smtClean="0"/>
              <a:t>Clients built around JSON APIs are able to take advantage of its features around efficiently caching responses, sometimes eliminating network requests entirely. </a:t>
            </a:r>
            <a:r>
              <a:rPr lang="en-US" sz="1200" baseline="30000" dirty="0" smtClean="0"/>
              <a:t>2</a:t>
            </a:r>
            <a:endParaRPr lang="en-US" sz="1200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0" y="742950"/>
            <a:ext cx="7620000" cy="781050"/>
          </a:xfrm>
        </p:spPr>
        <p:txBody>
          <a:bodyPr/>
          <a:lstStyle/>
          <a:p>
            <a:r>
              <a:rPr lang="en-US" dirty="0" smtClean="0"/>
              <a:t>JSON APIs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0" y="1581149"/>
            <a:ext cx="7620000" cy="281940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50"/>
              </a:spcBef>
            </a:pPr>
            <a:r>
              <a:rPr lang="en-US" sz="1200" dirty="0" smtClean="0"/>
              <a:t>Web services are created using either JSON or SOAP </a:t>
            </a:r>
            <a:r>
              <a:rPr lang="en-US" sz="1200" baseline="30000" dirty="0" smtClean="0"/>
              <a:t>5</a:t>
            </a:r>
          </a:p>
          <a:p>
            <a:pPr>
              <a:lnSpc>
                <a:spcPct val="150000"/>
              </a:lnSpc>
              <a:spcBef>
                <a:spcPts val="50"/>
              </a:spcBef>
            </a:pPr>
            <a:r>
              <a:rPr lang="en-US" sz="1200" dirty="0" smtClean="0"/>
              <a:t>SOAP is a standard protocol for sending messages and has many rules and several security features that increase its complexity. </a:t>
            </a:r>
            <a:r>
              <a:rPr lang="en-US" sz="1200" baseline="30000" dirty="0" smtClean="0"/>
              <a:t>5</a:t>
            </a:r>
            <a:endParaRPr lang="en-US" sz="1200" dirty="0" smtClean="0"/>
          </a:p>
          <a:p>
            <a:pPr>
              <a:lnSpc>
                <a:spcPct val="150000"/>
              </a:lnSpc>
              <a:spcBef>
                <a:spcPts val="50"/>
              </a:spcBef>
            </a:pPr>
            <a:r>
              <a:rPr lang="en-US" sz="1200" dirty="0" smtClean="0"/>
              <a:t>JSON is an architectural style developed to overcome the problems of SOAP. </a:t>
            </a:r>
            <a:r>
              <a:rPr lang="en-US" sz="1200" baseline="30000" dirty="0" smtClean="0"/>
              <a:t>5</a:t>
            </a:r>
          </a:p>
          <a:p>
            <a:pPr>
              <a:lnSpc>
                <a:spcPct val="150000"/>
              </a:lnSpc>
              <a:spcBef>
                <a:spcPts val="50"/>
              </a:spcBef>
            </a:pPr>
            <a:r>
              <a:rPr lang="en-US" sz="1200" dirty="0" smtClean="0"/>
              <a:t>JSON API uses the JSON format while SOAP APIs use the XML format </a:t>
            </a:r>
            <a:r>
              <a:rPr lang="en-US" sz="1200" baseline="30000" dirty="0" smtClean="0"/>
              <a:t>3</a:t>
            </a:r>
          </a:p>
          <a:p>
            <a:pPr>
              <a:lnSpc>
                <a:spcPct val="150000"/>
              </a:lnSpc>
              <a:spcBef>
                <a:spcPts val="50"/>
              </a:spcBef>
            </a:pPr>
            <a:r>
              <a:rPr lang="en-US" sz="1200" dirty="0" smtClean="0"/>
              <a:t>JSON is a human and machine readable format. </a:t>
            </a:r>
            <a:r>
              <a:rPr lang="en-US" sz="1200" baseline="30000" dirty="0" smtClean="0"/>
              <a:t>4</a:t>
            </a:r>
          </a:p>
          <a:p>
            <a:pPr>
              <a:lnSpc>
                <a:spcPct val="150000"/>
              </a:lnSpc>
              <a:spcBef>
                <a:spcPts val="50"/>
              </a:spcBef>
            </a:pPr>
            <a:r>
              <a:rPr lang="en-US" sz="1200" dirty="0" smtClean="0"/>
              <a:t>SOAP is an XML file that is machine readable. </a:t>
            </a:r>
            <a:r>
              <a:rPr lang="en-US" sz="1200" baseline="30000" dirty="0" smtClean="0"/>
              <a:t>3</a:t>
            </a:r>
          </a:p>
          <a:p>
            <a:pPr>
              <a:lnSpc>
                <a:spcPct val="150000"/>
              </a:lnSpc>
              <a:spcBef>
                <a:spcPts val="50"/>
              </a:spcBef>
            </a:pPr>
            <a:r>
              <a:rPr lang="en-US" sz="1200" dirty="0" smtClean="0"/>
              <a:t>JSON is more lightweight and less verbose so it's easier to read and write. </a:t>
            </a:r>
            <a:r>
              <a:rPr lang="en-US" sz="1200" baseline="30000" dirty="0" smtClean="0"/>
              <a:t>3</a:t>
            </a:r>
            <a:endParaRPr lang="en-US" sz="1200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0" y="742950"/>
            <a:ext cx="7620000" cy="781050"/>
          </a:xfrm>
        </p:spPr>
        <p:txBody>
          <a:bodyPr/>
          <a:lstStyle/>
          <a:p>
            <a:r>
              <a:rPr lang="en-US" dirty="0" smtClean="0"/>
              <a:t>JSON APIs vs. SOAP APIs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76400" y="1581149"/>
            <a:ext cx="2590800" cy="281940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50"/>
              </a:spcBef>
              <a:buNone/>
            </a:pPr>
            <a:r>
              <a:rPr lang="en-US" sz="1200" dirty="0" smtClean="0"/>
              <a:t>XML used in Soap API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 smtClean="0">
                <a:solidFill>
                  <a:srgbClr val="75715E"/>
                </a:solidFill>
                <a:latin typeface="Monaco"/>
                <a:ea typeface="Times New Roman"/>
                <a:cs typeface="Courier New"/>
              </a:rPr>
              <a:t>&lt;?xml version="1.0" encoding="UTF-8"?&gt;</a:t>
            </a:r>
            <a:endParaRPr lang="en-US" sz="9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 smtClean="0">
                <a:solidFill>
                  <a:srgbClr val="F92672"/>
                </a:solidFill>
                <a:latin typeface="Monaco"/>
                <a:ea typeface="Times New Roman"/>
                <a:cs typeface="Courier New"/>
              </a:rPr>
              <a:t>&lt;authentication-context&gt;</a:t>
            </a:r>
            <a:endParaRPr lang="en-US" sz="9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 smtClean="0">
                <a:solidFill>
                  <a:srgbClr val="F8F8F2"/>
                </a:solidFill>
                <a:latin typeface="Monaco"/>
                <a:ea typeface="Times New Roman"/>
                <a:cs typeface="Courier New"/>
              </a:rPr>
              <a:t>  </a:t>
            </a:r>
            <a:r>
              <a:rPr lang="en-US" sz="900" dirty="0" smtClean="0">
                <a:solidFill>
                  <a:srgbClr val="F92672"/>
                </a:solidFill>
                <a:latin typeface="Monaco"/>
                <a:ea typeface="Times New Roman"/>
                <a:cs typeface="Courier New"/>
              </a:rPr>
              <a:t>&lt;username&gt;</a:t>
            </a:r>
            <a:r>
              <a:rPr lang="en-US" sz="900" dirty="0" smtClean="0">
                <a:solidFill>
                  <a:srgbClr val="F8F8F2"/>
                </a:solidFill>
                <a:latin typeface="Monaco"/>
                <a:ea typeface="Times New Roman"/>
                <a:cs typeface="Courier New"/>
              </a:rPr>
              <a:t>my_username</a:t>
            </a:r>
            <a:r>
              <a:rPr lang="en-US" sz="900" dirty="0" smtClean="0">
                <a:solidFill>
                  <a:srgbClr val="F92672"/>
                </a:solidFill>
                <a:latin typeface="Monaco"/>
                <a:ea typeface="Times New Roman"/>
                <a:cs typeface="Courier New"/>
              </a:rPr>
              <a:t>&lt;/username&gt;</a:t>
            </a:r>
            <a:endParaRPr lang="en-US" sz="9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 smtClean="0">
                <a:solidFill>
                  <a:srgbClr val="F8F8F2"/>
                </a:solidFill>
                <a:latin typeface="Monaco"/>
                <a:ea typeface="Times New Roman"/>
                <a:cs typeface="Courier New"/>
              </a:rPr>
              <a:t>  </a:t>
            </a:r>
            <a:r>
              <a:rPr lang="en-US" sz="900" dirty="0" smtClean="0">
                <a:solidFill>
                  <a:srgbClr val="F92672"/>
                </a:solidFill>
                <a:latin typeface="Monaco"/>
                <a:ea typeface="Times New Roman"/>
                <a:cs typeface="Courier New"/>
              </a:rPr>
              <a:t>&lt;password&gt;</a:t>
            </a:r>
            <a:r>
              <a:rPr lang="en-US" sz="900" dirty="0" smtClean="0">
                <a:solidFill>
                  <a:srgbClr val="F8F8F2"/>
                </a:solidFill>
                <a:latin typeface="Monaco"/>
                <a:ea typeface="Times New Roman"/>
                <a:cs typeface="Courier New"/>
              </a:rPr>
              <a:t>my_password</a:t>
            </a:r>
            <a:r>
              <a:rPr lang="en-US" sz="900" dirty="0" smtClean="0">
                <a:solidFill>
                  <a:srgbClr val="F92672"/>
                </a:solidFill>
                <a:latin typeface="Monaco"/>
                <a:ea typeface="Times New Roman"/>
                <a:cs typeface="Courier New"/>
              </a:rPr>
              <a:t>&lt;/password&gt;</a:t>
            </a:r>
            <a:endParaRPr lang="en-US" sz="9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 smtClean="0">
                <a:solidFill>
                  <a:srgbClr val="F8F8F2"/>
                </a:solidFill>
                <a:latin typeface="Monaco"/>
                <a:ea typeface="Times New Roman"/>
                <a:cs typeface="Courier New"/>
              </a:rPr>
              <a:t>  </a:t>
            </a:r>
            <a:r>
              <a:rPr lang="en-US" sz="900" dirty="0" smtClean="0">
                <a:solidFill>
                  <a:srgbClr val="F92672"/>
                </a:solidFill>
                <a:latin typeface="Monaco"/>
                <a:ea typeface="Times New Roman"/>
                <a:cs typeface="Courier New"/>
              </a:rPr>
              <a:t>&lt;validation-factors&gt;</a:t>
            </a:r>
            <a:endParaRPr lang="en-US" sz="9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 smtClean="0">
                <a:solidFill>
                  <a:srgbClr val="F8F8F2"/>
                </a:solidFill>
                <a:latin typeface="Monaco"/>
                <a:ea typeface="Times New Roman"/>
                <a:cs typeface="Courier New"/>
              </a:rPr>
              <a:t>    </a:t>
            </a:r>
            <a:r>
              <a:rPr lang="en-US" sz="900" dirty="0" smtClean="0">
                <a:solidFill>
                  <a:srgbClr val="F92672"/>
                </a:solidFill>
                <a:latin typeface="Monaco"/>
                <a:ea typeface="Times New Roman"/>
                <a:cs typeface="Courier New"/>
              </a:rPr>
              <a:t>&lt;validation-factor&gt;</a:t>
            </a:r>
            <a:endParaRPr lang="en-US" sz="9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 smtClean="0">
                <a:solidFill>
                  <a:srgbClr val="F8F8F2"/>
                </a:solidFill>
                <a:latin typeface="Monaco"/>
                <a:ea typeface="Times New Roman"/>
                <a:cs typeface="Courier New"/>
              </a:rPr>
              <a:t>      </a:t>
            </a:r>
            <a:r>
              <a:rPr lang="en-US" sz="900" dirty="0" smtClean="0">
                <a:solidFill>
                  <a:srgbClr val="F92672"/>
                </a:solidFill>
                <a:latin typeface="Monaco"/>
                <a:ea typeface="Times New Roman"/>
                <a:cs typeface="Courier New"/>
              </a:rPr>
              <a:t>&lt;name&gt;</a:t>
            </a:r>
            <a:r>
              <a:rPr lang="en-US" sz="900" dirty="0" smtClean="0">
                <a:solidFill>
                  <a:srgbClr val="F8F8F2"/>
                </a:solidFill>
                <a:latin typeface="Monaco"/>
                <a:ea typeface="Times New Roman"/>
                <a:cs typeface="Courier New"/>
              </a:rPr>
              <a:t>remote_address</a:t>
            </a:r>
            <a:r>
              <a:rPr lang="en-US" sz="900" dirty="0" smtClean="0">
                <a:solidFill>
                  <a:srgbClr val="F92672"/>
                </a:solidFill>
                <a:latin typeface="Monaco"/>
                <a:ea typeface="Times New Roman"/>
                <a:cs typeface="Courier New"/>
              </a:rPr>
              <a:t>&lt;/name&gt;</a:t>
            </a:r>
            <a:endParaRPr lang="en-US" sz="9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 smtClean="0">
                <a:solidFill>
                  <a:srgbClr val="F8F8F2"/>
                </a:solidFill>
                <a:latin typeface="Monaco"/>
                <a:ea typeface="Times New Roman"/>
                <a:cs typeface="Courier New"/>
              </a:rPr>
              <a:t>      </a:t>
            </a:r>
            <a:r>
              <a:rPr lang="en-US" sz="900" dirty="0" smtClean="0">
                <a:solidFill>
                  <a:srgbClr val="F92672"/>
                </a:solidFill>
                <a:latin typeface="Monaco"/>
                <a:ea typeface="Times New Roman"/>
                <a:cs typeface="Courier New"/>
              </a:rPr>
              <a:t>&lt;value&gt;</a:t>
            </a:r>
            <a:r>
              <a:rPr lang="en-US" sz="900" dirty="0" smtClean="0">
                <a:solidFill>
                  <a:srgbClr val="F8F8F2"/>
                </a:solidFill>
                <a:latin typeface="Monaco"/>
                <a:ea typeface="Times New Roman"/>
                <a:cs typeface="Courier New"/>
              </a:rPr>
              <a:t>127.0.0.1</a:t>
            </a:r>
            <a:r>
              <a:rPr lang="en-US" sz="900" dirty="0" smtClean="0">
                <a:solidFill>
                  <a:srgbClr val="F92672"/>
                </a:solidFill>
                <a:latin typeface="Monaco"/>
                <a:ea typeface="Times New Roman"/>
                <a:cs typeface="Courier New"/>
              </a:rPr>
              <a:t>&lt;/value&gt;</a:t>
            </a:r>
            <a:endParaRPr lang="en-US" sz="9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 smtClean="0">
                <a:solidFill>
                  <a:srgbClr val="F8F8F2"/>
                </a:solidFill>
                <a:latin typeface="Monaco"/>
                <a:ea typeface="Times New Roman"/>
                <a:cs typeface="Courier New"/>
              </a:rPr>
              <a:t>    </a:t>
            </a:r>
            <a:r>
              <a:rPr lang="en-US" sz="900" dirty="0" smtClean="0">
                <a:solidFill>
                  <a:srgbClr val="F92672"/>
                </a:solidFill>
                <a:latin typeface="Monaco"/>
                <a:ea typeface="Times New Roman"/>
                <a:cs typeface="Courier New"/>
              </a:rPr>
              <a:t>&lt;/validation-factor&gt;</a:t>
            </a:r>
            <a:endParaRPr lang="en-US" sz="9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 smtClean="0">
                <a:solidFill>
                  <a:srgbClr val="F8F8F2"/>
                </a:solidFill>
                <a:latin typeface="Monaco"/>
                <a:ea typeface="Times New Roman"/>
                <a:cs typeface="Courier New"/>
              </a:rPr>
              <a:t>  </a:t>
            </a:r>
            <a:r>
              <a:rPr lang="en-US" sz="900" dirty="0" smtClean="0">
                <a:solidFill>
                  <a:srgbClr val="F92672"/>
                </a:solidFill>
                <a:latin typeface="Monaco"/>
                <a:ea typeface="Times New Roman"/>
                <a:cs typeface="Courier New"/>
              </a:rPr>
              <a:t>&lt;/validation-factors&gt;</a:t>
            </a:r>
            <a:endParaRPr lang="en-US" sz="9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900" dirty="0" smtClean="0">
                <a:solidFill>
                  <a:srgbClr val="F92672"/>
                </a:solidFill>
                <a:latin typeface="Monaco"/>
                <a:ea typeface="Times New Roman"/>
                <a:cs typeface="Courier New"/>
              </a:rPr>
              <a:t>&lt;/authentication-context&gt;</a:t>
            </a:r>
            <a:endParaRPr lang="en-US" sz="900" dirty="0" smtClean="0">
              <a:ea typeface="Calibri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50"/>
              </a:spcBef>
              <a:buNone/>
            </a:pPr>
            <a:endParaRPr lang="en-US" sz="1200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0" y="742950"/>
            <a:ext cx="7620000" cy="781050"/>
          </a:xfrm>
        </p:spPr>
        <p:txBody>
          <a:bodyPr/>
          <a:lstStyle/>
          <a:p>
            <a:r>
              <a:rPr lang="en-US" dirty="0" smtClean="0"/>
              <a:t>Example of JSON vs. XML</a:t>
            </a:r>
            <a:endParaRPr lang="en-US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4495800" y="1581149"/>
            <a:ext cx="2819400" cy="2819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JSON used in JSON REST API</a:t>
            </a:r>
          </a:p>
          <a:p>
            <a:pPr lvl="0" indent="-34290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latin typeface="Monaco"/>
              </a:rPr>
              <a:t>{   </a:t>
            </a:r>
            <a:r>
              <a:rPr lang="en-US" sz="1000" dirty="0" smtClean="0">
                <a:solidFill>
                  <a:srgbClr val="F92672"/>
                </a:solidFill>
                <a:latin typeface="Monaco"/>
              </a:rPr>
              <a:t>"username"</a:t>
            </a:r>
            <a:r>
              <a:rPr lang="en-US" sz="1000" dirty="0" smtClean="0">
                <a:solidFill>
                  <a:srgbClr val="F8F8F2"/>
                </a:solidFill>
                <a:latin typeface="Monaco"/>
              </a:rPr>
              <a:t> </a:t>
            </a:r>
            <a:r>
              <a:rPr lang="en-US" sz="1000" dirty="0" smtClean="0">
                <a:latin typeface="Monaco"/>
              </a:rPr>
              <a:t>:</a:t>
            </a:r>
            <a:r>
              <a:rPr lang="en-US" sz="1000" dirty="0" smtClean="0">
                <a:solidFill>
                  <a:srgbClr val="F8F8F2"/>
                </a:solidFill>
                <a:latin typeface="Monaco"/>
              </a:rPr>
              <a:t> </a:t>
            </a:r>
            <a:r>
              <a:rPr lang="en-US" sz="1000" dirty="0" smtClean="0">
                <a:solidFill>
                  <a:srgbClr val="E6DB74"/>
                </a:solidFill>
                <a:latin typeface="Monaco"/>
              </a:rPr>
              <a:t>"my_username"</a:t>
            </a:r>
            <a:r>
              <a:rPr lang="en-US" sz="1000" dirty="0" smtClean="0">
                <a:latin typeface="Monaco"/>
              </a:rPr>
              <a:t>,</a:t>
            </a:r>
            <a:r>
              <a:rPr lang="en-US" sz="1000" dirty="0" smtClean="0">
                <a:solidFill>
                  <a:srgbClr val="F8F8F2"/>
                </a:solidFill>
                <a:latin typeface="Monaco"/>
              </a:rPr>
              <a:t>   </a:t>
            </a:r>
            <a:r>
              <a:rPr lang="en-US" sz="1000" dirty="0" smtClean="0">
                <a:solidFill>
                  <a:srgbClr val="F92672"/>
                </a:solidFill>
                <a:latin typeface="Monaco"/>
              </a:rPr>
              <a:t>"password"</a:t>
            </a:r>
            <a:r>
              <a:rPr lang="en-US" sz="1000" dirty="0" smtClean="0">
                <a:latin typeface="Monaco"/>
              </a:rPr>
              <a:t> : </a:t>
            </a:r>
            <a:r>
              <a:rPr lang="en-US" sz="1000" dirty="0" smtClean="0">
                <a:solidFill>
                  <a:srgbClr val="E6DB74"/>
                </a:solidFill>
                <a:latin typeface="Monaco"/>
              </a:rPr>
              <a:t>"my_password"</a:t>
            </a:r>
            <a:r>
              <a:rPr lang="en-US" sz="1000" dirty="0" smtClean="0">
                <a:latin typeface="Monaco"/>
              </a:rPr>
              <a:t>,</a:t>
            </a:r>
            <a:r>
              <a:rPr lang="en-US" sz="1000" dirty="0" smtClean="0">
                <a:solidFill>
                  <a:srgbClr val="F8F8F2"/>
                </a:solidFill>
                <a:latin typeface="Monaco"/>
              </a:rPr>
              <a:t>   </a:t>
            </a:r>
            <a:r>
              <a:rPr lang="en-US" sz="1000" dirty="0" smtClean="0">
                <a:solidFill>
                  <a:srgbClr val="F92672"/>
                </a:solidFill>
                <a:latin typeface="Monaco"/>
              </a:rPr>
              <a:t>"validation-factors"</a:t>
            </a:r>
            <a:r>
              <a:rPr lang="en-US" sz="1000" dirty="0" smtClean="0">
                <a:solidFill>
                  <a:srgbClr val="F8F8F2"/>
                </a:solidFill>
                <a:latin typeface="Monaco"/>
              </a:rPr>
              <a:t> </a:t>
            </a:r>
            <a:r>
              <a:rPr lang="en-US" sz="1000" dirty="0" smtClean="0">
                <a:latin typeface="Monaco"/>
              </a:rPr>
              <a:t>: {      </a:t>
            </a:r>
            <a:r>
              <a:rPr lang="en-US" sz="1000" dirty="0" smtClean="0">
                <a:solidFill>
                  <a:srgbClr val="F92672"/>
                </a:solidFill>
                <a:latin typeface="Monaco"/>
              </a:rPr>
              <a:t>"validationFactors"</a:t>
            </a:r>
            <a:r>
              <a:rPr lang="en-US" sz="1000" dirty="0" smtClean="0">
                <a:solidFill>
                  <a:srgbClr val="F8F8F2"/>
                </a:solidFill>
                <a:latin typeface="Monaco"/>
              </a:rPr>
              <a:t> </a:t>
            </a:r>
            <a:r>
              <a:rPr lang="en-US" sz="1000" dirty="0" smtClean="0">
                <a:latin typeface="Monaco"/>
              </a:rPr>
              <a:t>: [         </a:t>
            </a:r>
            <a:endParaRPr lang="en-US" sz="1000" dirty="0" smtClean="0">
              <a:latin typeface="Monaco"/>
            </a:endParaRPr>
          </a:p>
          <a:p>
            <a:pPr lvl="1" indent="-34290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latin typeface="Monaco"/>
              </a:rPr>
              <a:t>{       </a:t>
            </a:r>
            <a:r>
              <a:rPr lang="en-US" sz="1000" dirty="0" smtClean="0">
                <a:solidFill>
                  <a:srgbClr val="F8F8F2"/>
                </a:solidFill>
                <a:latin typeface="Monaco"/>
              </a:rPr>
              <a:t>     </a:t>
            </a:r>
          </a:p>
          <a:p>
            <a:pPr lvl="1" indent="-34290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F8F8F2"/>
                </a:solidFill>
                <a:latin typeface="Monaco"/>
              </a:rPr>
              <a:t> </a:t>
            </a:r>
            <a:r>
              <a:rPr lang="en-US" sz="1000" dirty="0" smtClean="0">
                <a:solidFill>
                  <a:srgbClr val="F8F8F2"/>
                </a:solidFill>
                <a:latin typeface="Monaco"/>
              </a:rPr>
              <a:t> </a:t>
            </a:r>
            <a:r>
              <a:rPr lang="en-US" sz="1000" dirty="0" smtClean="0">
                <a:solidFill>
                  <a:srgbClr val="F92672"/>
                </a:solidFill>
                <a:latin typeface="Monaco"/>
              </a:rPr>
              <a:t>"</a:t>
            </a:r>
            <a:r>
              <a:rPr lang="en-US" sz="1000" dirty="0" smtClean="0">
                <a:solidFill>
                  <a:srgbClr val="F92672"/>
                </a:solidFill>
                <a:latin typeface="Monaco"/>
              </a:rPr>
              <a:t>name"</a:t>
            </a:r>
            <a:r>
              <a:rPr lang="en-US" sz="1000" dirty="0" smtClean="0">
                <a:solidFill>
                  <a:srgbClr val="F8F8F2"/>
                </a:solidFill>
                <a:latin typeface="Monaco"/>
              </a:rPr>
              <a:t> </a:t>
            </a:r>
            <a:r>
              <a:rPr lang="en-US" sz="1000" dirty="0" smtClean="0">
                <a:latin typeface="Monaco"/>
              </a:rPr>
              <a:t>: </a:t>
            </a:r>
            <a:r>
              <a:rPr lang="en-US" sz="1000" dirty="0" smtClean="0">
                <a:solidFill>
                  <a:srgbClr val="E6DB74"/>
                </a:solidFill>
                <a:latin typeface="Monaco"/>
              </a:rPr>
              <a:t>"</a:t>
            </a:r>
            <a:r>
              <a:rPr lang="en-US" sz="1000" dirty="0" smtClean="0">
                <a:solidFill>
                  <a:srgbClr val="E6DB74"/>
                </a:solidFill>
                <a:latin typeface="Monaco"/>
              </a:rPr>
              <a:t>remote_address“</a:t>
            </a:r>
            <a:r>
              <a:rPr lang="en-US" sz="1000" dirty="0" smtClean="0">
                <a:latin typeface="Monaco"/>
              </a:rPr>
              <a:t>,</a:t>
            </a:r>
          </a:p>
          <a:p>
            <a:pPr lvl="1" indent="-34290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F92672"/>
                </a:solidFill>
                <a:latin typeface="Monaco"/>
              </a:rPr>
              <a:t> </a:t>
            </a:r>
            <a:r>
              <a:rPr lang="en-US" sz="1000" dirty="0" smtClean="0">
                <a:solidFill>
                  <a:srgbClr val="F92672"/>
                </a:solidFill>
                <a:latin typeface="Monaco"/>
              </a:rPr>
              <a:t> “value"</a:t>
            </a:r>
            <a:r>
              <a:rPr lang="en-US" sz="1000" dirty="0" smtClean="0">
                <a:solidFill>
                  <a:srgbClr val="F8F8F2"/>
                </a:solidFill>
                <a:latin typeface="Monaco"/>
              </a:rPr>
              <a:t> </a:t>
            </a:r>
            <a:r>
              <a:rPr lang="en-US" sz="1000" dirty="0" smtClean="0">
                <a:latin typeface="Monaco"/>
              </a:rPr>
              <a:t>:</a:t>
            </a:r>
            <a:r>
              <a:rPr lang="en-US" sz="1000" dirty="0" smtClean="0">
                <a:solidFill>
                  <a:srgbClr val="F8F8F2"/>
                </a:solidFill>
                <a:latin typeface="Monaco"/>
              </a:rPr>
              <a:t> </a:t>
            </a:r>
            <a:r>
              <a:rPr lang="en-US" sz="1000" dirty="0" smtClean="0">
                <a:solidFill>
                  <a:srgbClr val="E6DB74"/>
                </a:solidFill>
                <a:latin typeface="Monaco"/>
              </a:rPr>
              <a:t>"remote_address</a:t>
            </a:r>
            <a:r>
              <a:rPr lang="en-US" sz="1000" dirty="0" smtClean="0">
                <a:solidFill>
                  <a:srgbClr val="E6DB74"/>
                </a:solidFill>
                <a:latin typeface="Monaco"/>
              </a:rPr>
              <a:t>“</a:t>
            </a:r>
          </a:p>
          <a:p>
            <a:pPr lvl="1" indent="-34290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solidFill>
                  <a:srgbClr val="F8F8F2"/>
                </a:solidFill>
                <a:latin typeface="Monaco"/>
              </a:rPr>
              <a:t>} </a:t>
            </a:r>
            <a:r>
              <a:rPr lang="en-US" sz="1000" dirty="0" smtClean="0">
                <a:latin typeface="Monaco"/>
              </a:rPr>
              <a:t>}</a:t>
            </a:r>
            <a:r>
              <a:rPr lang="en-US" sz="1000" dirty="0" smtClean="0">
                <a:solidFill>
                  <a:srgbClr val="F8F8F2"/>
                </a:solidFill>
                <a:latin typeface="Monaco"/>
              </a:rPr>
              <a:t> </a:t>
            </a:r>
          </a:p>
          <a:p>
            <a:pPr lvl="1" indent="-34290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latin typeface="Monaco"/>
              </a:rPr>
              <a:t>  ]</a:t>
            </a:r>
          </a:p>
          <a:p>
            <a:pPr lvl="1" indent="-34290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latin typeface="Monaco"/>
              </a:rPr>
              <a:t> }</a:t>
            </a:r>
          </a:p>
          <a:p>
            <a:pPr lvl="1" indent="-34290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smtClean="0">
                <a:latin typeface="Monaco"/>
              </a:rPr>
              <a:t>}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0" y="1581149"/>
            <a:ext cx="7620000" cy="281940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50"/>
              </a:spcBef>
            </a:pPr>
            <a:r>
              <a:rPr lang="en-US" sz="1200" dirty="0" smtClean="0"/>
              <a:t>JSON uses HTTP Headers and is required </a:t>
            </a:r>
            <a:r>
              <a:rPr lang="en-US" sz="1200" baseline="30000" dirty="0" smtClean="0"/>
              <a:t>6</a:t>
            </a:r>
          </a:p>
          <a:p>
            <a:r>
              <a:rPr lang="en-US" sz="1200" dirty="0" smtClean="0"/>
              <a:t>In JSON API, both clients and servers send JSON API data in request documents with the following header without specifying media type parameters: Content-Type: application/vnd.api+json </a:t>
            </a:r>
            <a:r>
              <a:rPr lang="en-US" sz="1200" baseline="30000" dirty="0" smtClean="0"/>
              <a:t>1</a:t>
            </a:r>
          </a:p>
          <a:p>
            <a:r>
              <a:rPr lang="en-US" sz="1200" dirty="0" smtClean="0"/>
              <a:t>Clients that include the JSON API media type in their Accept header must specify the media type there at least once without any media type parameters </a:t>
            </a:r>
            <a:r>
              <a:rPr lang="en-US" sz="1200" baseline="30000" dirty="0" smtClean="0"/>
              <a:t>2</a:t>
            </a:r>
            <a:endParaRPr lang="en-US" sz="1200" dirty="0" smtClean="0"/>
          </a:p>
          <a:p>
            <a:r>
              <a:rPr lang="en-US" sz="1200" dirty="0" smtClean="0"/>
              <a:t>Clients must ignore any parameters for the application/vnd.api+json media type received in the Content-Type header of response documents. </a:t>
            </a:r>
            <a:r>
              <a:rPr lang="en-US" sz="1200" baseline="30000" dirty="0" smtClean="0"/>
              <a:t>2</a:t>
            </a:r>
          </a:p>
          <a:p>
            <a:r>
              <a:rPr lang="en-US" sz="1200" dirty="0" smtClean="0"/>
              <a:t>Server must respond with a 415 unsupported media type status code if a request specifies the header Content-Type: application/vnd.api+json with any media type parameters. </a:t>
            </a:r>
            <a:r>
              <a:rPr lang="en-US" sz="1200" baseline="30000" dirty="0" smtClean="0"/>
              <a:t>2</a:t>
            </a:r>
          </a:p>
          <a:p>
            <a:r>
              <a:rPr lang="en-US" sz="1200" dirty="0" smtClean="0"/>
              <a:t>JSONRequest does not send or receive cookies or passwords in HTTP headers. </a:t>
            </a:r>
            <a:r>
              <a:rPr lang="en-US" sz="1200" baseline="30000" dirty="0" smtClean="0"/>
              <a:t>6</a:t>
            </a:r>
            <a:endParaRPr lang="en-US" sz="1200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0" y="742950"/>
            <a:ext cx="7620000" cy="781050"/>
          </a:xfrm>
        </p:spPr>
        <p:txBody>
          <a:bodyPr/>
          <a:lstStyle/>
          <a:p>
            <a:r>
              <a:rPr lang="en-US" dirty="0" smtClean="0"/>
              <a:t>JSON Request Header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0" y="1581149"/>
            <a:ext cx="7620000" cy="281940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50"/>
              </a:spcBef>
            </a:pPr>
            <a:r>
              <a:rPr lang="en-US" sz="1200" dirty="0" smtClean="0"/>
              <a:t>JSON Request is a global JavaScript object. </a:t>
            </a:r>
            <a:r>
              <a:rPr lang="en-US" sz="1200" baseline="30000" dirty="0" smtClean="0"/>
              <a:t>2</a:t>
            </a:r>
          </a:p>
          <a:p>
            <a:pPr>
              <a:lnSpc>
                <a:spcPct val="150000"/>
              </a:lnSpc>
              <a:spcBef>
                <a:spcPts val="50"/>
              </a:spcBef>
            </a:pPr>
            <a:r>
              <a:rPr lang="en-US" sz="1200" dirty="0" smtClean="0"/>
              <a:t>Every request body must be underneath a single JSON object. </a:t>
            </a:r>
            <a:r>
              <a:rPr lang="en-US" sz="1200" baseline="30000" dirty="0" smtClean="0"/>
              <a:t>7</a:t>
            </a:r>
          </a:p>
          <a:p>
            <a:pPr>
              <a:lnSpc>
                <a:spcPct val="150000"/>
              </a:lnSpc>
              <a:spcBef>
                <a:spcPts val="50"/>
              </a:spcBef>
            </a:pPr>
            <a:r>
              <a:rPr lang="en-US" sz="1200" dirty="0" smtClean="0"/>
              <a:t>For all request types, the body must contain a collection whose value is an empty array or an array of resource identifier objects. </a:t>
            </a:r>
            <a:r>
              <a:rPr lang="en-US" sz="1200" baseline="30000" dirty="0" smtClean="0"/>
              <a:t>2</a:t>
            </a:r>
          </a:p>
          <a:p>
            <a:pPr>
              <a:lnSpc>
                <a:spcPct val="150000"/>
              </a:lnSpc>
              <a:spcBef>
                <a:spcPts val="50"/>
              </a:spcBef>
            </a:pPr>
            <a:r>
              <a:rPr lang="en-US" sz="1200" dirty="0" smtClean="0"/>
              <a:t>Data: the information specific to a resource or resources, must live within this top-level object under the data member, the data member is a key/value pair. </a:t>
            </a:r>
            <a:r>
              <a:rPr lang="en-US" sz="1200" baseline="30000" dirty="0" smtClean="0"/>
              <a:t>7</a:t>
            </a:r>
          </a:p>
          <a:p>
            <a:pPr>
              <a:lnSpc>
                <a:spcPct val="150000"/>
              </a:lnSpc>
              <a:spcBef>
                <a:spcPts val="50"/>
              </a:spcBef>
            </a:pPr>
            <a:r>
              <a:rPr lang="en-US" sz="1200" dirty="0" smtClean="0"/>
              <a:t>The primary data is a representation of the requested resource</a:t>
            </a:r>
            <a:r>
              <a:rPr lang="en-US" sz="1200" dirty="0" smtClean="0"/>
              <a:t>. </a:t>
            </a:r>
            <a:r>
              <a:rPr lang="en-US" sz="1200" baseline="30000" dirty="0" smtClean="0"/>
              <a:t>1</a:t>
            </a:r>
            <a:endParaRPr lang="en-US" sz="1200" dirty="0" smtClean="0"/>
          </a:p>
          <a:p>
            <a:pPr>
              <a:lnSpc>
                <a:spcPct val="150000"/>
              </a:lnSpc>
              <a:spcBef>
                <a:spcPts val="50"/>
              </a:spcBef>
            </a:pPr>
            <a:r>
              <a:rPr lang="en-US" sz="1200" dirty="0" smtClean="0"/>
              <a:t>Relationships to data can be fetched through GET calls. </a:t>
            </a:r>
            <a:r>
              <a:rPr lang="en-US" sz="1200" baseline="30000" dirty="0" smtClean="0"/>
              <a:t>1</a:t>
            </a:r>
          </a:p>
          <a:p>
            <a:pPr>
              <a:lnSpc>
                <a:spcPct val="150000"/>
              </a:lnSpc>
              <a:spcBef>
                <a:spcPts val="50"/>
              </a:spcBef>
            </a:pPr>
            <a:r>
              <a:rPr lang="en-US" sz="1200" dirty="0" smtClean="0"/>
              <a:t>Values in key/value pairs are either JSON objects or strings. </a:t>
            </a:r>
            <a:r>
              <a:rPr lang="en-US" sz="1200" baseline="30000" dirty="0" smtClean="0"/>
              <a:t>2</a:t>
            </a:r>
            <a:endParaRPr lang="en-US" sz="1200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0" y="742950"/>
            <a:ext cx="7620000" cy="781050"/>
          </a:xfrm>
        </p:spPr>
        <p:txBody>
          <a:bodyPr/>
          <a:lstStyle/>
          <a:p>
            <a:r>
              <a:rPr lang="en-US" dirty="0" smtClean="0"/>
              <a:t>JSON Request Body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0" y="1276350"/>
            <a:ext cx="7620000" cy="312420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50"/>
              </a:spcBef>
            </a:pPr>
            <a:r>
              <a:rPr lang="en-US" sz="1200" dirty="0" smtClean="0"/>
              <a:t>The body of the response is a JSON text, encoded in UTF-8. </a:t>
            </a:r>
            <a:r>
              <a:rPr lang="en-US" sz="1200" baseline="30000" dirty="0" smtClean="0"/>
              <a:t>6</a:t>
            </a:r>
          </a:p>
          <a:p>
            <a:pPr>
              <a:lnSpc>
                <a:spcPct val="150000"/>
              </a:lnSpc>
              <a:spcBef>
                <a:spcPts val="50"/>
              </a:spcBef>
            </a:pPr>
            <a:r>
              <a:rPr lang="en-US" sz="1200" dirty="0" smtClean="0"/>
              <a:t>A JSON Get does an HTTP GET request, gets the response, and parses the response into a JavaScript value. </a:t>
            </a:r>
            <a:r>
              <a:rPr lang="en-US" sz="1200" baseline="30000" dirty="0" smtClean="0"/>
              <a:t>6</a:t>
            </a:r>
            <a:endParaRPr lang="en-US" sz="1200" dirty="0" smtClean="0"/>
          </a:p>
          <a:p>
            <a:pPr>
              <a:lnSpc>
                <a:spcPct val="150000"/>
              </a:lnSpc>
              <a:spcBef>
                <a:spcPts val="50"/>
              </a:spcBef>
            </a:pPr>
            <a:r>
              <a:rPr lang="en-US" sz="1200" dirty="0" smtClean="0"/>
              <a:t>A request will fail if the response is not strictly in JSON format. </a:t>
            </a:r>
            <a:r>
              <a:rPr lang="en-US" sz="1200" baseline="30000" dirty="0" smtClean="0"/>
              <a:t>6</a:t>
            </a:r>
            <a:endParaRPr lang="en-US" sz="1200" dirty="0" smtClean="0"/>
          </a:p>
          <a:p>
            <a:pPr>
              <a:lnSpc>
                <a:spcPct val="150000"/>
              </a:lnSpc>
              <a:spcBef>
                <a:spcPts val="50"/>
              </a:spcBef>
            </a:pPr>
            <a:r>
              <a:rPr lang="en-US" sz="1200" dirty="0" smtClean="0"/>
              <a:t>Requests for collections must respond with an array of resource objects. </a:t>
            </a:r>
            <a:r>
              <a:rPr lang="en-US" sz="1200" baseline="30000" dirty="0" smtClean="0"/>
              <a:t>6</a:t>
            </a:r>
          </a:p>
          <a:p>
            <a:pPr>
              <a:lnSpc>
                <a:spcPct val="150000"/>
              </a:lnSpc>
              <a:spcBef>
                <a:spcPts val="50"/>
              </a:spcBef>
            </a:pPr>
            <a:r>
              <a:rPr lang="en-US" sz="1200" dirty="0" smtClean="0"/>
              <a:t>A server must return 403 Forbidden in response to an unsupported request to create a resource with a client-generated ID. </a:t>
            </a:r>
            <a:r>
              <a:rPr lang="en-US" sz="1200" baseline="30000" dirty="0" smtClean="0"/>
              <a:t>2</a:t>
            </a:r>
          </a:p>
          <a:p>
            <a:pPr>
              <a:lnSpc>
                <a:spcPct val="150000"/>
              </a:lnSpc>
              <a:spcBef>
                <a:spcPts val="50"/>
              </a:spcBef>
            </a:pPr>
            <a:r>
              <a:rPr lang="en-US" sz="1200" dirty="0" smtClean="0"/>
              <a:t>If a POST request did not include a client-generated ID and the requested resource has been created successfully, the server must return a 201 Created status code. </a:t>
            </a:r>
            <a:r>
              <a:rPr lang="en-US" sz="1200" baseline="30000" dirty="0" smtClean="0"/>
              <a:t>2</a:t>
            </a:r>
            <a:endParaRPr lang="en-US" sz="1200" dirty="0" smtClean="0"/>
          </a:p>
          <a:p>
            <a:pPr>
              <a:lnSpc>
                <a:spcPct val="150000"/>
              </a:lnSpc>
              <a:spcBef>
                <a:spcPts val="50"/>
              </a:spcBef>
            </a:pPr>
            <a:r>
              <a:rPr lang="en-US" sz="1200" dirty="0" smtClean="0"/>
              <a:t>The response should include a Location header identifying the location of the newly created resource. </a:t>
            </a:r>
            <a:r>
              <a:rPr lang="en-US" sz="1200" baseline="30000" dirty="0" smtClean="0"/>
              <a:t>2</a:t>
            </a:r>
          </a:p>
          <a:p>
            <a:pPr>
              <a:lnSpc>
                <a:spcPct val="150000"/>
              </a:lnSpc>
              <a:spcBef>
                <a:spcPts val="50"/>
              </a:spcBef>
            </a:pPr>
            <a:r>
              <a:rPr lang="en-US" sz="1200" dirty="0" smtClean="0"/>
              <a:t>A server must return a 404 Not Found when processing a request that references a related resource that does not exist. </a:t>
            </a:r>
            <a:r>
              <a:rPr lang="en-US" sz="1200" baseline="30000" dirty="0" smtClean="0"/>
              <a:t>2</a:t>
            </a:r>
            <a:endParaRPr lang="en-US" sz="1200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0" y="571500"/>
            <a:ext cx="7620000" cy="781050"/>
          </a:xfrm>
        </p:spPr>
        <p:txBody>
          <a:bodyPr/>
          <a:lstStyle/>
          <a:p>
            <a:r>
              <a:rPr lang="en-US" dirty="0" smtClean="0"/>
              <a:t>Response Body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0" y="1276350"/>
            <a:ext cx="7620000" cy="3200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50"/>
              </a:spcBef>
            </a:pPr>
            <a:r>
              <a:rPr lang="en-US" sz="1100" dirty="0" smtClean="0"/>
              <a:t>Compound documents, a unique ability in JSON API, allowing servers to send related resources alongside the requested primary resources. </a:t>
            </a:r>
            <a:r>
              <a:rPr lang="en-US" sz="1100" baseline="30000" dirty="0" smtClean="0"/>
              <a:t>1</a:t>
            </a:r>
          </a:p>
          <a:p>
            <a:pPr>
              <a:lnSpc>
                <a:spcPct val="150000"/>
              </a:lnSpc>
              <a:spcBef>
                <a:spcPts val="50"/>
              </a:spcBef>
            </a:pPr>
            <a:r>
              <a:rPr lang="en-US" sz="1100" dirty="0" smtClean="0"/>
              <a:t>If implemented correctly this could decrease the number of necessary HTTP requests. </a:t>
            </a:r>
            <a:r>
              <a:rPr lang="en-US" sz="1100" baseline="30000" dirty="0" smtClean="0"/>
              <a:t>1</a:t>
            </a:r>
            <a:endParaRPr lang="en-US" sz="1100" dirty="0" smtClean="0"/>
          </a:p>
          <a:p>
            <a:pPr>
              <a:lnSpc>
                <a:spcPct val="150000"/>
              </a:lnSpc>
              <a:spcBef>
                <a:spcPts val="50"/>
              </a:spcBef>
            </a:pPr>
            <a:r>
              <a:rPr lang="en-US" sz="1100" dirty="0" smtClean="0"/>
              <a:t>These work by using the include parameter which enables you to include additional resources in an initial request. </a:t>
            </a:r>
            <a:r>
              <a:rPr lang="en-US" sz="1100" baseline="30000" dirty="0" smtClean="0"/>
              <a:t>1</a:t>
            </a:r>
          </a:p>
          <a:p>
            <a:pPr>
              <a:lnSpc>
                <a:spcPct val="150000"/>
              </a:lnSpc>
              <a:spcBef>
                <a:spcPts val="50"/>
              </a:spcBef>
            </a:pPr>
            <a:r>
              <a:rPr lang="en-US" sz="1100" dirty="0" smtClean="0"/>
              <a:t>Sparse </a:t>
            </a:r>
            <a:r>
              <a:rPr lang="en-US" sz="1100" dirty="0" smtClean="0"/>
              <a:t>Field sets, </a:t>
            </a:r>
            <a:r>
              <a:rPr lang="en-US" sz="1100" dirty="0" smtClean="0"/>
              <a:t>which enable clients to only request data from specific fields. </a:t>
            </a:r>
            <a:r>
              <a:rPr lang="en-US" sz="1100" baseline="30000" dirty="0" smtClean="0"/>
              <a:t>1</a:t>
            </a:r>
          </a:p>
          <a:p>
            <a:pPr>
              <a:lnSpc>
                <a:spcPct val="150000"/>
              </a:lnSpc>
              <a:spcBef>
                <a:spcPts val="50"/>
              </a:spcBef>
            </a:pPr>
            <a:r>
              <a:rPr lang="en-US" sz="1100" dirty="0" smtClean="0"/>
              <a:t>This works by adding the field you want to retrieve to the URI parameter with the resource name and the fields you want. </a:t>
            </a:r>
            <a:r>
              <a:rPr lang="en-US" sz="1100" baseline="30000" dirty="0" smtClean="0"/>
              <a:t>1</a:t>
            </a:r>
          </a:p>
          <a:p>
            <a:pPr>
              <a:lnSpc>
                <a:spcPct val="150000"/>
              </a:lnSpc>
              <a:spcBef>
                <a:spcPts val="50"/>
              </a:spcBef>
            </a:pPr>
            <a:r>
              <a:rPr lang="en-US" sz="1100" dirty="0" smtClean="0"/>
              <a:t>This offers additional customization and can decrease large </a:t>
            </a:r>
            <a:r>
              <a:rPr lang="en-US" sz="1100" dirty="0" smtClean="0"/>
              <a:t>responses.</a:t>
            </a:r>
            <a:r>
              <a:rPr lang="en-US" sz="1100" baseline="30000" dirty="0" smtClean="0"/>
              <a:t>1</a:t>
            </a:r>
          </a:p>
          <a:p>
            <a:pPr>
              <a:lnSpc>
                <a:spcPct val="150000"/>
              </a:lnSpc>
              <a:spcBef>
                <a:spcPts val="50"/>
              </a:spcBef>
            </a:pPr>
            <a:r>
              <a:rPr lang="en-US" sz="1100" dirty="0" smtClean="0"/>
              <a:t>JSON API comes with many features to optimize the API return package. </a:t>
            </a:r>
            <a:r>
              <a:rPr lang="en-US" sz="1100" baseline="30000" dirty="0" smtClean="0"/>
              <a:t>1</a:t>
            </a:r>
            <a:endParaRPr lang="en-US" sz="1100" dirty="0" smtClean="0"/>
          </a:p>
          <a:p>
            <a:pPr>
              <a:lnSpc>
                <a:spcPct val="150000"/>
              </a:lnSpc>
              <a:spcBef>
                <a:spcPts val="50"/>
              </a:spcBef>
            </a:pPr>
            <a:r>
              <a:rPr lang="en-US" sz="1100" dirty="0" smtClean="0"/>
              <a:t>Special server side operations include sorting, as well as pagination; the ability to limit the number of returned resources to a subset, with first, last, next and previous links. </a:t>
            </a:r>
            <a:r>
              <a:rPr lang="en-US" sz="1100" baseline="30000" dirty="0" smtClean="0"/>
              <a:t>1</a:t>
            </a:r>
          </a:p>
          <a:p>
            <a:pPr>
              <a:lnSpc>
                <a:spcPct val="150000"/>
              </a:lnSpc>
              <a:spcBef>
                <a:spcPts val="50"/>
              </a:spcBef>
            </a:pPr>
            <a:r>
              <a:rPr lang="en-US" sz="1100" dirty="0" smtClean="0"/>
              <a:t>Caching, is in essence built into HTTP. Since JSON API access data in the same way, they don't need to store data in various locations which can bring significant optimization benefits. </a:t>
            </a:r>
            <a:r>
              <a:rPr lang="en-US" sz="1100" baseline="30000" dirty="0" smtClean="0"/>
              <a:t>1</a:t>
            </a:r>
            <a:endParaRPr lang="en-US" sz="1100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0" y="590550"/>
            <a:ext cx="7620000" cy="781050"/>
          </a:xfrm>
        </p:spPr>
        <p:txBody>
          <a:bodyPr/>
          <a:lstStyle/>
          <a:p>
            <a:r>
              <a:rPr lang="en-US" dirty="0" smtClean="0"/>
              <a:t>Benefits of JSON APIs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0" y="1581149"/>
            <a:ext cx="7620000" cy="2819401"/>
          </a:xfrm>
        </p:spPr>
        <p:txBody>
          <a:bodyPr>
            <a:noAutofit/>
          </a:bodyPr>
          <a:lstStyle/>
          <a:p>
            <a:r>
              <a:rPr lang="en-US" sz="1200" dirty="0" smtClean="0"/>
              <a:t>JSON API denotes how resources are called  and how associated links are shared. </a:t>
            </a:r>
            <a:r>
              <a:rPr lang="en-US" sz="1200" baseline="30000" dirty="0" smtClean="0"/>
              <a:t>1</a:t>
            </a:r>
            <a:endParaRPr lang="en-US" sz="1200" dirty="0" smtClean="0"/>
          </a:p>
          <a:p>
            <a:pPr>
              <a:lnSpc>
                <a:spcPct val="150000"/>
              </a:lnSpc>
              <a:spcBef>
                <a:spcPts val="50"/>
              </a:spcBef>
            </a:pPr>
            <a:r>
              <a:rPr lang="en-US" sz="1200" dirty="0" smtClean="0"/>
              <a:t>The API supports CRUD also know as create, read, update and delete. </a:t>
            </a:r>
            <a:r>
              <a:rPr lang="en-US" sz="1200" baseline="30000" dirty="0" smtClean="0"/>
              <a:t>3</a:t>
            </a:r>
          </a:p>
          <a:p>
            <a:pPr>
              <a:lnSpc>
                <a:spcPct val="150000"/>
              </a:lnSpc>
              <a:spcBef>
                <a:spcPts val="50"/>
              </a:spcBef>
            </a:pPr>
            <a:r>
              <a:rPr lang="en-US" sz="1200" dirty="0" smtClean="0"/>
              <a:t>A client sends a request for a resource or collection using the header application/vnd.api+json. </a:t>
            </a:r>
            <a:r>
              <a:rPr lang="en-US" sz="1200" baseline="30000" dirty="0" smtClean="0"/>
              <a:t>2</a:t>
            </a:r>
            <a:endParaRPr lang="en-US" sz="1200" dirty="0" smtClean="0"/>
          </a:p>
          <a:p>
            <a:pPr>
              <a:lnSpc>
                <a:spcPct val="150000"/>
              </a:lnSpc>
              <a:spcBef>
                <a:spcPts val="50"/>
              </a:spcBef>
            </a:pPr>
            <a:r>
              <a:rPr lang="en-US" sz="1200" dirty="0" smtClean="0"/>
              <a:t>If available, the server responds with the requested resource. </a:t>
            </a:r>
            <a:r>
              <a:rPr lang="en-US" sz="1200" baseline="30000" dirty="0" smtClean="0"/>
              <a:t>2</a:t>
            </a:r>
            <a:endParaRPr lang="en-US" sz="1200" dirty="0" smtClean="0"/>
          </a:p>
          <a:p>
            <a:pPr>
              <a:lnSpc>
                <a:spcPct val="150000"/>
              </a:lnSpc>
              <a:spcBef>
                <a:spcPts val="50"/>
              </a:spcBef>
            </a:pPr>
            <a:r>
              <a:rPr lang="en-US" sz="1200" dirty="0" smtClean="0"/>
              <a:t>If not available, the server responds with an error code explaining why the resource wasn't available. </a:t>
            </a:r>
            <a:r>
              <a:rPr lang="en-US" sz="1200" baseline="30000" dirty="0" smtClean="0"/>
              <a:t>2</a:t>
            </a:r>
            <a:endParaRPr lang="en-US" sz="1200" dirty="0" smtClean="0"/>
          </a:p>
          <a:p>
            <a:pPr>
              <a:lnSpc>
                <a:spcPct val="150000"/>
              </a:lnSpc>
              <a:spcBef>
                <a:spcPts val="50"/>
              </a:spcBef>
            </a:pPr>
            <a:r>
              <a:rPr lang="en-US" sz="1200" dirty="0" smtClean="0"/>
              <a:t>The client receives the resource from the server. </a:t>
            </a:r>
            <a:r>
              <a:rPr lang="en-US" sz="1200" baseline="30000" dirty="0" smtClean="0"/>
              <a:t>2</a:t>
            </a:r>
            <a:endParaRPr lang="en-US" sz="1200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0" y="742950"/>
            <a:ext cx="7620000" cy="781050"/>
          </a:xfrm>
        </p:spPr>
        <p:txBody>
          <a:bodyPr/>
          <a:lstStyle/>
          <a:p>
            <a:r>
              <a:rPr lang="en-US" dirty="0" smtClean="0"/>
              <a:t>End-to-End Data Flow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1062</Words>
  <Application>Microsoft Office PowerPoint</Application>
  <PresentationFormat>On-screen Show (16:9)</PresentationFormat>
  <Paragraphs>89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JSON APIs</vt:lpstr>
      <vt:lpstr>JSON APIs vs. SOAP APIs</vt:lpstr>
      <vt:lpstr>Example of JSON vs. XML</vt:lpstr>
      <vt:lpstr>JSON Request Header</vt:lpstr>
      <vt:lpstr>JSON Request Body</vt:lpstr>
      <vt:lpstr>Response Body</vt:lpstr>
      <vt:lpstr>Benefits of JSON APIs</vt:lpstr>
      <vt:lpstr>End-to-End Data Flow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SOAP</dc:title>
  <dc:creator>Nicole</dc:creator>
  <cp:lastModifiedBy>Nicole</cp:lastModifiedBy>
  <cp:revision>22</cp:revision>
  <dcterms:created xsi:type="dcterms:W3CDTF">2020-05-16T01:13:12Z</dcterms:created>
  <dcterms:modified xsi:type="dcterms:W3CDTF">2020-05-24T20:38:34Z</dcterms:modified>
</cp:coreProperties>
</file>