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0" r:id="rId6"/>
    <p:sldId id="302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1888F3-75A8-F342-9C7C-F969999294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FD630-57E1-F3EE-1B7E-A9A16361B7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7E737-AE37-9F67-917D-F460A3F1C6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A8B70-B8B8-7978-8B6B-A29BE9E6B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C0B91-D9DA-455B-9C01-D7A17820A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0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11/23/2022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FB6C0-61F1-4E22-A718-B966C3122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87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forne.github.io/project_cyclistic/" TargetMode="External"/><Relationship Id="rId4" Type="http://schemas.openxmlformats.org/officeDocument/2006/relationships/hyperlink" Target="https://github.com/nforne/project_cyclistic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orne/project_cyclisti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Cyclistic: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Martin </a:t>
            </a:r>
            <a:r>
              <a:rPr lang="en-US" sz="1600" dirty="0" err="1"/>
              <a:t>nforne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Last updated: Nov 23, 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53E01-D6A0-1430-DA7E-74F1DC99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2823"/>
            <a:ext cx="10136777" cy="43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03 	Conclusions</a:t>
            </a:r>
            <a:br>
              <a:rPr lang="en-US" sz="1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1959430"/>
            <a:ext cx="10119357" cy="4376056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From the visualizations on slides 5, 6 and 8, members ride more often than casuals.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From slides 7 and 9, the </a:t>
            </a:r>
            <a:r>
              <a:rPr lang="en-US" sz="2800" dirty="0" err="1"/>
              <a:t>docked_bike</a:t>
            </a:r>
            <a:r>
              <a:rPr lang="en-US" sz="2800" dirty="0"/>
              <a:t> is not a popular choice, least among members</a:t>
            </a:r>
          </a:p>
          <a:p>
            <a:pPr marL="201168" lvl="1" indent="0" algn="just">
              <a:buNone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Surprisingly, from slides 9 and 10, casuals put in more hours of use than members which could possibly mean they love it better.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5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04	Top three (3) recommendations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1" y="1959430"/>
            <a:ext cx="10119357" cy="4376056"/>
          </a:xfrm>
        </p:spPr>
        <p:txBody>
          <a:bodyPr>
            <a:normAutofit fontScale="85000" lnSpcReduction="10000"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This was only a use history analysis. It takes more to make the well informed decision so I recommend taking a closer look at the rationale of casuals, so to approach them in the most productive way possible.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Since the </a:t>
            </a:r>
            <a:r>
              <a:rPr lang="en-US" sz="2800" dirty="0" err="1"/>
              <a:t>docked_bike</a:t>
            </a:r>
            <a:r>
              <a:rPr lang="en-US" sz="2800" dirty="0"/>
              <a:t> is not a popular choice and the </a:t>
            </a:r>
            <a:r>
              <a:rPr lang="en-US" sz="2800" dirty="0" err="1"/>
              <a:t>classic_bike</a:t>
            </a:r>
            <a:r>
              <a:rPr lang="en-US" sz="2800" dirty="0"/>
              <a:t> is most popular, even the more so with casuals, I recommend cutting back on investments in the former and investing in the latter.</a:t>
            </a:r>
          </a:p>
          <a:p>
            <a:pPr marL="201168" lvl="1" indent="0" algn="just">
              <a:buNone/>
            </a:pPr>
            <a:endParaRPr lang="en-US" sz="2800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/>
              <a:t> Since casuals put in more use time than members, I recommend advertising to them the advantages of membership over casual use or better yet, approaching them with a limited membership discount period to attract them to signup.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8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05 	Appendix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7A000-7FF9-679C-0882-84438A30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0425" y="1959430"/>
            <a:ext cx="10562254" cy="438538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Data Source :  </a:t>
            </a:r>
          </a:p>
          <a:p>
            <a:pPr marL="871400" lvl="5" indent="0">
              <a:lnSpc>
                <a:spcPct val="110000"/>
              </a:lnSpc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https://divvy-tripdata.s3.amazonaws.com/index.html</a:t>
            </a:r>
            <a:endParaRPr lang="en-US" sz="2800" dirty="0"/>
          </a:p>
          <a:p>
            <a:pPr marL="871400" lvl="5" indent="0">
              <a:lnSpc>
                <a:spcPct val="110000"/>
              </a:lnSpc>
              <a:buNone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Offered to the public under the following license: 	</a:t>
            </a:r>
            <a:r>
              <a:rPr lang="en-US" sz="2800" dirty="0">
                <a:hlinkClick r:id="rId3"/>
              </a:rPr>
              <a:t>https://ride.divvybikes.com/data-license-agreement</a:t>
            </a:r>
            <a:endParaRPr lang="en-US" sz="2800" dirty="0"/>
          </a:p>
          <a:p>
            <a:pPr marL="201168" lvl="1" indent="0">
              <a:buNone/>
            </a:pPr>
            <a:r>
              <a:rPr lang="en-US" sz="28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GitHub repository: </a:t>
            </a:r>
            <a:r>
              <a:rPr lang="en-US" sz="2800" dirty="0">
                <a:hlinkClick r:id="rId4"/>
              </a:rPr>
              <a:t>https://github.com/nforne/project_cyclistic.git</a:t>
            </a: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Weblink:  </a:t>
            </a:r>
            <a:r>
              <a:rPr lang="en-US" sz="2800" dirty="0">
                <a:hlinkClick r:id="rId5"/>
              </a:rPr>
              <a:t>https://nforne.github.io/project_cyclistic/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Table of Content: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	Statement of problem</a:t>
            </a:r>
          </a:p>
          <a:p>
            <a:r>
              <a:rPr lang="en-US" dirty="0"/>
              <a:t>02  	Visualizations for data from Cyclistic (Nov, 2021 to Oct 2022), with slights to answer the 	above (the story thereof)</a:t>
            </a:r>
          </a:p>
          <a:p>
            <a:r>
              <a:rPr lang="en-US" dirty="0"/>
              <a:t>03 	Conclusions</a:t>
            </a:r>
          </a:p>
          <a:p>
            <a:r>
              <a:rPr lang="en-US" dirty="0"/>
              <a:t>04	Top three (3) recommendations</a:t>
            </a:r>
          </a:p>
          <a:p>
            <a:r>
              <a:rPr lang="en-US" dirty="0"/>
              <a:t>05 	Appendix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9519-C11B-3915-079F-DA1B337B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94DE50-7951-5FDB-D153-EBA696D2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01	Statement of problem</a:t>
            </a:r>
            <a:br>
              <a:rPr lang="en-US" sz="1200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Question to be answered: </a:t>
            </a:r>
            <a:br>
              <a:rPr lang="en-US" sz="3200" dirty="0"/>
            </a:br>
            <a:r>
              <a:rPr lang="en-US" sz="3200" b="1" dirty="0"/>
              <a:t>How do annual members and casual riders use Cyclistic bikes differently?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r>
              <a:rPr lang="en-US" sz="2000" dirty="0"/>
              <a:t>Cyclistic management and executives (stakeholders) intend to target casual users with a business campaign, intent on converting them to annual members. </a:t>
            </a:r>
          </a:p>
          <a:p>
            <a:pPr lvl="1"/>
            <a:r>
              <a:rPr lang="en-US" sz="2000" dirty="0"/>
              <a:t>But first, they want to know how annual members and casual riders use Cyclistic bikes differently.</a:t>
            </a:r>
          </a:p>
          <a:p>
            <a:pPr lvl="1"/>
            <a:r>
              <a:rPr lang="en-US" sz="2000" dirty="0"/>
              <a:t>The answer lies in the use data from Nov 2021 to present (Oct 2022), the past one year. The analysis of it is here presented as follows 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16B49-A9AB-D2E8-8E26-6350C265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b="1" dirty="0"/>
          </a:p>
          <a:p>
            <a:pPr lvl="1"/>
            <a:r>
              <a:rPr lang="en-US" sz="2800" b="1" dirty="0"/>
              <a:t>The visualizations that follow are for data from Cyclistic (Nov, 2021 to Oct 2022), with slights to answer the above question - the story thereof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The change log and analysis documentation can be accessed on GitHub </a:t>
            </a:r>
            <a:r>
              <a:rPr lang="en-US" sz="2800" b="1" dirty="0">
                <a:hlinkClick r:id="rId2"/>
              </a:rPr>
              <a:t>here</a:t>
            </a:r>
            <a:r>
              <a:rPr lang="en-US" sz="2800" b="1" dirty="0"/>
              <a:t>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2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EB2417-3167-A5B9-0B83-89121DDF8F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922"/>
          <a:stretch/>
        </p:blipFill>
        <p:spPr>
          <a:xfrm>
            <a:off x="5495731" y="1974049"/>
            <a:ext cx="6696269" cy="433873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A8C3D0-FDF3-7E71-2F1C-9A24E1C9C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8962" y="2416238"/>
            <a:ext cx="3563671" cy="33295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In the passed twelve months, there were more member rides than there were casual rides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3B4E3-E870-F051-CF07-E7D10B5C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59428"/>
            <a:ext cx="10058399" cy="43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7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19604-E667-D98D-557B-A4ECCC49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7" y="1921505"/>
            <a:ext cx="9989352" cy="44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324C1-5CB8-54C1-0D26-926AB8C7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1972822"/>
            <a:ext cx="10058400" cy="43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en-US" sz="3200" b="1" dirty="0"/>
              <a:t>02  | </a:t>
            </a:r>
            <a:r>
              <a:rPr lang="en-US" sz="1400" b="1" dirty="0"/>
              <a:t>Presentation of Analysis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8F524-4929-AEF9-7937-20427E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11/23/2022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95FC-7A5B-0EF4-2145-C276203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850A0A-6382-B02E-15F2-B2C52CA43B37}"/>
              </a:ext>
            </a:extLst>
          </p:cNvPr>
          <p:cNvSpPr txBox="1">
            <a:spLocks/>
          </p:cNvSpPr>
          <p:nvPr/>
        </p:nvSpPr>
        <p:spPr>
          <a:xfrm>
            <a:off x="5868954" y="2108201"/>
            <a:ext cx="5286725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F7AEC-0B7B-E1EA-5EF7-95E2E1EF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41" y="1972823"/>
            <a:ext cx="10058400" cy="4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704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{9ED5A905-B6ED-4138-8327-B8E979020D00}tf22712842_win32</Template>
  <TotalTime>153</TotalTime>
  <Words>563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Courier New</vt:lpstr>
      <vt:lpstr>Franklin Gothic Book</vt:lpstr>
      <vt:lpstr>1_RetrospectVTI</vt:lpstr>
      <vt:lpstr>Project Cyclistic: Data Analysis</vt:lpstr>
      <vt:lpstr>Table of Content: </vt:lpstr>
      <vt:lpstr>01 Statement of problem </vt:lpstr>
      <vt:lpstr>02 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02  | Presentation of Analysis </vt:lpstr>
      <vt:lpstr>03  Conclusions </vt:lpstr>
      <vt:lpstr>04 Top three (3) recommendations </vt:lpstr>
      <vt:lpstr>05  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Cyclistic: Data Analysis</dc:title>
  <dc:creator>Safe2Q</dc:creator>
  <cp:lastModifiedBy>Safe2Q</cp:lastModifiedBy>
  <cp:revision>21</cp:revision>
  <dcterms:created xsi:type="dcterms:W3CDTF">2022-11-23T06:30:25Z</dcterms:created>
  <dcterms:modified xsi:type="dcterms:W3CDTF">2022-11-23T13:16:01Z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