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0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9333-4251-4538-8FEB-F6A06E9043D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MiniProject</a:t>
            </a:r>
            <a:r>
              <a:rPr lang="en-US" dirty="0" smtClean="0"/>
              <a:t> 2 -</a:t>
            </a:r>
            <a:r>
              <a:rPr lang="en-US" dirty="0" smtClean="0"/>
              <a:t> </a:t>
            </a:r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Nathaniel Foster</a:t>
            </a:r>
          </a:p>
          <a:p>
            <a:r>
              <a:rPr lang="en-US" dirty="0" smtClean="0"/>
              <a:t>605.201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/5/2020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</a:t>
            </a:r>
            <a:r>
              <a:rPr lang="en-US" dirty="0"/>
              <a:t>interface&gt;&gt;</a:t>
            </a:r>
            <a:br>
              <a:rPr lang="en-US" dirty="0"/>
            </a:br>
            <a:r>
              <a:rPr lang="en-US" dirty="0" err="1"/>
              <a:t>BlackjackParticipantInterface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27581"/>
              </p:ext>
            </p:extLst>
          </p:nvPr>
        </p:nvGraphicFramePr>
        <p:xfrm>
          <a:off x="1229744" y="1690688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BlackjackGameSimulator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: FACE_CARD_VALUE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: ACE_HI_VALUE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: BLACKJACK_WINNER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</a:t>
                      </a:r>
                      <a:r>
                        <a:rPr lang="en-US" sz="1800" baseline="0" dirty="0" err="1" smtClean="0"/>
                        <a:t>updateHand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newCards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baseline="0" dirty="0" err="1" smtClean="0"/>
                        <a:t>ArrayList</a:t>
                      </a:r>
                      <a:r>
                        <a:rPr lang="en-US" sz="1800" baseline="0" dirty="0" smtClean="0"/>
                        <a:t>&lt;</a:t>
                      </a:r>
                      <a:r>
                        <a:rPr lang="en-US" sz="1800" baseline="0" dirty="0" err="1" smtClean="0"/>
                        <a:t>BlackjackCard</a:t>
                      </a:r>
                      <a:r>
                        <a:rPr lang="en-US" sz="1800" baseline="0" dirty="0" smtClean="0"/>
                        <a:t>&gt;):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</a:t>
                      </a:r>
                      <a:r>
                        <a:rPr lang="en-US" sz="1800" baseline="0" dirty="0" err="1" smtClean="0"/>
                        <a:t>updateHand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newCard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baseline="0" dirty="0" err="1" smtClean="0"/>
                        <a:t>BlackjackCard</a:t>
                      </a:r>
                      <a:r>
                        <a:rPr lang="en-US" sz="1800" baseline="0" dirty="0" smtClean="0"/>
                        <a:t>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</a:t>
                      </a:r>
                      <a:r>
                        <a:rPr lang="en-US" sz="1800" baseline="0" dirty="0" err="1" smtClean="0"/>
                        <a:t>showHand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numberOfCardsToShow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</a:t>
                      </a:r>
                      <a:r>
                        <a:rPr lang="en-US" sz="1800" baseline="0" dirty="0" err="1" smtClean="0"/>
                        <a:t>getIsWinner</a:t>
                      </a:r>
                      <a:r>
                        <a:rPr lang="en-US" sz="18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</a:t>
                      </a:r>
                      <a:r>
                        <a:rPr lang="en-US" sz="1800" baseline="0" dirty="0" err="1" smtClean="0"/>
                        <a:t>getIsBust</a:t>
                      </a:r>
                      <a:r>
                        <a:rPr lang="en-US" sz="18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</a:t>
                      </a:r>
                      <a:r>
                        <a:rPr lang="en-US" sz="1800" baseline="0" dirty="0" err="1" smtClean="0"/>
                        <a:t>getIsBlackjack</a:t>
                      </a:r>
                      <a:r>
                        <a:rPr lang="en-US" sz="18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</a:t>
                      </a:r>
                      <a:r>
                        <a:rPr lang="en-US" sz="1800" baseline="0" dirty="0" err="1" smtClean="0"/>
                        <a:t>getCurrentScore</a:t>
                      </a:r>
                      <a:r>
                        <a:rPr lang="en-US" sz="1800" baseline="0" dirty="0" smtClean="0"/>
                        <a:t>(): </a:t>
                      </a:r>
                      <a:r>
                        <a:rPr lang="en-US" sz="1800" baseline="0" dirty="0" err="1" smtClean="0"/>
                        <a:t>int</a:t>
                      </a:r>
                      <a:endParaRPr lang="en-US" sz="1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 reset(): void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17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BlackjackPlayer</a:t>
            </a:r>
            <a:r>
              <a:rPr lang="en-US" dirty="0"/>
              <a:t> extends </a:t>
            </a:r>
            <a:r>
              <a:rPr lang="en-US" dirty="0" err="1"/>
              <a:t>BlackjackParticipant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02934"/>
              </p:ext>
            </p:extLst>
          </p:nvPr>
        </p:nvGraphicFramePr>
        <p:xfrm>
          <a:off x="1229744" y="1690688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BlackjackGameSimulator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double: </a:t>
                      </a:r>
                      <a:r>
                        <a:rPr lang="en-US" dirty="0" err="1" smtClean="0"/>
                        <a:t>playerMoney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double: </a:t>
                      </a:r>
                      <a:r>
                        <a:rPr lang="en-US" dirty="0" err="1" smtClean="0"/>
                        <a:t>currentBet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</a:t>
                      </a:r>
                      <a:r>
                        <a:rPr lang="en-US" sz="1800" baseline="0" dirty="0" err="1" smtClean="0"/>
                        <a:t>BlackjackPlayer</a:t>
                      </a:r>
                      <a:r>
                        <a:rPr lang="en-US" sz="1800" baseline="0" dirty="0" smtClean="0"/>
                        <a:t>():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+</a:t>
                      </a:r>
                      <a:r>
                        <a:rPr lang="en-US" sz="1800" baseline="0" dirty="0" err="1" smtClean="0"/>
                        <a:t>BlackjackPlayer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buyIn</a:t>
                      </a:r>
                      <a:r>
                        <a:rPr lang="en-US" sz="1800" baseline="0" dirty="0" smtClean="0"/>
                        <a:t>: double):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</a:t>
                      </a:r>
                      <a:r>
                        <a:rPr lang="en-US" sz="1800" baseline="0" dirty="0" err="1" smtClean="0"/>
                        <a:t>setPlayerMoney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playerMoney</a:t>
                      </a:r>
                      <a:r>
                        <a:rPr lang="en-US" sz="1800" baseline="0" dirty="0" smtClean="0"/>
                        <a:t>: double):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</a:t>
                      </a:r>
                      <a:r>
                        <a:rPr lang="en-US" sz="1800" baseline="0" dirty="0" err="1" smtClean="0"/>
                        <a:t>setCurrentBet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inputBet</a:t>
                      </a:r>
                      <a:r>
                        <a:rPr lang="en-US" sz="1800" baseline="0" dirty="0" smtClean="0"/>
                        <a:t>: double):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+win():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+lose():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+tie():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</a:t>
                      </a:r>
                      <a:r>
                        <a:rPr lang="en-US" sz="1800" baseline="0" dirty="0" err="1" smtClean="0"/>
                        <a:t>getPlayerMoney</a:t>
                      </a:r>
                      <a:r>
                        <a:rPr lang="en-US" sz="1800" baseline="0" dirty="0" smtClean="0"/>
                        <a:t>(): double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+reset(): void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50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3744686" cy="35333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MiniProject2 UML Diagram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8044125" y="1220075"/>
            <a:ext cx="836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&lt; uses</a:t>
            </a:r>
            <a:endParaRPr lang="en-US" sz="1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5026"/>
              </p:ext>
            </p:extLst>
          </p:nvPr>
        </p:nvGraphicFramePr>
        <p:xfrm>
          <a:off x="0" y="353332"/>
          <a:ext cx="167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17432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BlackjackGameSimulator</a:t>
                      </a:r>
                      <a:endParaRPr lang="en-US" sz="1000" dirty="0"/>
                    </a:p>
                  </a:txBody>
                  <a:tcPr/>
                </a:tc>
              </a:tr>
              <a:tr h="17432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000" dirty="0"/>
                    </a:p>
                  </a:txBody>
                  <a:tcPr/>
                </a:tc>
              </a:tr>
              <a:tr h="17432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main(</a:t>
                      </a:r>
                      <a:r>
                        <a:rPr lang="en-US" sz="1000" baseline="0" dirty="0" err="1" smtClean="0"/>
                        <a:t>elmo</a:t>
                      </a:r>
                      <a:r>
                        <a:rPr lang="en-US" sz="1000" baseline="0" dirty="0" smtClean="0"/>
                        <a:t>: String): void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17031"/>
              </p:ext>
            </p:extLst>
          </p:nvPr>
        </p:nvGraphicFramePr>
        <p:xfrm>
          <a:off x="6872354" y="3458528"/>
          <a:ext cx="531964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646"/>
              </a:tblGrid>
              <a:tr h="18904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BlackjackDealer</a:t>
                      </a:r>
                      <a:endParaRPr lang="en-US" sz="1000" dirty="0"/>
                    </a:p>
                  </a:txBody>
                  <a:tcPr/>
                </a:tc>
              </a:tr>
              <a:tr h="18904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000" dirty="0"/>
                    </a:p>
                  </a:txBody>
                  <a:tcPr/>
                </a:tc>
              </a:tr>
              <a:tr h="20198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dealCardToParticipant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currentDeck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BlackjackStandardDeckOfCards</a:t>
                      </a:r>
                      <a:r>
                        <a:rPr lang="en-US" sz="1000" dirty="0" smtClean="0"/>
                        <a:t>): </a:t>
                      </a:r>
                      <a:r>
                        <a:rPr lang="en-US" sz="1000" dirty="0" err="1" smtClean="0"/>
                        <a:t>BlackjackCard</a:t>
                      </a:r>
                      <a:endParaRPr lang="en-US" sz="1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dealCardsToParticipant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currentDeck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BlackjackStandardDeckOfCards</a:t>
                      </a:r>
                      <a:r>
                        <a:rPr lang="en-US" sz="1000" dirty="0" smtClean="0"/>
                        <a:t>): </a:t>
                      </a:r>
                      <a:r>
                        <a:rPr lang="en-US" sz="1000" dirty="0" err="1" smtClean="0"/>
                        <a:t>ArrayList</a:t>
                      </a: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BlackjackCard</a:t>
                      </a:r>
                      <a:r>
                        <a:rPr lang="en-US" sz="1000" dirty="0" smtClean="0"/>
                        <a:t>&gt;</a:t>
                      </a: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56122"/>
              </p:ext>
            </p:extLst>
          </p:nvPr>
        </p:nvGraphicFramePr>
        <p:xfrm>
          <a:off x="8934108" y="799213"/>
          <a:ext cx="3257892" cy="19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892"/>
              </a:tblGrid>
              <a:tr h="14234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BlackjackCard</a:t>
                      </a:r>
                      <a:endParaRPr lang="en-US" sz="1000" dirty="0"/>
                    </a:p>
                  </a:txBody>
                  <a:tcPr/>
                </a:tc>
              </a:tr>
              <a:tr h="52729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cardValue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String: suit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Boolean: </a:t>
                      </a:r>
                      <a:r>
                        <a:rPr lang="en-US" sz="1000" dirty="0" err="1" smtClean="0"/>
                        <a:t>isInDeck</a:t>
                      </a:r>
                      <a:endParaRPr lang="en-US" sz="1000" dirty="0"/>
                    </a:p>
                  </a:txBody>
                  <a:tcPr/>
                </a:tc>
              </a:tr>
              <a:tr h="116004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inputCardValue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inputSuit</a:t>
                      </a:r>
                      <a:r>
                        <a:rPr lang="en-US" sz="1000" baseline="0" dirty="0" smtClean="0"/>
                        <a:t>: String):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getCardValue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toString</a:t>
                      </a:r>
                      <a:r>
                        <a:rPr lang="en-US" sz="1000" baseline="0" dirty="0" smtClean="0"/>
                        <a:t>():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isCardInDeck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setIsInDeck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inDeck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boolean</a:t>
                      </a:r>
                      <a:r>
                        <a:rPr lang="en-US" sz="1000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equals(</a:t>
                      </a:r>
                      <a:r>
                        <a:rPr lang="en-US" sz="1000" baseline="0" dirty="0" err="1" smtClean="0"/>
                        <a:t>comparisonCard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97547"/>
              </p:ext>
            </p:extLst>
          </p:nvPr>
        </p:nvGraphicFramePr>
        <p:xfrm>
          <a:off x="3467100" y="685801"/>
          <a:ext cx="466725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0"/>
              </a:tblGrid>
              <a:tr h="160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BlackjackStandardDeckOfCards</a:t>
                      </a:r>
                      <a:endParaRPr lang="en-US" sz="1000" dirty="0"/>
                    </a:p>
                  </a:txBody>
                  <a:tcPr/>
                </a:tc>
              </a:tr>
              <a:tr h="16014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BlackjackCard</a:t>
                      </a:r>
                      <a:r>
                        <a:rPr lang="en-US" sz="1000" dirty="0" smtClean="0"/>
                        <a:t> []: </a:t>
                      </a:r>
                      <a:r>
                        <a:rPr lang="en-US" sz="1000" dirty="0" err="1" smtClean="0"/>
                        <a:t>standardDeckOfCards</a:t>
                      </a:r>
                      <a:endParaRPr lang="en-US" sz="1000" dirty="0"/>
                    </a:p>
                  </a:txBody>
                  <a:tcPr/>
                </a:tc>
              </a:tr>
              <a:tr h="8608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BlackjackStandardDeckOfCards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isEmpty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getRandomCardFromDeck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BlackjackCard</a:t>
                      </a:r>
                      <a:endParaRPr lang="en-US" sz="10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removeCardFromDeck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cardToRemove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getCurrentCardsInDeck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ArrayList</a:t>
                      </a:r>
                      <a:r>
                        <a:rPr lang="en-US" sz="1000" baseline="0" dirty="0" smtClean="0"/>
                        <a:t>&lt;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7102"/>
              </p:ext>
            </p:extLst>
          </p:nvPr>
        </p:nvGraphicFramePr>
        <p:xfrm>
          <a:off x="3611336" y="3230880"/>
          <a:ext cx="321162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627"/>
              </a:tblGrid>
              <a:tr h="20343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BlackjackParticipant</a:t>
                      </a:r>
                      <a:endParaRPr lang="en-US" sz="1000" dirty="0"/>
                    </a:p>
                  </a:txBody>
                  <a:tcPr/>
                </a:tc>
              </a:tr>
              <a:tr h="46818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currentScore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ArrayList</a:t>
                      </a: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BlackjackCard</a:t>
                      </a:r>
                      <a:r>
                        <a:rPr lang="en-US" sz="1000" dirty="0" smtClean="0"/>
                        <a:t>&gt;: hand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Boolen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isWinner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Boolean: blackjack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Boolean: bust</a:t>
                      </a:r>
                      <a:endParaRPr lang="en-US" sz="1000" dirty="0"/>
                    </a:p>
                  </a:txBody>
                  <a:tcPr/>
                </a:tc>
              </a:tr>
              <a:tr h="138782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BlackjackParticipant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updateHand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newCards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ArrayList</a:t>
                      </a:r>
                      <a:r>
                        <a:rPr lang="en-US" sz="1000" baseline="0" dirty="0" smtClean="0"/>
                        <a:t>&lt;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&gt;):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updateHand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newCard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showHand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numberOfCardsToShow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getIsWinner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getIsBust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getIsBlackjack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getCurrentScore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reset():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calculateHighScore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calculateLowScore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checkForBlackjack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checkForBust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checkForWinner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0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79851"/>
              </p:ext>
            </p:extLst>
          </p:nvPr>
        </p:nvGraphicFramePr>
        <p:xfrm>
          <a:off x="0" y="1534160"/>
          <a:ext cx="294458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586"/>
              </a:tblGrid>
              <a:tr h="24222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BlackjackGame</a:t>
                      </a:r>
                      <a:endParaRPr lang="en-US" sz="1000" dirty="0"/>
                    </a:p>
                  </a:txBody>
                  <a:tcPr/>
                </a:tc>
              </a:tr>
              <a:tr h="25882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BlackjackStandardDeckOfCards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cardDeck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ArrayList</a:t>
                      </a: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BlackjackParticipants</a:t>
                      </a:r>
                      <a:r>
                        <a:rPr lang="en-US" sz="1000" dirty="0" smtClean="0"/>
                        <a:t>&gt;: participants</a:t>
                      </a:r>
                      <a:endParaRPr lang="en-US" sz="1000" dirty="0"/>
                    </a:p>
                  </a:txBody>
                  <a:tcPr/>
                </a:tc>
              </a:tr>
              <a:tr h="9556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BlackjackGame</a:t>
                      </a:r>
                      <a:r>
                        <a:rPr lang="en-US" sz="1000" dirty="0" smtClean="0"/>
                        <a:t>():</a:t>
                      </a:r>
                      <a:r>
                        <a:rPr lang="en-US" sz="1000" baseline="0" dirty="0" smtClean="0"/>
                        <a:t>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addPlayers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newPlayers</a:t>
                      </a:r>
                      <a:r>
                        <a:rPr lang="en-US" sz="1000" baseline="0" dirty="0" smtClean="0"/>
                        <a:t>: 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getParticipants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ArrayList</a:t>
                      </a:r>
                      <a:r>
                        <a:rPr lang="en-US" sz="1000" baseline="0" dirty="0" smtClean="0"/>
                        <a:t>&lt;</a:t>
                      </a:r>
                      <a:r>
                        <a:rPr lang="en-US" sz="1000" baseline="0" dirty="0" err="1" smtClean="0"/>
                        <a:t>BlackjackParticipants</a:t>
                      </a:r>
                      <a:r>
                        <a:rPr lang="en-US" sz="1000" baseline="0" dirty="0" smtClean="0"/>
                        <a:t>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initialDealToAllParticipants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hit(</a:t>
                      </a:r>
                      <a:r>
                        <a:rPr lang="en-US" sz="1000" baseline="0" dirty="0" err="1" smtClean="0"/>
                        <a:t>inputParticipant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BlackjackParticipant</a:t>
                      </a:r>
                      <a:r>
                        <a:rPr lang="en-US" sz="1000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payoutAll</a:t>
                      </a:r>
                      <a:r>
                        <a:rPr lang="en-US" sz="1000" baseline="0" dirty="0" smtClean="0"/>
                        <a:t>():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resetForAnotherRound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removePlayer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playerToRemove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37227"/>
              </p:ext>
            </p:extLst>
          </p:nvPr>
        </p:nvGraphicFramePr>
        <p:xfrm>
          <a:off x="0" y="4139971"/>
          <a:ext cx="331504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042"/>
              </a:tblGrid>
              <a:tr h="3281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&lt;&lt;interface&gt;&gt;</a:t>
                      </a:r>
                    </a:p>
                    <a:p>
                      <a:r>
                        <a:rPr lang="en-US" sz="1000" dirty="0" err="1" smtClean="0"/>
                        <a:t>BlackjackParticipantInterface</a:t>
                      </a:r>
                      <a:endParaRPr lang="en-US" sz="1000" dirty="0"/>
                    </a:p>
                  </a:txBody>
                  <a:tcPr/>
                </a:tc>
              </a:tr>
              <a:tr h="4543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: FACE_CARD_VALUE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: ACE_HI_VALUE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: BLACKJACK_WINNER</a:t>
                      </a:r>
                      <a:endParaRPr lang="en-US" sz="1000" dirty="0"/>
                    </a:p>
                  </a:txBody>
                  <a:tcPr/>
                </a:tc>
              </a:tr>
              <a:tr h="121162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updateHand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newCards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ArrayList</a:t>
                      </a:r>
                      <a:r>
                        <a:rPr lang="en-US" sz="1000" baseline="0" dirty="0" smtClean="0"/>
                        <a:t>&lt;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&gt;):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updateHand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newCard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BlackjackCard</a:t>
                      </a:r>
                      <a:r>
                        <a:rPr lang="en-US" sz="1000" baseline="0" dirty="0" smtClean="0"/>
                        <a:t>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showHand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numberOfCardsToShow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getIsWinner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getIsBust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getIsBlackjack</a:t>
                      </a:r>
                      <a:r>
                        <a:rPr lang="en-US" sz="10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getCurrentScore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 reset(): void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93691"/>
              </p:ext>
            </p:extLst>
          </p:nvPr>
        </p:nvGraphicFramePr>
        <p:xfrm>
          <a:off x="7810500" y="4721435"/>
          <a:ext cx="2571750" cy="213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</a:tblGrid>
              <a:tr h="27728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BlackjackPlayer</a:t>
                      </a:r>
                      <a:endParaRPr lang="en-US" sz="1000" dirty="0"/>
                    </a:p>
                  </a:txBody>
                  <a:tcPr/>
                </a:tc>
              </a:tr>
              <a:tr h="29627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double: </a:t>
                      </a:r>
                      <a:r>
                        <a:rPr lang="en-US" sz="1000" dirty="0" err="1" smtClean="0"/>
                        <a:t>playerMoney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double: </a:t>
                      </a:r>
                      <a:r>
                        <a:rPr lang="en-US" sz="1000" dirty="0" err="1" smtClean="0"/>
                        <a:t>currentBet</a:t>
                      </a:r>
                      <a:endParaRPr lang="en-US" sz="1000" dirty="0"/>
                    </a:p>
                  </a:txBody>
                  <a:tcPr/>
                </a:tc>
              </a:tr>
              <a:tr h="10939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BlackjackPlayer</a:t>
                      </a:r>
                      <a:r>
                        <a:rPr lang="en-US" sz="1000" baseline="0" dirty="0" smtClean="0"/>
                        <a:t>():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BlackjackPlayer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buyIn</a:t>
                      </a:r>
                      <a:r>
                        <a:rPr lang="en-US" sz="1000" baseline="0" dirty="0" smtClean="0"/>
                        <a:t>: double):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setPlayerMoney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playerMoney</a:t>
                      </a:r>
                      <a:r>
                        <a:rPr lang="en-US" sz="1000" baseline="0" dirty="0" smtClean="0"/>
                        <a:t>: double):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setCurrentBet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inputBet</a:t>
                      </a:r>
                      <a:r>
                        <a:rPr lang="en-US" sz="1000" baseline="0" dirty="0" smtClean="0"/>
                        <a:t>: double):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+win():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+lose():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+tie():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getPlayerMoney</a:t>
                      </a:r>
                      <a:r>
                        <a:rPr lang="en-US" sz="1000" baseline="0" dirty="0" smtClean="0"/>
                        <a:t>(): double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+reset(): void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Elbow Connector 41"/>
          <p:cNvCxnSpPr>
            <a:endCxn id="24" idx="3"/>
          </p:cNvCxnSpPr>
          <p:nvPr/>
        </p:nvCxnSpPr>
        <p:spPr>
          <a:xfrm rot="10800000" flipV="1">
            <a:off x="6822964" y="4521200"/>
            <a:ext cx="1419337" cy="523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1"/>
            <a:endCxn id="24" idx="3"/>
          </p:cNvCxnSpPr>
          <p:nvPr/>
        </p:nvCxnSpPr>
        <p:spPr>
          <a:xfrm rot="10800000">
            <a:off x="6822964" y="5044441"/>
            <a:ext cx="987537" cy="745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20" idx="2"/>
          </p:cNvCxnSpPr>
          <p:nvPr/>
        </p:nvCxnSpPr>
        <p:spPr>
          <a:xfrm flipV="1">
            <a:off x="8229600" y="4342448"/>
            <a:ext cx="1302577" cy="1787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4" idx="1"/>
            <a:endCxn id="25" idx="3"/>
          </p:cNvCxnSpPr>
          <p:nvPr/>
        </p:nvCxnSpPr>
        <p:spPr>
          <a:xfrm rot="10800000" flipV="1">
            <a:off x="3315042" y="5044439"/>
            <a:ext cx="296294" cy="22329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1" idx="3"/>
          </p:cNvCxnSpPr>
          <p:nvPr/>
        </p:nvCxnSpPr>
        <p:spPr>
          <a:xfrm rot="10800000">
            <a:off x="2944586" y="2585720"/>
            <a:ext cx="1602014" cy="259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24" idx="0"/>
          </p:cNvCxnSpPr>
          <p:nvPr/>
        </p:nvCxnSpPr>
        <p:spPr>
          <a:xfrm>
            <a:off x="4559300" y="2844800"/>
            <a:ext cx="657849" cy="3860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22" idx="1"/>
          </p:cNvCxnSpPr>
          <p:nvPr/>
        </p:nvCxnSpPr>
        <p:spPr>
          <a:xfrm>
            <a:off x="2832101" y="1155700"/>
            <a:ext cx="634999" cy="2768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11" idx="0"/>
          </p:cNvCxnSpPr>
          <p:nvPr/>
        </p:nvCxnSpPr>
        <p:spPr>
          <a:xfrm rot="10800000" flipV="1">
            <a:off x="1472294" y="1155700"/>
            <a:ext cx="1359807" cy="3784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1" idx="1"/>
            <a:endCxn id="22" idx="3"/>
          </p:cNvCxnSpPr>
          <p:nvPr/>
        </p:nvCxnSpPr>
        <p:spPr>
          <a:xfrm rot="10800000">
            <a:off x="8134350" y="1432561"/>
            <a:ext cx="799758" cy="342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76879" y="937419"/>
            <a:ext cx="836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&lt; uses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611336" y="2635585"/>
            <a:ext cx="836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&lt; uses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719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BlackjackGameSimulator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5408"/>
              </p:ext>
            </p:extLst>
          </p:nvPr>
        </p:nvGraphicFramePr>
        <p:xfrm>
          <a:off x="1229744" y="169068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BlackjackGameSimulator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main(</a:t>
                      </a:r>
                      <a:r>
                        <a:rPr lang="en-US" baseline="0" dirty="0" err="1" smtClean="0"/>
                        <a:t>elmo</a:t>
                      </a:r>
                      <a:r>
                        <a:rPr lang="en-US" baseline="0" dirty="0" smtClean="0"/>
                        <a:t>: String): void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BlackjackDealer</a:t>
            </a:r>
            <a:r>
              <a:rPr lang="en-US" dirty="0" smtClean="0"/>
              <a:t> extends </a:t>
            </a:r>
            <a:r>
              <a:rPr lang="en-US" dirty="0" err="1" smtClean="0"/>
              <a:t>BlackjackParticipant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05008"/>
              </p:ext>
            </p:extLst>
          </p:nvPr>
        </p:nvGraphicFramePr>
        <p:xfrm>
          <a:off x="1229744" y="1690688"/>
          <a:ext cx="8128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BlackjackDealer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dealCardToParticipant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currentDeck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dirty="0" err="1" smtClean="0"/>
                        <a:t>BlackjackStandardDeckOfCards</a:t>
                      </a:r>
                      <a:r>
                        <a:rPr lang="en-US" sz="1400" dirty="0" smtClean="0"/>
                        <a:t>): </a:t>
                      </a:r>
                      <a:r>
                        <a:rPr lang="en-US" sz="1400" dirty="0" err="1" smtClean="0"/>
                        <a:t>BlackjackCard</a:t>
                      </a:r>
                      <a:endParaRPr lang="en-U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dealCardsToParticipant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currentDeck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dirty="0" err="1" smtClean="0"/>
                        <a:t>BlackjackStandardDeckOfCards</a:t>
                      </a:r>
                      <a:r>
                        <a:rPr lang="en-US" sz="1400" dirty="0" smtClean="0"/>
                        <a:t>): </a:t>
                      </a:r>
                      <a:r>
                        <a:rPr lang="en-US" sz="1400" dirty="0" err="1" smtClean="0"/>
                        <a:t>ArrayList</a:t>
                      </a: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BlackjackCard</a:t>
                      </a:r>
                      <a:r>
                        <a:rPr lang="en-US" sz="1400" dirty="0" smtClean="0"/>
                        <a:t>&gt;</a:t>
                      </a:r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48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BlackjackCard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843"/>
              </p:ext>
            </p:extLst>
          </p:nvPr>
        </p:nvGraphicFramePr>
        <p:xfrm>
          <a:off x="1229744" y="1690688"/>
          <a:ext cx="8128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BlackjackCard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cardValue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String: suit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Boolean: </a:t>
                      </a:r>
                      <a:r>
                        <a:rPr lang="en-US" dirty="0" err="1" smtClean="0"/>
                        <a:t>isInDeck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BlackjackCard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inputCardValue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inputSuit</a:t>
                      </a:r>
                      <a:r>
                        <a:rPr lang="en-US" baseline="0" dirty="0" smtClean="0"/>
                        <a:t>: String):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getCardValue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toString</a:t>
                      </a:r>
                      <a:r>
                        <a:rPr lang="en-US" baseline="0" dirty="0" smtClean="0"/>
                        <a:t>():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isCardInDeck</a:t>
                      </a:r>
                      <a:r>
                        <a:rPr lang="en-US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setIsInDeck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inDeck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equals(</a:t>
                      </a:r>
                      <a:r>
                        <a:rPr lang="en-US" baseline="0" dirty="0" err="1" smtClean="0"/>
                        <a:t>comparisonCard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BlackjackCard</a:t>
                      </a:r>
                      <a:r>
                        <a:rPr lang="en-US" baseline="0" dirty="0" smtClean="0"/>
                        <a:t>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4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BlackjackStandardDeckOfCards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8935"/>
              </p:ext>
            </p:extLst>
          </p:nvPr>
        </p:nvGraphicFramePr>
        <p:xfrm>
          <a:off x="1229744" y="1690688"/>
          <a:ext cx="812800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BlackjackStandardDeckOfCards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BlackjackCard</a:t>
                      </a:r>
                      <a:r>
                        <a:rPr lang="en-US" dirty="0" smtClean="0"/>
                        <a:t> []: </a:t>
                      </a:r>
                      <a:r>
                        <a:rPr lang="en-US" dirty="0" err="1" smtClean="0"/>
                        <a:t>standardDeckOfCards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BlackjackStandardDeckOfCards</a:t>
                      </a:r>
                      <a:r>
                        <a:rPr lang="en-US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isEmpty</a:t>
                      </a:r>
                      <a:r>
                        <a:rPr lang="en-US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getRandomCardFromDeck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BlackjackCard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removeCardFromDeck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cardToRemove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BlackjackCard</a:t>
                      </a:r>
                      <a:r>
                        <a:rPr lang="en-US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getCurrentCardsInDeck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ArrayList</a:t>
                      </a:r>
                      <a:r>
                        <a:rPr lang="en-US" baseline="0" dirty="0" smtClean="0"/>
                        <a:t>&lt;</a:t>
                      </a:r>
                      <a:r>
                        <a:rPr lang="en-US" baseline="0" dirty="0" err="1" smtClean="0"/>
                        <a:t>BlackjackCard</a:t>
                      </a:r>
                      <a:r>
                        <a:rPr lang="en-US" baseline="0" dirty="0" smtClean="0"/>
                        <a:t>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88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BlackjackParticipant</a:t>
            </a:r>
            <a:r>
              <a:rPr lang="en-US" sz="3200" dirty="0" smtClean="0"/>
              <a:t> implements </a:t>
            </a:r>
            <a:r>
              <a:rPr lang="en-US" sz="3200" dirty="0" err="1" smtClean="0"/>
              <a:t>BlackjackParticipantInterface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83872"/>
              </p:ext>
            </p:extLst>
          </p:nvPr>
        </p:nvGraphicFramePr>
        <p:xfrm>
          <a:off x="1229744" y="1690688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BlackjackParticipant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err="1" smtClean="0"/>
                        <a:t>currentScore</a:t>
                      </a:r>
                      <a:endParaRPr lang="en-US" sz="12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err="1" smtClean="0"/>
                        <a:t>ArrayList</a:t>
                      </a:r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BlackjackCard</a:t>
                      </a:r>
                      <a:r>
                        <a:rPr lang="en-US" sz="1200" dirty="0" smtClean="0"/>
                        <a:t>&gt;: hand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err="1" smtClean="0"/>
                        <a:t>Boolen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err="1" smtClean="0"/>
                        <a:t>isWinner</a:t>
                      </a:r>
                      <a:endParaRPr lang="en-US" sz="12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Boolean: blackjack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Boolean: bust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BlackjackParticipant</a:t>
                      </a:r>
                      <a:r>
                        <a:rPr lang="en-US" sz="12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updateHand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newCards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ArrayList</a:t>
                      </a:r>
                      <a:r>
                        <a:rPr lang="en-US" sz="1200" baseline="0" dirty="0" smtClean="0"/>
                        <a:t>&lt;</a:t>
                      </a:r>
                      <a:r>
                        <a:rPr lang="en-US" sz="1200" baseline="0" dirty="0" err="1" smtClean="0"/>
                        <a:t>BlackjackCard</a:t>
                      </a:r>
                      <a:r>
                        <a:rPr lang="en-US" sz="1200" baseline="0" dirty="0" smtClean="0"/>
                        <a:t>&gt;):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updateHand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newCard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BlackjackCard</a:t>
                      </a:r>
                      <a:r>
                        <a:rPr lang="en-US" sz="1200" baseline="0" dirty="0" smtClean="0"/>
                        <a:t>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showHand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numberOfCardsToShow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getIsWinner</a:t>
                      </a:r>
                      <a:r>
                        <a:rPr lang="en-US" sz="12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getIsBust</a:t>
                      </a:r>
                      <a:r>
                        <a:rPr lang="en-US" sz="12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getIsBlackjack</a:t>
                      </a:r>
                      <a:r>
                        <a:rPr lang="en-US" sz="1200" baseline="0" dirty="0" smtClean="0"/>
                        <a:t>():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</a:t>
                      </a:r>
                      <a:r>
                        <a:rPr lang="en-US" sz="1200" baseline="0" dirty="0" err="1" smtClean="0"/>
                        <a:t>getCurrentScore</a:t>
                      </a:r>
                      <a:r>
                        <a:rPr lang="en-US" sz="1200" baseline="0" dirty="0" smtClean="0"/>
                        <a:t>(): </a:t>
                      </a:r>
                      <a:r>
                        <a:rPr lang="en-US" sz="1200" baseline="0" dirty="0" err="1" smtClean="0"/>
                        <a:t>int</a:t>
                      </a:r>
                      <a:endParaRPr lang="en-US" sz="12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+ reset():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- </a:t>
                      </a:r>
                      <a:r>
                        <a:rPr lang="en-US" sz="1200" baseline="0" dirty="0" err="1" smtClean="0"/>
                        <a:t>calculateHighScore</a:t>
                      </a:r>
                      <a:r>
                        <a:rPr lang="en-US" sz="1200" baseline="0" dirty="0" smtClean="0"/>
                        <a:t>(): </a:t>
                      </a:r>
                      <a:r>
                        <a:rPr lang="en-US" sz="1200" baseline="0" dirty="0" err="1" smtClean="0"/>
                        <a:t>int</a:t>
                      </a:r>
                      <a:endParaRPr lang="en-US" sz="12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- </a:t>
                      </a:r>
                      <a:r>
                        <a:rPr lang="en-US" sz="1200" baseline="0" dirty="0" err="1" smtClean="0"/>
                        <a:t>calculateLowScore</a:t>
                      </a:r>
                      <a:r>
                        <a:rPr lang="en-US" sz="1200" baseline="0" dirty="0" smtClean="0"/>
                        <a:t>(): </a:t>
                      </a:r>
                      <a:r>
                        <a:rPr lang="en-US" sz="1200" baseline="0" dirty="0" err="1" smtClean="0"/>
                        <a:t>int</a:t>
                      </a:r>
                      <a:endParaRPr lang="en-US" sz="12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- </a:t>
                      </a:r>
                      <a:r>
                        <a:rPr lang="en-US" sz="1200" baseline="0" dirty="0" err="1" smtClean="0"/>
                        <a:t>checkForBlackjack</a:t>
                      </a:r>
                      <a:r>
                        <a:rPr lang="en-US" sz="12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- </a:t>
                      </a:r>
                      <a:r>
                        <a:rPr lang="en-US" sz="1200" baseline="0" dirty="0" err="1" smtClean="0"/>
                        <a:t>checkForBust</a:t>
                      </a:r>
                      <a:r>
                        <a:rPr lang="en-US" sz="12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/>
                        <a:t>- </a:t>
                      </a:r>
                      <a:r>
                        <a:rPr lang="en-US" sz="1200" baseline="0" dirty="0" err="1" smtClean="0"/>
                        <a:t>checkForWinner</a:t>
                      </a:r>
                      <a:r>
                        <a:rPr lang="en-US" sz="1200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3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BlackjackGame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4157"/>
              </p:ext>
            </p:extLst>
          </p:nvPr>
        </p:nvGraphicFramePr>
        <p:xfrm>
          <a:off x="1229744" y="1690688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BlackjackGame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BlackjackStandardDeckOfCards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cardDeck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BlackjackParticipants</a:t>
                      </a:r>
                      <a:r>
                        <a:rPr lang="en-US" dirty="0" smtClean="0"/>
                        <a:t>&gt;: participants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BlackjackGame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addPlayers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newPlayers</a:t>
                      </a:r>
                      <a:r>
                        <a:rPr lang="en-US" baseline="0" dirty="0" smtClean="0"/>
                        <a:t>: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getParticipants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ArrayList</a:t>
                      </a:r>
                      <a:r>
                        <a:rPr lang="en-US" baseline="0" dirty="0" smtClean="0"/>
                        <a:t>&lt;</a:t>
                      </a:r>
                      <a:r>
                        <a:rPr lang="en-US" baseline="0" dirty="0" err="1" smtClean="0"/>
                        <a:t>BlackjackParticipants</a:t>
                      </a:r>
                      <a:r>
                        <a:rPr lang="en-US" baseline="0" dirty="0" smtClean="0"/>
                        <a:t>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initialDealToAllParticipants</a:t>
                      </a:r>
                      <a:r>
                        <a:rPr lang="en-US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hit(</a:t>
                      </a:r>
                      <a:r>
                        <a:rPr lang="en-US" baseline="0" dirty="0" err="1" smtClean="0"/>
                        <a:t>inputParticipant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BlackjackParticipant</a:t>
                      </a:r>
                      <a:r>
                        <a:rPr lang="en-US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payoutAll</a:t>
                      </a:r>
                      <a:r>
                        <a:rPr lang="en-US" baseline="0" dirty="0" smtClean="0"/>
                        <a:t>():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resetForAnotherRound</a:t>
                      </a:r>
                      <a:r>
                        <a:rPr lang="en-US" baseline="0" dirty="0" smtClean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removePlayer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playerToRemove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93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670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MiniProject 2 - UML Diagram</vt:lpstr>
      <vt:lpstr>MiniProject2 UML Diagram</vt:lpstr>
      <vt:lpstr>Backup</vt:lpstr>
      <vt:lpstr>BlackjackGameSimulator</vt:lpstr>
      <vt:lpstr>BlackjackDealer extends BlackjackParticipant</vt:lpstr>
      <vt:lpstr>BlackjackCard</vt:lpstr>
      <vt:lpstr>BlackjackStandardDeckOfCards</vt:lpstr>
      <vt:lpstr>BlackjackParticipant implements BlackjackParticipantInterface</vt:lpstr>
      <vt:lpstr>BlackjackGame</vt:lpstr>
      <vt:lpstr>&lt;&lt;interface&gt;&gt; BlackjackParticipantInterface</vt:lpstr>
      <vt:lpstr>BlackjackPlayer extends BlackjackParticipant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Foster</dc:creator>
  <cp:lastModifiedBy>Nathaniel Foster</cp:lastModifiedBy>
  <cp:revision>34</cp:revision>
  <dcterms:created xsi:type="dcterms:W3CDTF">2020-03-15T15:42:22Z</dcterms:created>
  <dcterms:modified xsi:type="dcterms:W3CDTF">2020-04-05T16:54:40Z</dcterms:modified>
</cp:coreProperties>
</file>