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83" r:id="rId5"/>
    <p:sldId id="280" r:id="rId6"/>
    <p:sldId id="284" r:id="rId7"/>
    <p:sldId id="285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C5E0B4"/>
    <a:srgbClr val="FF8181"/>
    <a:srgbClr val="E4A5FD"/>
    <a:srgbClr val="385723"/>
    <a:srgbClr val="253917"/>
    <a:srgbClr val="FABE00"/>
    <a:srgbClr val="B88C00"/>
    <a:srgbClr val="644C00"/>
    <a:srgbClr val="E0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26832-D6ED-4582-9001-88C2176AB395}" v="23" dt="2022-04-13T09:47:53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9" autoAdjust="0"/>
  </p:normalViewPr>
  <p:slideViewPr>
    <p:cSldViewPr snapToGrid="0">
      <p:cViewPr varScale="1">
        <p:scale>
          <a:sx n="102" d="100"/>
          <a:sy n="102" d="100"/>
        </p:scale>
        <p:origin x="83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 Lerenius" userId="3a675f7b-f33e-4802-a3e6-06978407d089" providerId="ADAL" clId="{C7826832-D6ED-4582-9001-88C2176AB395}"/>
    <pc:docChg chg="undo custSel modSld">
      <pc:chgData name="Petter Lerenius" userId="3a675f7b-f33e-4802-a3e6-06978407d089" providerId="ADAL" clId="{C7826832-D6ED-4582-9001-88C2176AB395}" dt="2022-04-13T10:21:58.548" v="262" actId="20577"/>
      <pc:docMkLst>
        <pc:docMk/>
      </pc:docMkLst>
      <pc:sldChg chg="modSp mod">
        <pc:chgData name="Petter Lerenius" userId="3a675f7b-f33e-4802-a3e6-06978407d089" providerId="ADAL" clId="{C7826832-D6ED-4582-9001-88C2176AB395}" dt="2022-04-13T10:21:58.548" v="262" actId="20577"/>
        <pc:sldMkLst>
          <pc:docMk/>
          <pc:sldMk cId="4176940508" sldId="284"/>
        </pc:sldMkLst>
        <pc:graphicFrameChg chg="mod modGraphic">
          <ac:chgData name="Petter Lerenius" userId="3a675f7b-f33e-4802-a3e6-06978407d089" providerId="ADAL" clId="{C7826832-D6ED-4582-9001-88C2176AB395}" dt="2022-04-13T10:21:58.548" v="262" actId="20577"/>
          <ac:graphicFrameMkLst>
            <pc:docMk/>
            <pc:sldMk cId="4176940508" sldId="284"/>
            <ac:graphicFrameMk id="21" creationId="{252F81EB-EA10-4731-BF18-1E5BB8D8A90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12783-6B65-4B43-A9E5-4E4155CD67B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45C1F-32B4-4E90-B754-E58ECC3A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Choosen participants</a:t>
            </a:r>
          </a:p>
          <a:p>
            <a:r>
              <a:rPr lang="sv-SE" dirty="0"/>
              <a:t>Second time</a:t>
            </a:r>
          </a:p>
          <a:p>
            <a:r>
              <a:rPr lang="sv-SE" dirty="0"/>
              <a:t>Will be intensive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5C1F-32B4-4E90-B754-E58ECC3AB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5C1F-32B4-4E90-B754-E58ECC3ABA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1C1C-4038-4E9E-A389-7C8ED051E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6A5F-62F0-454F-A0B2-3422B3714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6B50-AAE1-4F5B-B73B-128EE789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618F-BD21-4567-A5E2-87D1F2A7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7AC2-14E0-4D64-BB8F-783F5F0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35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15AD-A598-4AB5-BFBC-C1CD2E55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E7FCC-B41D-4B32-9ADB-34626B53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9227-6519-4047-83A6-2A106246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5A6C-2DE5-4A2A-8AA6-323D5F88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E985-C322-4A6E-A88F-A99578C2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74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6B7AF-6E2C-49FD-8D70-1C1548FF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2305E-19DC-4C06-B841-94F86BF64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73BF-B579-4489-ACEF-1560C7B7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2912-60AE-48AA-AA23-8EA2624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0E10-D62E-4DB7-9205-08B090E8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508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90B-9827-4CA4-A86A-653DBDD4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71B7-615D-4899-B35D-2386FE7A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0477-D8A0-41E9-ABB8-181EE303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7004-3153-4328-9F41-62E534AF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8B61-3913-4BB4-80E2-F766763E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751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CE91-50EE-4909-8FF3-C1AA357E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F4E83-7496-4354-868A-1F3F2858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73DD-22C8-4DF8-B3FC-EA0CEB20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7355-819D-4883-8B32-36F3B06B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F918-9ABE-4670-9760-FE191788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881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3908-D267-4228-AD79-B0C33DF5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874C-663F-4BE9-BC8F-2B50C1667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F570-85E9-4E38-A66B-C973DD32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60B2-FAD4-411D-BFE6-5D1131FA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D47F2-2420-44E4-8B18-D1FA2F56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322E6-C4E3-43A2-801E-CE8EE65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4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A1CF-3C87-4D47-83E8-AE0334D8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1578-715D-446F-9913-447DB2EF6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4F76-308F-4351-8A4E-AC277996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5DF84-343B-4B84-9304-A18C0F5A8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12229-6282-4F83-ABB8-E730388E8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FD064-21BB-4FB7-84C9-379DBAB3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EF02B-B2A9-4BF4-80CA-65EDFC37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D3FCA-FF34-496C-806F-030F8751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382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3361-4364-498D-B823-4A5FC5DF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4E83B-7DFF-4316-AE19-0C9EE8EF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78A8C-70AD-4D56-95C6-2A05B145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ECDC2-AA08-4BC2-BAD4-AF6CF30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89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215D0-4B51-4780-8FBB-B2F36094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E16F1-5DAA-48E6-80FD-66B7FFF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F8F3-75F8-4ABD-868C-21E83ECC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7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022C-7347-4B34-A021-A0B3DDD9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C916-427B-40B9-AA24-09217371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23447-95E9-44BD-A410-DA59BC94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6B9F-96DF-4C0D-AB75-E3EE8EC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223D6-F697-4E80-9B53-3D010086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9E3D-DE6E-4CC7-A8E6-579776C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894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080-2837-4738-A8A6-BF3D6EA3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44F53-ECA1-4043-BC80-C7A4BCB4E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8CE7-838A-4524-ABDF-ED1F1385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B67A-8A6D-432E-8878-DA2B19E5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66FC-E59A-48A0-AF8E-1B5E904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DE02-27E5-43D0-9F03-6B433DEB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48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4A7F1-E8AB-48CE-A120-1329FFD3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B9B5-8CDE-448D-96FB-0C2C14A8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418B-DCDD-4501-A200-6C9A4E3D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5EC6-1298-49C0-9D45-E622705B5C34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7C78-5F83-4AF9-917A-5214814CD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35B0-8E81-4B33-8425-0720573E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0974-95BE-49AA-A27F-4B6205D79F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82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etter.lerenius@alten.se" TargetMode="External"/><Relationship Id="rId5" Type="http://schemas.openxmlformats.org/officeDocument/2006/relationships/hyperlink" Target="mailto:Ahmed.ibrahim@alten.se" TargetMode="External"/><Relationship Id="rId4" Type="http://schemas.openxmlformats.org/officeDocument/2006/relationships/hyperlink" Target="mailto:rashid.zamani@alten.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A5028888-DA39-47CD-B6DB-985B6B1AA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8710" r="16900" b="-1"/>
          <a:stretch/>
        </p:blipFill>
        <p:spPr>
          <a:xfrm>
            <a:off x="4561832" y="2644758"/>
            <a:ext cx="3020709" cy="32207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43625B-26DA-42F7-B098-2AC09BA2AB8E}"/>
              </a:ext>
            </a:extLst>
          </p:cNvPr>
          <p:cNvSpPr/>
          <p:nvPr/>
        </p:nvSpPr>
        <p:spPr>
          <a:xfrm>
            <a:off x="3024186" y="17172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fontAlgn="base">
              <a:defRPr/>
            </a:pPr>
            <a:r>
              <a:rPr lang="en-US" sz="4000" b="1" i="1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</a:rPr>
              <a:t>C++ Software Engineering</a:t>
            </a:r>
            <a:r>
              <a:rPr lang="en-US" sz="4000">
                <a:solidFill>
                  <a:prstClr val="white">
                    <a:lumMod val="50000"/>
                  </a:prstClr>
                </a:solidFill>
                <a:latin typeface="&amp;quot"/>
              </a:rPr>
              <a:t> </a:t>
            </a:r>
          </a:p>
          <a:p>
            <a:pPr algn="ctr" defTabSz="914377" fontAlgn="base">
              <a:defRPr/>
            </a:pPr>
            <a:r>
              <a:rPr lang="en-US" sz="2400" b="1" i="1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</a:rPr>
              <a:t>for engineers of other disciplines </a:t>
            </a:r>
            <a:r>
              <a:rPr lang="en-US" sz="2400">
                <a:solidFill>
                  <a:prstClr val="white">
                    <a:lumMod val="50000"/>
                  </a:prstClr>
                </a:solidFill>
                <a:latin typeface="&amp;quot"/>
              </a:rPr>
              <a:t> </a:t>
            </a:r>
          </a:p>
          <a:p>
            <a:pPr algn="ctr" defTabSz="914377" fontAlgn="base">
              <a:defRPr/>
            </a:pPr>
            <a:endParaRPr lang="en-US" sz="2400">
              <a:solidFill>
                <a:prstClr val="white">
                  <a:lumMod val="50000"/>
                </a:prstClr>
              </a:solidFill>
              <a:latin typeface="&amp;quo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66B90-0482-4C88-A0B4-6A701C7A70E5}"/>
              </a:ext>
            </a:extLst>
          </p:cNvPr>
          <p:cNvSpPr/>
          <p:nvPr/>
        </p:nvSpPr>
        <p:spPr>
          <a:xfrm>
            <a:off x="2990121" y="5597343"/>
            <a:ext cx="6096000" cy="1538883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 defTabSz="914377" fontAlgn="base">
              <a:defRPr/>
            </a:pPr>
            <a:r>
              <a:rPr lang="en-US" sz="1400" b="1" i="1" dirty="0">
                <a:latin typeface="Calibri"/>
                <a:cs typeface="Calibri"/>
              </a:rPr>
              <a:t>Spring 2022</a:t>
            </a:r>
            <a:endParaRPr lang="en-US" sz="1400" dirty="0">
              <a:latin typeface="Calibri"/>
              <a:cs typeface="Calibri"/>
            </a:endParaRPr>
          </a:p>
          <a:p>
            <a:pPr algn="ctr" defTabSz="914377" fontAlgn="base">
              <a:defRPr/>
            </a:pPr>
            <a:r>
              <a:rPr lang="en-US" sz="1400" b="1" i="1" dirty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</a:rPr>
              <a:t>Gothenburg, Sweden</a:t>
            </a:r>
            <a:endParaRPr lang="en-US" sz="1400" b="1" i="1" dirty="0">
              <a:solidFill>
                <a:prstClr val="white">
                  <a:lumMod val="50000"/>
                </a:prstClr>
              </a:solidFill>
              <a:latin typeface="Calibri" panose="020F050202020403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 defTabSz="914377">
              <a:defRPr/>
            </a:pPr>
            <a:r>
              <a:rPr lang="en-US" sz="1400" b="1" i="1" dirty="0">
                <a:cs typeface="Calibri"/>
                <a:hlinkClick r:id="rId5"/>
              </a:rPr>
              <a:t>Ahmed.ibrahim@alten.se</a:t>
            </a:r>
            <a:endParaRPr lang="en-US" sz="1400" b="1" i="1" dirty="0">
              <a:cs typeface="Calibri"/>
            </a:endParaRPr>
          </a:p>
          <a:p>
            <a:pPr algn="ctr" defTabSz="914377" fontAlgn="base">
              <a:defRPr/>
            </a:pPr>
            <a:r>
              <a:rPr lang="en-US" sz="1400" b="1" i="1" dirty="0"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petter.lerenius@alten.se</a:t>
            </a:r>
            <a:endParaRPr lang="en-US" sz="1400" b="1" i="1" dirty="0">
              <a:latin typeface="Calibri" panose="020F0502020204030204" pitchFamily="34" charset="0"/>
            </a:endParaRPr>
          </a:p>
          <a:p>
            <a:pPr algn="ctr" defTabSz="914377" fontAlgn="base">
              <a:defRPr/>
            </a:pP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rashid.zamani@alten.se</a:t>
            </a:r>
            <a:endParaRPr lang="en-US" sz="1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defTabSz="914377" fontAlgn="base">
              <a:defRPr/>
            </a:pPr>
            <a:endParaRPr lang="en-US" sz="2400" dirty="0">
              <a:solidFill>
                <a:srgbClr val="000000"/>
              </a:solidFill>
              <a:latin typeface="&amp;quo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D0D10-0C2C-4D70-849D-5182BFC38A89}"/>
              </a:ext>
            </a:extLst>
          </p:cNvPr>
          <p:cNvSpPr txBox="1"/>
          <p:nvPr/>
        </p:nvSpPr>
        <p:spPr>
          <a:xfrm>
            <a:off x="5667034" y="6688725"/>
            <a:ext cx="8579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00"/>
              <a:t>© M. Rashid Zamani 2020</a:t>
            </a:r>
            <a:endParaRPr lang="sv-SE" sz="500" b="1">
              <a:solidFill>
                <a:srgbClr val="0041A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EE5E7-0DF8-4C16-83B7-2A2EE354E708}"/>
              </a:ext>
            </a:extLst>
          </p:cNvPr>
          <p:cNvSpPr txBox="1"/>
          <p:nvPr/>
        </p:nvSpPr>
        <p:spPr>
          <a:xfrm>
            <a:off x="4260718" y="1372235"/>
            <a:ext cx="3559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>
                <a:latin typeface="Avenir Next LT Pro Light" panose="020B0304020202020204" pitchFamily="34" charset="0"/>
              </a:rPr>
              <a:t>Introduction:</a:t>
            </a:r>
          </a:p>
          <a:p>
            <a:pPr algn="ctr"/>
            <a:endParaRPr lang="sv-SE" sz="2800" b="1">
              <a:latin typeface="Avenir Next LT Pro Light" panose="020B0304020202020204" pitchFamily="34" charset="0"/>
            </a:endParaRPr>
          </a:p>
          <a:p>
            <a:pPr algn="ctr"/>
            <a:r>
              <a:rPr lang="sv-SE" sz="2800" b="1" i="1">
                <a:latin typeface="Avenir Next LT Pro Light" panose="020B0304020202020204" pitchFamily="34" charset="0"/>
              </a:rPr>
              <a:t>”Course Description”</a:t>
            </a:r>
          </a:p>
        </p:txBody>
      </p:sp>
    </p:spTree>
    <p:extLst>
      <p:ext uri="{BB962C8B-B14F-4D97-AF65-F5344CB8AC3E}">
        <p14:creationId xmlns:p14="http://schemas.microsoft.com/office/powerpoint/2010/main" val="358895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E00C5-DE13-42CD-82D9-93998CEE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976" y="20070"/>
            <a:ext cx="709024" cy="9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E75195-CE81-4A55-A96D-5F6FAC6E7C09}"/>
              </a:ext>
            </a:extLst>
          </p:cNvPr>
          <p:cNvCxnSpPr/>
          <p:nvPr/>
        </p:nvCxnSpPr>
        <p:spPr>
          <a:xfrm>
            <a:off x="531225" y="836024"/>
            <a:ext cx="110511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B6604-233F-45E9-A454-C2C43D275123}"/>
              </a:ext>
            </a:extLst>
          </p:cNvPr>
          <p:cNvSpPr txBox="1"/>
          <p:nvPr/>
        </p:nvSpPr>
        <p:spPr>
          <a:xfrm>
            <a:off x="531223" y="170194"/>
            <a:ext cx="372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Course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30D6-EF72-4A67-8C7E-0BA90736D4B4}"/>
              </a:ext>
            </a:extLst>
          </p:cNvPr>
          <p:cNvSpPr txBox="1"/>
          <p:nvPr/>
        </p:nvSpPr>
        <p:spPr>
          <a:xfrm>
            <a:off x="10964663" y="710233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00"/>
              <a:t>© M. Rashid Zamani</a:t>
            </a:r>
            <a:endParaRPr lang="sv-SE" sz="500" b="1">
              <a:solidFill>
                <a:srgbClr val="0041A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DBAF1-C46E-452E-B0C7-A20721B628F8}"/>
              </a:ext>
            </a:extLst>
          </p:cNvPr>
          <p:cNvSpPr txBox="1"/>
          <p:nvPr/>
        </p:nvSpPr>
        <p:spPr>
          <a:xfrm>
            <a:off x="531223" y="1359245"/>
            <a:ext cx="666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/>
              <a:t>8 weeks, 11 Modules, 30 Lectures, a mini-project and a project!</a:t>
            </a:r>
            <a:endParaRPr lang="sv-SE"/>
          </a:p>
          <a:p>
            <a:pPr marL="285744" indent="-285744" algn="just">
              <a:buFont typeface="Arial" panose="020B0604020202020204" pitchFamily="34" charset="0"/>
              <a:buChar char="•"/>
            </a:pPr>
            <a:endParaRPr lang="sv-SE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068289D-6FDC-4D81-B013-DA4DF16BF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13551"/>
              </p:ext>
            </p:extLst>
          </p:nvPr>
        </p:nvGraphicFramePr>
        <p:xfrm>
          <a:off x="8212822" y="1379269"/>
          <a:ext cx="3369581" cy="2682240"/>
        </p:xfrm>
        <a:graphic>
          <a:graphicData uri="http://schemas.openxmlformats.org/drawingml/2006/table">
            <a:tbl>
              <a:tblPr/>
              <a:tblGrid>
                <a:gridCol w="3369581">
                  <a:extLst>
                    <a:ext uri="{9D8B030D-6E8A-4147-A177-3AD203B41FA5}">
                      <a16:colId xmlns:a16="http://schemas.microsoft.com/office/drawing/2014/main" val="99706254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bg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Modules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Syntax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9134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OOP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0468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Templates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73572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Embedded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69332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Build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41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Network Programming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426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Parallelism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87939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122E68B-245B-4423-96F0-F010FD545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09220"/>
              </p:ext>
            </p:extLst>
          </p:nvPr>
        </p:nvGraphicFramePr>
        <p:xfrm>
          <a:off x="3867324" y="3055669"/>
          <a:ext cx="4267203" cy="1005840"/>
        </p:xfrm>
        <a:graphic>
          <a:graphicData uri="http://schemas.openxmlformats.org/drawingml/2006/table">
            <a:tbl>
              <a:tblPr/>
              <a:tblGrid>
                <a:gridCol w="4267203">
                  <a:extLst>
                    <a:ext uri="{9D8B030D-6E8A-4147-A177-3AD203B41FA5}">
                      <a16:colId xmlns:a16="http://schemas.microsoft.com/office/drawing/2014/main" val="99706254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bg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Engineering Modules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Development Essentials (SDE)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9134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Engineering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046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E12A2F-37B1-45E2-B83E-6A8A69BA0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8215"/>
              </p:ext>
            </p:extLst>
          </p:nvPr>
        </p:nvGraphicFramePr>
        <p:xfrm>
          <a:off x="531223" y="3055669"/>
          <a:ext cx="3257806" cy="1005840"/>
        </p:xfrm>
        <a:graphic>
          <a:graphicData uri="http://schemas.openxmlformats.org/drawingml/2006/table">
            <a:tbl>
              <a:tblPr/>
              <a:tblGrid>
                <a:gridCol w="3257806">
                  <a:extLst>
                    <a:ext uri="{9D8B030D-6E8A-4147-A177-3AD203B41FA5}">
                      <a16:colId xmlns:a16="http://schemas.microsoft.com/office/drawing/2014/main" val="99706254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bg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Quality Assurance Modules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Quality Assurance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9134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Code Quality Assurance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992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FAD472-754B-4648-9BCB-5D570AC98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80485"/>
              </p:ext>
            </p:extLst>
          </p:nvPr>
        </p:nvGraphicFramePr>
        <p:xfrm>
          <a:off x="352338" y="4640627"/>
          <a:ext cx="11249109" cy="1870623"/>
        </p:xfrm>
        <a:graphic>
          <a:graphicData uri="http://schemas.openxmlformats.org/drawingml/2006/table">
            <a:tbl>
              <a:tblPr/>
              <a:tblGrid>
                <a:gridCol w="1249901">
                  <a:extLst>
                    <a:ext uri="{9D8B030D-6E8A-4147-A177-3AD203B41FA5}">
                      <a16:colId xmlns:a16="http://schemas.microsoft.com/office/drawing/2014/main" val="997062546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943317694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1047649814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1971763272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3896957363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3724076703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2064141345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1429168127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3708885043"/>
                    </a:ext>
                  </a:extLst>
                </a:gridCol>
              </a:tblGrid>
              <a:tr h="37729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1 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2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3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4 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5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6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7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8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Week 9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77296"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 Crash Course On Essentials 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Höstlov</a:t>
                      </a:r>
                      <a:endParaRPr lang="en-US" sz="1600" b="0" i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Biome Light" panose="020B0303030204020804" pitchFamily="34" charset="0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 Project Practicing The Lectures [LAB] 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3602"/>
                  </a:ext>
                </a:extLst>
              </a:tr>
              <a:tr h="1116031"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Daily Schedule:</a:t>
                      </a:r>
                    </a:p>
                    <a:p>
                      <a:pPr marL="742939" lvl="1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3hrs Lecture</a:t>
                      </a:r>
                    </a:p>
                    <a:p>
                      <a:pPr marL="742939" lvl="1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3hrs Assignments – optional attendance</a:t>
                      </a:r>
                    </a:p>
                    <a:p>
                      <a:pPr marL="742939" lvl="1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Or Mini-project and Recaps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600" b="0" i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Vacation</a:t>
                      </a:r>
                    </a:p>
                  </a:txBody>
                  <a:tcPr vert="vert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Daily Schedule:</a:t>
                      </a:r>
                    </a:p>
                    <a:p>
                      <a:pPr marL="742939" lvl="1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1hrs Lecture</a:t>
                      </a:r>
                    </a:p>
                    <a:p>
                      <a:pPr marL="742939" lvl="1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4hrs Group Activities</a:t>
                      </a:r>
                    </a:p>
                    <a:p>
                      <a:pPr marL="742939" lvl="1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1hrs Discussion (review of the day)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3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E00C5-DE13-42CD-82D9-93998CEE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976" y="20070"/>
            <a:ext cx="709024" cy="9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E75195-CE81-4A55-A96D-5F6FAC6E7C09}"/>
              </a:ext>
            </a:extLst>
          </p:cNvPr>
          <p:cNvCxnSpPr/>
          <p:nvPr/>
        </p:nvCxnSpPr>
        <p:spPr>
          <a:xfrm>
            <a:off x="531225" y="836024"/>
            <a:ext cx="110511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B6604-233F-45E9-A454-C2C43D275123}"/>
              </a:ext>
            </a:extLst>
          </p:cNvPr>
          <p:cNvSpPr txBox="1"/>
          <p:nvPr/>
        </p:nvSpPr>
        <p:spPr>
          <a:xfrm>
            <a:off x="531223" y="170194"/>
            <a:ext cx="328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Course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30D6-EF72-4A67-8C7E-0BA90736D4B4}"/>
              </a:ext>
            </a:extLst>
          </p:cNvPr>
          <p:cNvSpPr txBox="1"/>
          <p:nvPr/>
        </p:nvSpPr>
        <p:spPr>
          <a:xfrm>
            <a:off x="10964663" y="710233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00"/>
              <a:t>© M. Rashid Zamani</a:t>
            </a:r>
            <a:endParaRPr lang="sv-SE" sz="500" b="1">
              <a:solidFill>
                <a:srgbClr val="0041A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DBAF1-C46E-452E-B0C7-A20721B628F8}"/>
              </a:ext>
            </a:extLst>
          </p:cNvPr>
          <p:cNvSpPr txBox="1"/>
          <p:nvPr/>
        </p:nvSpPr>
        <p:spPr>
          <a:xfrm>
            <a:off x="531223" y="1359245"/>
            <a:ext cx="666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/>
              <a:t>8 weeks, 11 Modules, 30 Lectures, a mini-project and a project!</a:t>
            </a:r>
            <a:endParaRPr lang="sv-SE"/>
          </a:p>
          <a:p>
            <a:pPr marL="285744" indent="-285744" algn="just">
              <a:buFont typeface="Arial" panose="020B0604020202020204" pitchFamily="34" charset="0"/>
              <a:buChar char="•"/>
            </a:pPr>
            <a:endParaRPr lang="sv-SE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52F81EB-EA10-4731-BF18-1E5BB8D8A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12888"/>
              </p:ext>
            </p:extLst>
          </p:nvPr>
        </p:nvGraphicFramePr>
        <p:xfrm>
          <a:off x="3" y="4235734"/>
          <a:ext cx="12191997" cy="3198652"/>
        </p:xfrm>
        <a:graphic>
          <a:graphicData uri="http://schemas.openxmlformats.org/drawingml/2006/table">
            <a:tbl>
              <a:tblPr/>
              <a:tblGrid>
                <a:gridCol w="1432877">
                  <a:extLst>
                    <a:ext uri="{9D8B030D-6E8A-4147-A177-3AD203B41FA5}">
                      <a16:colId xmlns:a16="http://schemas.microsoft.com/office/drawing/2014/main" val="1809602131"/>
                    </a:ext>
                  </a:extLst>
                </a:gridCol>
                <a:gridCol w="1291471">
                  <a:extLst>
                    <a:ext uri="{9D8B030D-6E8A-4147-A177-3AD203B41FA5}">
                      <a16:colId xmlns:a16="http://schemas.microsoft.com/office/drawing/2014/main" val="236700340"/>
                    </a:ext>
                  </a:extLst>
                </a:gridCol>
                <a:gridCol w="1640264">
                  <a:extLst>
                    <a:ext uri="{9D8B030D-6E8A-4147-A177-3AD203B41FA5}">
                      <a16:colId xmlns:a16="http://schemas.microsoft.com/office/drawing/2014/main" val="1261337636"/>
                    </a:ext>
                  </a:extLst>
                </a:gridCol>
                <a:gridCol w="938905">
                  <a:extLst>
                    <a:ext uri="{9D8B030D-6E8A-4147-A177-3AD203B41FA5}">
                      <a16:colId xmlns:a16="http://schemas.microsoft.com/office/drawing/2014/main" val="2499191784"/>
                    </a:ext>
                  </a:extLst>
                </a:gridCol>
                <a:gridCol w="1372586">
                  <a:extLst>
                    <a:ext uri="{9D8B030D-6E8A-4147-A177-3AD203B41FA5}">
                      <a16:colId xmlns:a16="http://schemas.microsoft.com/office/drawing/2014/main" val="1974807547"/>
                    </a:ext>
                  </a:extLst>
                </a:gridCol>
                <a:gridCol w="1406012">
                  <a:extLst>
                    <a:ext uri="{9D8B030D-6E8A-4147-A177-3AD203B41FA5}">
                      <a16:colId xmlns:a16="http://schemas.microsoft.com/office/drawing/2014/main" val="2016273799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450045110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3700652082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1128906996"/>
                    </a:ext>
                  </a:extLst>
                </a:gridCol>
              </a:tblGrid>
              <a:tr h="3837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1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2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3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4</a:t>
                      </a:r>
                      <a:endParaRPr lang="en-US" dirty="0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">
                      <a:solidFill>
                        <a:srgbClr val="000000"/>
                      </a:solidFill>
                    </a:lnR>
                    <a:lnT w="3809">
                      <a:solidFill>
                        <a:srgbClr val="000000"/>
                      </a:solidFill>
                    </a:lnT>
                    <a:lnB w="3809">
                      <a:solidFill>
                        <a:srgbClr val="000000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5</a:t>
                      </a:r>
                    </a:p>
                  </a:txBody>
                  <a:tcPr>
                    <a:lnL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6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7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8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Biome Light"/>
                          <a:cs typeface="Biome Light"/>
                        </a:rPr>
                        <a:t>Week 9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pPr marL="0" algn="ctr" defTabSz="914377" rtl="0" eaLnBrk="1" fontAlgn="base" latinLnBrk="0" hangingPunct="1"/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Basic Syntax I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base" latinLnBrk="0" hangingPunct="1"/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highlight>
                            <a:srgbClr val="C5E0B4"/>
                          </a:highlight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C++ OOP I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Debugging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E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">
                      <a:solidFill>
                        <a:srgbClr val="000000"/>
                      </a:solidFill>
                    </a:lnT>
                    <a:lnB w="3809">
                      <a:solidFill>
                        <a:srgbClr val="00000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R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/>
                      </a:endParaRPr>
                    </a:p>
                  </a:txBody>
                  <a:tcPr>
                    <a:lnL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Design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Dynamic &amp;</a:t>
                      </a:r>
                      <a:br>
                        <a:rPr lang="en-US" sz="13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Static A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76546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Basic Syntax II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C++ OOP II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M</a:t>
                      </a:r>
                      <a:r>
                        <a:rPr lang="en-US" sz="1300" b="0" i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ini</a:t>
                      </a: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-project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377" rtl="0">
                        <a:buNone/>
                        <a:tabLst/>
                        <a:defRPr/>
                      </a:pP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A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">
                      <a:solidFill>
                        <a:srgbClr val="000000"/>
                      </a:solidFill>
                    </a:lnT>
                    <a:lnB w="3809">
                      <a:solidFill>
                        <a:srgbClr val="00000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C++ </a:t>
                      </a:r>
                      <a:r>
                        <a:rPr lang="sv-SE" sz="1300" b="0" i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Build</a:t>
                      </a: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 (A)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/>
                      </a:endParaRPr>
                    </a:p>
                  </a:txBody>
                  <a:tcPr>
                    <a:lnL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Threads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 II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61127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highlight>
                            <a:srgbClr val="C5E0B4"/>
                          </a:highlight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Basic Syntax III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C++ OOP III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Basic Templates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S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">
                      <a:solidFill>
                        <a:srgbClr val="000000"/>
                      </a:solidFill>
                    </a:lnT>
                    <a:lnB w="3809">
                      <a:solidFill>
                        <a:srgbClr val="00000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sv-SE" sz="1300" b="0" i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Gtest</a:t>
                      </a:r>
                      <a:b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</a:b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(R)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/>
                      </a:endParaRPr>
                    </a:p>
                  </a:txBody>
                  <a:tcPr>
                    <a:lnL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socketCAN</a:t>
                      </a:r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/</a:t>
                      </a:r>
                      <a:b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</a:br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Parallelism</a:t>
                      </a:r>
                      <a:b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</a:br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Arch Guest lecture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IPC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Adv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 I (</a:t>
                      </a:r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Optional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)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53285"/>
                  </a:ext>
                </a:extLst>
              </a:tr>
              <a:tr h="369594"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SDE Basics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Mini-</a:t>
                      </a:r>
                      <a:r>
                        <a:rPr lang="sv-SE" sz="1300" b="0" i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project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C++ Embedded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377" rtl="0">
                        <a:buNone/>
                        <a:tabLst/>
                        <a:defRPr/>
                      </a:pP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T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">
                      <a:solidFill>
                        <a:srgbClr val="000000"/>
                      </a:solidFill>
                    </a:lnT>
                    <a:lnB w="3809">
                      <a:solidFill>
                        <a:srgbClr val="00000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Mini-</a:t>
                      </a:r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project</a:t>
                      </a:r>
                      <a:r>
                        <a:rPr lang="sv-SE" sz="1300" b="0" i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 (A)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/>
                      </a:endParaRPr>
                    </a:p>
                  </a:txBody>
                  <a:tcPr>
                    <a:lnL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CI </a:t>
                      </a:r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Guest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Lecture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Adv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 II (</a:t>
                      </a:r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Optional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)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30615"/>
                  </a:ext>
                </a:extLst>
              </a:tr>
              <a:tr h="555026"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SDLC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Test</a:t>
                      </a:r>
                      <a:endParaRPr lang="en-US" sz="1300" b="0" i="0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 panose="020B0303030204020804" pitchFamily="34" charset="0"/>
                        </a:rPr>
                        <a:t>C++ Embedded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latinLnBrk="0" hangingPunct="1">
                        <a:buNone/>
                        <a:tabLst/>
                        <a:defRPr/>
                      </a:pPr>
                      <a:r>
                        <a:rPr lang="sv-SE" sz="13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Biome Light"/>
                        </a:rPr>
                        <a:t>E</a:t>
                      </a:r>
                      <a:endParaRPr lang="en-US" sz="13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ea typeface="+mn-ea"/>
                        <a:cs typeface="Biome Light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">
                      <a:solidFill>
                        <a:srgbClr val="000000"/>
                      </a:solidFill>
                    </a:lnT>
                    <a:lnB w="3809">
                      <a:solidFill>
                        <a:srgbClr val="000000"/>
                      </a:solidFill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Requirement</a:t>
                      </a:r>
                      <a:endParaRPr lang="en-US" sz="1300" dirty="0">
                        <a:latin typeface="+mj-lt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Architecture</a:t>
                      </a:r>
                      <a:b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</a:br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/>
                        </a:rPr>
                        <a:t>(R)</a:t>
                      </a:r>
                      <a:endParaRPr lang="en-US" sz="1300" dirty="0">
                        <a:latin typeface="+mj-lt"/>
                      </a:endParaRPr>
                    </a:p>
                  </a:txBody>
                  <a:tcPr>
                    <a:lnL w="38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Threads I</a:t>
                      </a:r>
                    </a:p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Adv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 III (</a:t>
                      </a:r>
                      <a:r>
                        <a:rPr lang="sv-SE" sz="1300" b="0" i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Optional</a:t>
                      </a:r>
                      <a:r>
                        <a:rPr lang="sv-SE" sz="13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cs typeface="Biome Light" panose="020B0303030204020804" pitchFamily="34" charset="0"/>
                        </a:rPr>
                        <a:t>)</a:t>
                      </a:r>
                      <a:endParaRPr lang="en-US" sz="1300" b="0" i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  <a:cs typeface="Biome Light" panose="020B0303030204020804" pitchFamily="34" charset="0"/>
                      </a:endParaRP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31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4B4B1E-4ABD-4991-AF6E-923DBF3A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00440"/>
              </p:ext>
            </p:extLst>
          </p:nvPr>
        </p:nvGraphicFramePr>
        <p:xfrm>
          <a:off x="8240623" y="1158638"/>
          <a:ext cx="3369581" cy="2682240"/>
        </p:xfrm>
        <a:graphic>
          <a:graphicData uri="http://schemas.openxmlformats.org/drawingml/2006/table">
            <a:tbl>
              <a:tblPr/>
              <a:tblGrid>
                <a:gridCol w="3369581">
                  <a:extLst>
                    <a:ext uri="{9D8B030D-6E8A-4147-A177-3AD203B41FA5}">
                      <a16:colId xmlns:a16="http://schemas.microsoft.com/office/drawing/2014/main" val="99706254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bg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Modules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Syntax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9134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OOP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0468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Templates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73572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Embedded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69332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Build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41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Network Programming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426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C++ Parallelism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87939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596262-A420-4C9F-9FAB-E1FA9019C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21268"/>
              </p:ext>
            </p:extLst>
          </p:nvPr>
        </p:nvGraphicFramePr>
        <p:xfrm>
          <a:off x="3866061" y="2835038"/>
          <a:ext cx="4267203" cy="1005840"/>
        </p:xfrm>
        <a:graphic>
          <a:graphicData uri="http://schemas.openxmlformats.org/drawingml/2006/table">
            <a:tbl>
              <a:tblPr/>
              <a:tblGrid>
                <a:gridCol w="4267203">
                  <a:extLst>
                    <a:ext uri="{9D8B030D-6E8A-4147-A177-3AD203B41FA5}">
                      <a16:colId xmlns:a16="http://schemas.microsoft.com/office/drawing/2014/main" val="99706254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bg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Engineering Modules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Development Essentials (SDE)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9134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Engineering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046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829997-228C-471A-9652-25D1BC4E3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55436"/>
              </p:ext>
            </p:extLst>
          </p:nvPr>
        </p:nvGraphicFramePr>
        <p:xfrm>
          <a:off x="500896" y="2835038"/>
          <a:ext cx="3257806" cy="1005840"/>
        </p:xfrm>
        <a:graphic>
          <a:graphicData uri="http://schemas.openxmlformats.org/drawingml/2006/table">
            <a:tbl>
              <a:tblPr/>
              <a:tblGrid>
                <a:gridCol w="3257806">
                  <a:extLst>
                    <a:ext uri="{9D8B030D-6E8A-4147-A177-3AD203B41FA5}">
                      <a16:colId xmlns:a16="http://schemas.microsoft.com/office/drawing/2014/main" val="99706254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bg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Quality Assurance Modules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86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Software Quality Assurance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9134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Code Quality Assurance</a:t>
                      </a:r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9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4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E00C5-DE13-42CD-82D9-93998CEE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976" y="20070"/>
            <a:ext cx="709024" cy="9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E75195-CE81-4A55-A96D-5F6FAC6E7C09}"/>
              </a:ext>
            </a:extLst>
          </p:cNvPr>
          <p:cNvCxnSpPr/>
          <p:nvPr/>
        </p:nvCxnSpPr>
        <p:spPr>
          <a:xfrm>
            <a:off x="531225" y="836024"/>
            <a:ext cx="110511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B6604-233F-45E9-A454-C2C43D275123}"/>
              </a:ext>
            </a:extLst>
          </p:cNvPr>
          <p:cNvSpPr txBox="1"/>
          <p:nvPr/>
        </p:nvSpPr>
        <p:spPr>
          <a:xfrm>
            <a:off x="531223" y="170194"/>
            <a:ext cx="234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Let’s Begin!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30D6-EF72-4A67-8C7E-0BA90736D4B4}"/>
              </a:ext>
            </a:extLst>
          </p:cNvPr>
          <p:cNvSpPr txBox="1"/>
          <p:nvPr/>
        </p:nvSpPr>
        <p:spPr>
          <a:xfrm>
            <a:off x="10964663" y="710233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00"/>
              <a:t>© M. Rashid Zamani</a:t>
            </a:r>
            <a:endParaRPr lang="sv-SE" sz="500" b="1">
              <a:solidFill>
                <a:srgbClr val="0041A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DBAF1-C46E-452E-B0C7-A20721B628F8}"/>
              </a:ext>
            </a:extLst>
          </p:cNvPr>
          <p:cNvSpPr txBox="1"/>
          <p:nvPr/>
        </p:nvSpPr>
        <p:spPr>
          <a:xfrm>
            <a:off x="531223" y="1359245"/>
            <a:ext cx="66696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/>
              <a:t>Who are you?</a:t>
            </a:r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r>
              <a:rPr lang="en-US"/>
              <a:t>Education?</a:t>
            </a:r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r>
              <a:rPr lang="en-US"/>
              <a:t>Programming experiences?</a:t>
            </a:r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marL="1200144" lvl="2" indent="-285744" algn="just">
              <a:buFont typeface="Arial" panose="020B0604020202020204" pitchFamily="34" charset="0"/>
              <a:buChar char="•"/>
            </a:pPr>
            <a:r>
              <a:rPr lang="en-US"/>
              <a:t>Professional</a:t>
            </a:r>
          </a:p>
          <a:p>
            <a:pPr marL="1200144" lvl="2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marL="1200144" lvl="2" indent="-285744" algn="just">
              <a:buFont typeface="Arial" panose="020B0604020202020204" pitchFamily="34" charset="0"/>
              <a:buChar char="•"/>
            </a:pPr>
            <a:r>
              <a:rPr lang="en-US"/>
              <a:t>Hobby projects</a:t>
            </a:r>
          </a:p>
          <a:p>
            <a:pPr marL="1200144" lvl="2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r>
              <a:rPr lang="en-US"/>
              <a:t>GNU/Linux experience?</a:t>
            </a:r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/>
              <a:t>Why are you here?</a:t>
            </a:r>
          </a:p>
          <a:p>
            <a:pPr lvl="1" algn="just"/>
            <a:endParaRPr lang="en-US"/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marL="742944" lvl="1" indent="-285744" algn="just">
              <a:buFont typeface="Arial" panose="020B0604020202020204" pitchFamily="34" charset="0"/>
              <a:buChar char="•"/>
            </a:pPr>
            <a:endParaRPr lang="en-US"/>
          </a:p>
          <a:p>
            <a:pPr lvl="1" algn="just"/>
            <a:endParaRPr lang="sv-SE"/>
          </a:p>
          <a:p>
            <a:pPr marL="285744" indent="-285744" algn="just">
              <a:buFont typeface="Arial" panose="020B0604020202020204" pitchFamily="34" charset="0"/>
              <a:buChar char="•"/>
            </a:pPr>
            <a:endParaRPr lang="sv-SE"/>
          </a:p>
        </p:txBody>
      </p:sp>
      <p:pic>
        <p:nvPicPr>
          <p:cNvPr id="1026" name="Picture 2" descr="Who Are You - Home | Facebook">
            <a:extLst>
              <a:ext uri="{FF2B5EF4-FFF2-40B4-BE49-F238E27FC236}">
                <a16:creationId xmlns:a16="http://schemas.microsoft.com/office/drawing/2014/main" id="{F4BBCC13-E1C5-4E21-A5E6-B4943AB9B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2"/>
          <a:stretch/>
        </p:blipFill>
        <p:spPr bwMode="auto">
          <a:xfrm>
            <a:off x="6000443" y="1466986"/>
            <a:ext cx="4386430" cy="392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0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FE74642E9BA4CA46EB16ADE41FBA7" ma:contentTypeVersion="6" ma:contentTypeDescription="Create a new document." ma:contentTypeScope="" ma:versionID="ec2df7c44a87ebfc80086138cfbde4ba">
  <xsd:schema xmlns:xsd="http://www.w3.org/2001/XMLSchema" xmlns:xs="http://www.w3.org/2001/XMLSchema" xmlns:p="http://schemas.microsoft.com/office/2006/metadata/properties" xmlns:ns2="eef0d0ed-021d-4276-9200-fa7976679490" targetNamespace="http://schemas.microsoft.com/office/2006/metadata/properties" ma:root="true" ma:fieldsID="c84bf6d03b0a225f62d67fa09999701a" ns2:_="">
    <xsd:import namespace="eef0d0ed-021d-4276-9200-fa7976679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0d0ed-021d-4276-9200-fa7976679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3B7301-42D9-46E0-A62E-356BDA587A31}"/>
</file>

<file path=customXml/itemProps2.xml><?xml version="1.0" encoding="utf-8"?>
<ds:datastoreItem xmlns:ds="http://schemas.openxmlformats.org/officeDocument/2006/customXml" ds:itemID="{9AF508B9-3505-4774-A50A-CA713F587A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554E4B-3B5C-495B-95D1-E9E9401F4142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eef0d0ed-021d-4276-9200-fa797667949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402</Words>
  <Application>Microsoft Office PowerPoint</Application>
  <PresentationFormat>Widescreen</PresentationFormat>
  <Paragraphs>134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&amp;quot</vt:lpstr>
      <vt:lpstr>Arial</vt:lpstr>
      <vt:lpstr>Avenir Next LT Pro Light</vt:lpstr>
      <vt:lpstr>Biome Light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Rashid ZAMANI</dc:creator>
  <cp:lastModifiedBy>Petter Lerenius</cp:lastModifiedBy>
  <cp:revision>19</cp:revision>
  <dcterms:created xsi:type="dcterms:W3CDTF">2020-08-26T08:09:24Z</dcterms:created>
  <dcterms:modified xsi:type="dcterms:W3CDTF">2022-04-13T10:22:07Z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0x010100846FE74642E9BA4CA46EB16ADE41FBA7</vt:lpwstr>
  </property>
</Properties>
</file>