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1"/>
  </p:notesMasterIdLst>
  <p:sldIdLst>
    <p:sldId id="256" r:id="rId2"/>
    <p:sldId id="257" r:id="rId3"/>
    <p:sldId id="258" r:id="rId4"/>
    <p:sldId id="267" r:id="rId5"/>
    <p:sldId id="262" r:id="rId6"/>
    <p:sldId id="263" r:id="rId7"/>
    <p:sldId id="264" r:id="rId8"/>
    <p:sldId id="265" r:id="rId9"/>
    <p:sldId id="266" r:id="rId10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2"/>
      <p:bold r:id="rId13"/>
      <p:italic r:id="rId14"/>
      <p:boldItalic r:id="rId15"/>
    </p:embeddedFont>
    <p:embeddedFont>
      <p:font typeface="Wingdings 3" panose="05040102010807070707" pitchFamily="18" charset="2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7289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611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73533908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735339081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730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735339081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735339081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122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73533908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73533908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47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735339081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735339081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679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73533908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73533908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25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73533908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735339081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24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73533908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73533908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868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680739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989799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01040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024652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30127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973590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6933674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7895061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258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319646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881511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641741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027161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345747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5405804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980622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679823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6B4A3-4212-4E39-93DE-E053E8F69C2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808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ru.wikipedia.org/wiki/%D0%A3%D1%88%D0%B8%D0%BD%D1%81%D0%BA%D0%B8%D0%B9,_%D0%9A%D0%BE%D0%BD%D1%81%D1%82%D0%B0%D0%BD%D1%82%D0%B8%D0%BD_%D0%94%D0%BC%D0%B8%D1%82%D1%80%D0%B8%D0%B5%D0%B2%D0%B8%D1%8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185862" y="1957387"/>
            <a:ext cx="6191121" cy="14450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0" b="1" dirty="0"/>
              <a:t>Педагогика как наука</a:t>
            </a:r>
            <a:endParaRPr sz="8000" b="1"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64587" y="3503094"/>
            <a:ext cx="2607176" cy="1579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ФЕДОТОВА НАТАЛИЯ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 </a:t>
            </a:r>
            <a:r>
              <a:rPr lang="ru" sz="2800" dirty="0"/>
              <a:t>ПО(МОУ)-</a:t>
            </a:r>
            <a:r>
              <a:rPr lang="ru" sz="2800" dirty="0" smtClean="0"/>
              <a:t>17</a:t>
            </a: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92869" y="100013"/>
            <a:ext cx="4512075" cy="4551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200" b="1" dirty="0" smtClean="0"/>
              <a:t>Педагогика</a:t>
            </a:r>
            <a:r>
              <a:rPr lang="ru" sz="3200" dirty="0" smtClean="0"/>
              <a:t>— </a:t>
            </a:r>
            <a:r>
              <a:rPr lang="ru" sz="3200" dirty="0"/>
              <a:t>наука о воспитании и обучении человека, прежде всего в детско-юношеском возрасте.</a:t>
            </a:r>
            <a:endParaRPr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468" y="1835944"/>
            <a:ext cx="4961334" cy="33075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-334750" y="115647"/>
            <a:ext cx="7571369" cy="1413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200" b="1" dirty="0">
                <a:solidFill>
                  <a:schemeClr val="accent2">
                    <a:lumMod val="75000"/>
                  </a:schemeClr>
                </a:solidFill>
              </a:rPr>
              <a:t>Предмет педагогики </a:t>
            </a:r>
            <a:r>
              <a:rPr lang="ru" sz="2400" b="1" dirty="0">
                <a:solidFill>
                  <a:schemeClr val="tx1"/>
                </a:solidFill>
              </a:rPr>
              <a:t>— целостный педагогический процесс направленного развития и формирования личности.</a:t>
            </a:r>
            <a:endParaRPr sz="2400" b="1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254" y="1721644"/>
            <a:ext cx="4626454" cy="32875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687" y="73550"/>
            <a:ext cx="6810619" cy="707400"/>
          </a:xfrm>
        </p:spPr>
        <p:txBody>
          <a:bodyPr>
            <a:normAutofit fontScale="90000"/>
          </a:bodyPr>
          <a:lstStyle/>
          <a:p>
            <a:r>
              <a:rPr lang="ru-RU" sz="3100" b="1" dirty="0">
                <a:solidFill>
                  <a:schemeClr val="accent2">
                    <a:lumMod val="75000"/>
                  </a:schemeClr>
                </a:solidFill>
              </a:rPr>
              <a:t>Объект педагогики </a:t>
            </a:r>
            <a:r>
              <a:rPr lang="ru-RU" dirty="0"/>
              <a:t>— воспитание как сознательно и целенаправленно осуществляемый процесс.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344" y="1678781"/>
            <a:ext cx="2549361" cy="313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1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203375" y="-19699"/>
            <a:ext cx="85206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400" dirty="0" smtClean="0"/>
              <a:t>Педагогика </a:t>
            </a:r>
            <a:r>
              <a:rPr lang="ru" sz="2400" dirty="0"/>
              <a:t>является многоотраслевой наукой, функционирующей и развивающейся в тесной взаимосвязи с другими науками.</a:t>
            </a:r>
            <a:endParaRPr sz="2400" dirty="0"/>
          </a:p>
        </p:txBody>
      </p:sp>
      <p:sp>
        <p:nvSpPr>
          <p:cNvPr id="111" name="Google Shape;111;p19"/>
          <p:cNvSpPr/>
          <p:nvPr/>
        </p:nvSpPr>
        <p:spPr>
          <a:xfrm>
            <a:off x="3723275" y="2605575"/>
            <a:ext cx="1480800" cy="7074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Педагогика</a:t>
            </a:r>
            <a:endParaRPr/>
          </a:p>
        </p:txBody>
      </p:sp>
      <p:cxnSp>
        <p:nvCxnSpPr>
          <p:cNvPr id="112" name="Google Shape;112;p19"/>
          <p:cNvCxnSpPr/>
          <p:nvPr/>
        </p:nvCxnSpPr>
        <p:spPr>
          <a:xfrm rot="-5400000">
            <a:off x="4609038" y="1805463"/>
            <a:ext cx="924900" cy="852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9"/>
          <p:cNvSpPr/>
          <p:nvPr/>
        </p:nvSpPr>
        <p:spPr>
          <a:xfrm>
            <a:off x="4736250" y="1398663"/>
            <a:ext cx="1250400" cy="370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Философия</a:t>
            </a:r>
            <a:endParaRPr/>
          </a:p>
        </p:txBody>
      </p:sp>
      <p:cxnSp>
        <p:nvCxnSpPr>
          <p:cNvPr id="114" name="Google Shape;114;p19"/>
          <p:cNvCxnSpPr/>
          <p:nvPr/>
        </p:nvCxnSpPr>
        <p:spPr>
          <a:xfrm rot="10800000" flipH="1">
            <a:off x="5204075" y="2337963"/>
            <a:ext cx="1117800" cy="479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9"/>
          <p:cNvSpPr/>
          <p:nvPr/>
        </p:nvSpPr>
        <p:spPr>
          <a:xfrm>
            <a:off x="6321875" y="2162125"/>
            <a:ext cx="1480800" cy="300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Психология</a:t>
            </a:r>
            <a:endParaRPr/>
          </a:p>
        </p:txBody>
      </p:sp>
      <p:cxnSp>
        <p:nvCxnSpPr>
          <p:cNvPr id="116" name="Google Shape;116;p19"/>
          <p:cNvCxnSpPr/>
          <p:nvPr/>
        </p:nvCxnSpPr>
        <p:spPr>
          <a:xfrm rot="-5400000" flipH="1">
            <a:off x="4500800" y="3420525"/>
            <a:ext cx="910800" cy="537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Google Shape;117;p19"/>
          <p:cNvSpPr/>
          <p:nvPr/>
        </p:nvSpPr>
        <p:spPr>
          <a:xfrm>
            <a:off x="4645350" y="4149375"/>
            <a:ext cx="1341300" cy="40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Биология</a:t>
            </a:r>
            <a:endParaRPr/>
          </a:p>
        </p:txBody>
      </p:sp>
      <p:cxnSp>
        <p:nvCxnSpPr>
          <p:cNvPr id="118" name="Google Shape;118;p19"/>
          <p:cNvCxnSpPr/>
          <p:nvPr/>
        </p:nvCxnSpPr>
        <p:spPr>
          <a:xfrm flipH="1">
            <a:off x="2542775" y="3064050"/>
            <a:ext cx="1180500" cy="756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9"/>
          <p:cNvSpPr/>
          <p:nvPr/>
        </p:nvSpPr>
        <p:spPr>
          <a:xfrm>
            <a:off x="956975" y="3653400"/>
            <a:ext cx="1585800" cy="370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Антропология</a:t>
            </a:r>
            <a:endParaRPr/>
          </a:p>
        </p:txBody>
      </p:sp>
      <p:cxnSp>
        <p:nvCxnSpPr>
          <p:cNvPr id="120" name="Google Shape;120;p19"/>
          <p:cNvCxnSpPr/>
          <p:nvPr/>
        </p:nvCxnSpPr>
        <p:spPr>
          <a:xfrm rot="10800000">
            <a:off x="2354075" y="2340075"/>
            <a:ext cx="1369200" cy="531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Google Shape;121;p19"/>
          <p:cNvSpPr/>
          <p:nvPr/>
        </p:nvSpPr>
        <p:spPr>
          <a:xfrm>
            <a:off x="1173550" y="2109625"/>
            <a:ext cx="1180500" cy="40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Медицина</a:t>
            </a:r>
            <a:endParaRPr/>
          </a:p>
        </p:txBody>
      </p:sp>
      <p:cxnSp>
        <p:nvCxnSpPr>
          <p:cNvPr id="122" name="Google Shape;122;p19"/>
          <p:cNvCxnSpPr/>
          <p:nvPr/>
        </p:nvCxnSpPr>
        <p:spPr>
          <a:xfrm>
            <a:off x="5204075" y="3122400"/>
            <a:ext cx="1481100" cy="314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9"/>
          <p:cNvSpPr/>
          <p:nvPr/>
        </p:nvSpPr>
        <p:spPr>
          <a:xfrm>
            <a:off x="6685175" y="3248100"/>
            <a:ext cx="1669500" cy="40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Экономика</a:t>
            </a:r>
            <a:endParaRPr/>
          </a:p>
        </p:txBody>
      </p:sp>
      <p:cxnSp>
        <p:nvCxnSpPr>
          <p:cNvPr id="124" name="Google Shape;124;p19"/>
          <p:cNvCxnSpPr/>
          <p:nvPr/>
        </p:nvCxnSpPr>
        <p:spPr>
          <a:xfrm rot="5400000">
            <a:off x="3227275" y="3408675"/>
            <a:ext cx="1131600" cy="782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9"/>
          <p:cNvSpPr/>
          <p:nvPr/>
        </p:nvSpPr>
        <p:spPr>
          <a:xfrm>
            <a:off x="2752275" y="4365675"/>
            <a:ext cx="1341300" cy="370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Социология</a:t>
            </a:r>
            <a:endParaRPr/>
          </a:p>
        </p:txBody>
      </p:sp>
      <p:cxnSp>
        <p:nvCxnSpPr>
          <p:cNvPr id="126" name="Google Shape;126;p19"/>
          <p:cNvCxnSpPr/>
          <p:nvPr/>
        </p:nvCxnSpPr>
        <p:spPr>
          <a:xfrm rot="5400000" flipH="1">
            <a:off x="3300550" y="1809075"/>
            <a:ext cx="957000" cy="845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9"/>
          <p:cNvSpPr/>
          <p:nvPr/>
        </p:nvSpPr>
        <p:spPr>
          <a:xfrm>
            <a:off x="2472850" y="1512413"/>
            <a:ext cx="1529700" cy="25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Информатика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311700" y="2703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Задачи научной педагогики</a:t>
            </a:r>
            <a:endParaRPr b="1" dirty="0"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311700" y="1116825"/>
            <a:ext cx="6774900" cy="3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i="1" dirty="0"/>
              <a:t>Научная педагогика по проф. </a:t>
            </a:r>
            <a:r>
              <a:rPr lang="ru" sz="1600" i="1" u="sng" dirty="0">
                <a:solidFill>
                  <a:schemeClr val="hlink"/>
                </a:solidFill>
                <a:hlinkClick r:id="rId3" action="ppaction://hlinksldjump"/>
              </a:rPr>
              <a:t>В. В. Кумарину</a:t>
            </a:r>
            <a:r>
              <a:rPr lang="ru" sz="1600" i="1" dirty="0"/>
              <a:t> ставит перед собой следующие задачи:</a:t>
            </a:r>
            <a:endParaRPr sz="1600" i="1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 dirty="0"/>
              <a:t>Воспитание человека, т.е. выработку в нём устойчивых привычек поведения, таких как честность, порядочность, трудолюбие и т. д. Цель воспитания — не только знание о том, что такое честность, но именно устойчивая привычка быть честным. Эта задача является первоочередной и ей целесообразно отдавать предпочтение — ещё </a:t>
            </a:r>
            <a:r>
              <a:rPr lang="ru" sz="1400" u="sng" dirty="0">
                <a:solidFill>
                  <a:schemeClr val="hlink"/>
                </a:solidFill>
                <a:hlinkClick r:id="rId4"/>
              </a:rPr>
              <a:t>Ушинский К. Д.</a:t>
            </a:r>
            <a:r>
              <a:rPr lang="ru" sz="1400" dirty="0"/>
              <a:t> писал о том, что при дурном воспитании дополнительные знания сделают такого человека только более опасным для общества (и приводил в качестве примера Чичикова).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 dirty="0"/>
              <a:t>Выявление состава и величины природных (т. е. не поддающихся изменению педагогическими средствами) дарований (способностей) и тесно связанных с ними потребностей данного человека, в значительной степени определяющих возможности к его обучению в том или ином направлении.</a:t>
            </a: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375167" y="344835"/>
            <a:ext cx="8520600" cy="1255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Валентин Васильевич Кумарин</a:t>
            </a:r>
            <a:endParaRPr b="1" dirty="0"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311700" y="1481177"/>
            <a:ext cx="5942400" cy="3300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000" dirty="0"/>
              <a:t>Валентин Васильевич Кумарин (25 апреля 1928, Княжеверятино, Тамбовская область — 14 июля 2002, Москва) — советский и российский педагог и публицист, один из продолжателей дела Антона Семёновича Макаренко, один из ведущих учёных-макаренковедов своего времени. Доктор педагогических наук, профессор. Член Союза журналистов СССР.</a:t>
            </a:r>
            <a:r>
              <a:rPr lang="ru" sz="1400" dirty="0"/>
              <a:t/>
            </a:r>
            <a:br>
              <a:rPr lang="ru" sz="1400" dirty="0"/>
            </a:br>
            <a:r>
              <a:rPr lang="ru" sz="1400" dirty="0"/>
              <a:t/>
            </a:r>
            <a:br>
              <a:rPr lang="ru" sz="1400" dirty="0"/>
            </a:br>
            <a:endParaRPr sz="1400" dirty="0"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542" y="589514"/>
            <a:ext cx="2625500" cy="4013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-107157" y="495541"/>
            <a:ext cx="7508081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/>
              <a:t>3. Выявления состава и величины общественных потребностей к обучению и воспитанию в данном месте и в данное время. При этом понятие места и времени также имеет достаточно сложный (иерархичный) характер.</a:t>
            </a:r>
            <a:endParaRPr sz="20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000" dirty="0"/>
              <a:t>4. Создание условий и осуществление гармоничного удовлетворения личных и общественных потребностей в воспитании и обучении с учётом потребностей и возможностей (способностей) как иерархии общественных коллективов (от семьи до государства в целом и даже на международном уровне), так и обучаемого.</a:t>
            </a:r>
            <a:endParaRPr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1126087" y="1285521"/>
            <a:ext cx="6701219" cy="3423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4000" b="1" dirty="0" smtClean="0">
                <a:solidFill>
                  <a:schemeClr val="accent2">
                    <a:lumMod val="75000"/>
                  </a:schemeClr>
                </a:solidFill>
              </a:rPr>
              <a:t>СПАСИБО ЗА ВНИМАНИЕ! </a:t>
            </a:r>
            <a:endParaRPr lang="ru-RU" sz="40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359</Words>
  <Application>Microsoft Office PowerPoint</Application>
  <PresentationFormat>Экран (16:9)</PresentationFormat>
  <Paragraphs>26</Paragraphs>
  <Slides>9</Slides>
  <Notes>8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Trebuchet MS</vt:lpstr>
      <vt:lpstr>Wingdings 3</vt:lpstr>
      <vt:lpstr>Arial</vt:lpstr>
      <vt:lpstr>Грань</vt:lpstr>
      <vt:lpstr>Педагогика как наука</vt:lpstr>
      <vt:lpstr>Презентация PowerPoint</vt:lpstr>
      <vt:lpstr>Презентация PowerPoint</vt:lpstr>
      <vt:lpstr>Объект педагогики — воспитание как сознательно и целенаправленно осуществляемый процесс. </vt:lpstr>
      <vt:lpstr>Презентация PowerPoint</vt:lpstr>
      <vt:lpstr>Задачи научной педагогики</vt:lpstr>
      <vt:lpstr>Валентин Васильевич Кумарин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Педагогика как наука</dc:title>
  <dc:creator>Пользователь</dc:creator>
  <cp:lastModifiedBy>Наталия Федотова</cp:lastModifiedBy>
  <cp:revision>2</cp:revision>
  <dcterms:modified xsi:type="dcterms:W3CDTF">2018-11-29T20:15:20Z</dcterms:modified>
</cp:coreProperties>
</file>