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Lobster"/>
      <p:regular r:id="rId20"/>
    </p:embeddedFont>
    <p:embeddedFont>
      <p:font typeface="Montserrat"/>
      <p:regular r:id="rId21"/>
      <p:bold r:id="rId22"/>
      <p:italic r:id="rId23"/>
      <p:boldItalic r:id="rId24"/>
    </p:embeddedFont>
    <p:embeddedFont>
      <p:font typeface="La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obster-regular.fntdata"/><Relationship Id="rId22" Type="http://schemas.openxmlformats.org/officeDocument/2006/relationships/font" Target="fonts/Montserrat-bold.fntdata"/><Relationship Id="rId21" Type="http://schemas.openxmlformats.org/officeDocument/2006/relationships/font" Target="fonts/Montserrat-regular.fntdata"/><Relationship Id="rId24" Type="http://schemas.openxmlformats.org/officeDocument/2006/relationships/font" Target="fonts/Montserrat-boldItalic.fntdata"/><Relationship Id="rId23" Type="http://schemas.openxmlformats.org/officeDocument/2006/relationships/font" Target="fonts/Montserrat-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Shape 1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8" name="Shape 19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61538"/>
              </a:lnSpc>
              <a:spcBef>
                <a:spcPts val="0"/>
              </a:spcBef>
              <a:spcAft>
                <a:spcPts val="0"/>
              </a:spcAft>
              <a:buNone/>
            </a:pPr>
            <a:r>
              <a:rPr b="1" lang="en" sz="1300"/>
              <a:t>5 hovedregle</a:t>
            </a:r>
            <a:r>
              <a:rPr b="1" lang="en" sz="1300"/>
              <a:t>r</a:t>
            </a:r>
            <a:br>
              <a:rPr b="1" lang="en" sz="1300"/>
            </a:br>
            <a:r>
              <a:rPr b="1" lang="en" sz="1050"/>
              <a:t>1:</a:t>
            </a:r>
            <a:r>
              <a:rPr lang="en" sz="1050">
                <a:highlight>
                  <a:srgbClr val="F5F5F5"/>
                </a:highlight>
              </a:rPr>
              <a:t> Du må alltid kunne se dronen din og fly den på en forsvarlig måte. Aldri fly i nærheten av ulykkessteder. </a:t>
            </a:r>
            <a:endParaRPr sz="1050">
              <a:highlight>
                <a:srgbClr val="F5F5F5"/>
              </a:highlight>
            </a:endParaRPr>
          </a:p>
          <a:p>
            <a:pPr indent="0" lvl="0" marL="0">
              <a:spcBef>
                <a:spcPts val="800"/>
              </a:spcBef>
              <a:spcAft>
                <a:spcPts val="0"/>
              </a:spcAft>
              <a:buNone/>
            </a:pPr>
            <a:r>
              <a:rPr b="1" lang="en" sz="1050"/>
              <a:t>2:</a:t>
            </a:r>
            <a:r>
              <a:rPr lang="en" sz="1050">
                <a:highlight>
                  <a:srgbClr val="F5F5F5"/>
                </a:highlight>
              </a:rPr>
              <a:t> Ikke fly nærmere enn 5 km fra lufthavner hvis ikke noe annet er avtalt. </a:t>
            </a:r>
            <a:endParaRPr sz="1050">
              <a:highlight>
                <a:srgbClr val="F5F5F5"/>
              </a:highlight>
            </a:endParaRPr>
          </a:p>
          <a:p>
            <a:pPr indent="0" lvl="0" marL="0">
              <a:spcBef>
                <a:spcPts val="0"/>
              </a:spcBef>
              <a:spcAft>
                <a:spcPts val="0"/>
              </a:spcAft>
              <a:buNone/>
            </a:pPr>
            <a:r>
              <a:t/>
            </a:r>
            <a:endParaRPr sz="1050">
              <a:highlight>
                <a:srgbClr val="F5F5F5"/>
              </a:highlight>
            </a:endParaRPr>
          </a:p>
          <a:p>
            <a:pPr indent="0" lvl="0" marL="0">
              <a:spcBef>
                <a:spcPts val="0"/>
              </a:spcBef>
              <a:spcAft>
                <a:spcPts val="0"/>
              </a:spcAft>
              <a:buNone/>
            </a:pPr>
            <a:r>
              <a:rPr b="1" lang="en" sz="1050"/>
              <a:t>3:</a:t>
            </a:r>
            <a:r>
              <a:rPr lang="en" sz="1050">
                <a:highlight>
                  <a:srgbClr val="F5F5F5"/>
                </a:highlight>
              </a:rPr>
              <a:t> Ikke fly høyere enn 120 meter over bakken. </a:t>
            </a:r>
            <a:endParaRPr sz="1050">
              <a:highlight>
                <a:srgbClr val="F5F5F5"/>
              </a:highlight>
            </a:endParaRPr>
          </a:p>
          <a:p>
            <a:pPr indent="0" lvl="0" marL="0">
              <a:spcBef>
                <a:spcPts val="0"/>
              </a:spcBef>
              <a:spcAft>
                <a:spcPts val="0"/>
              </a:spcAft>
              <a:buNone/>
            </a:pPr>
            <a:r>
              <a:t/>
            </a:r>
            <a:endParaRPr sz="1050">
              <a:highlight>
                <a:srgbClr val="F5F5F5"/>
              </a:highlight>
            </a:endParaRPr>
          </a:p>
          <a:p>
            <a:pPr indent="0" lvl="0" marL="0">
              <a:spcBef>
                <a:spcPts val="0"/>
              </a:spcBef>
              <a:spcAft>
                <a:spcPts val="0"/>
              </a:spcAft>
              <a:buNone/>
            </a:pPr>
            <a:r>
              <a:rPr b="1" lang="en" sz="1050"/>
              <a:t>4:</a:t>
            </a:r>
            <a:r>
              <a:rPr lang="en" sz="1050">
                <a:highlight>
                  <a:srgbClr val="F5F5F5"/>
                </a:highlight>
              </a:rPr>
              <a:t> Ikke fly over festivaler, militære områder eller sportsarrangementer. Hold en avstand på 150 meter. </a:t>
            </a:r>
            <a:endParaRPr sz="1050">
              <a:highlight>
                <a:srgbClr val="F5F5F5"/>
              </a:highlight>
            </a:endParaRPr>
          </a:p>
          <a:p>
            <a:pPr indent="0" lvl="0" marL="0">
              <a:spcBef>
                <a:spcPts val="0"/>
              </a:spcBef>
              <a:spcAft>
                <a:spcPts val="0"/>
              </a:spcAft>
              <a:buNone/>
            </a:pPr>
            <a:r>
              <a:t/>
            </a:r>
            <a:endParaRPr sz="1050">
              <a:highlight>
                <a:srgbClr val="F5F5F5"/>
              </a:highlight>
            </a:endParaRPr>
          </a:p>
          <a:p>
            <a:pPr indent="0" lvl="0" marL="0">
              <a:spcBef>
                <a:spcPts val="0"/>
              </a:spcBef>
              <a:spcAft>
                <a:spcPts val="0"/>
              </a:spcAft>
              <a:buNone/>
            </a:pPr>
            <a:r>
              <a:rPr b="1" lang="en" sz="1050"/>
              <a:t>5:</a:t>
            </a:r>
            <a:r>
              <a:rPr lang="en" sz="1050">
                <a:highlight>
                  <a:srgbClr val="F5F5F5"/>
                </a:highlight>
              </a:rPr>
              <a:t> Ta hensyn til andres privatliv. Husk reglene for bruk av foto og video av andre personer.</a:t>
            </a:r>
            <a:endParaRPr sz="1050">
              <a:highlight>
                <a:srgbClr val="F5F5F5"/>
              </a:highlight>
            </a:endParaRPr>
          </a:p>
          <a:p>
            <a:pPr indent="0" lvl="0" marL="0">
              <a:spcBef>
                <a:spcPts val="0"/>
              </a:spcBef>
              <a:spcAft>
                <a:spcPts val="0"/>
              </a:spcAft>
              <a:buNone/>
            </a:pPr>
            <a:r>
              <a:t/>
            </a:r>
            <a:endParaRPr sz="1050">
              <a:highlight>
                <a:srgbClr val="F5F5F5"/>
              </a:highlight>
            </a:endParaRPr>
          </a:p>
          <a:p>
            <a:pPr indent="0" lvl="0" marL="0">
              <a:spcBef>
                <a:spcPts val="0"/>
              </a:spcBef>
              <a:spcAft>
                <a:spcPts val="0"/>
              </a:spcAft>
              <a:buNone/>
            </a:pPr>
            <a:r>
              <a:t/>
            </a:r>
            <a:endParaRPr sz="1050">
              <a:highlight>
                <a:srgbClr val="F5F5F5"/>
              </a:highlight>
            </a:endParaRPr>
          </a:p>
          <a:p>
            <a:pPr indent="0" lvl="0" marL="0">
              <a:spcBef>
                <a:spcPts val="0"/>
              </a:spcBef>
              <a:spcAft>
                <a:spcPts val="0"/>
              </a:spcAft>
              <a:buNone/>
            </a:pPr>
            <a:r>
              <a:rPr lang="en" sz="1050">
                <a:highlight>
                  <a:srgbClr val="F5F5F5"/>
                </a:highlight>
              </a:rPr>
              <a:t>Må ha en </a:t>
            </a:r>
            <a:r>
              <a:rPr lang="en" sz="1050">
                <a:highlight>
                  <a:srgbClr val="F5F5F5"/>
                </a:highlight>
              </a:rPr>
              <a:t>høydemåler</a:t>
            </a:r>
            <a:r>
              <a:rPr lang="en" sz="1050">
                <a:highlight>
                  <a:srgbClr val="F5F5F5"/>
                </a:highlight>
              </a:rPr>
              <a:t>, fail-safe som sikrer trygg landning ved feil og  forsikting som dekke ersatningsplikt ovenfor tredjeperson</a:t>
            </a:r>
            <a:endParaRPr sz="1050">
              <a:highlight>
                <a:srgbClr val="F5F5F5"/>
              </a:highlight>
            </a:endParaRPr>
          </a:p>
          <a:p>
            <a:pPr indent="0" lvl="0" marL="0">
              <a:spcBef>
                <a:spcPts val="0"/>
              </a:spcBef>
              <a:spcAft>
                <a:spcPts val="0"/>
              </a:spcAft>
              <a:buNone/>
            </a:pPr>
            <a:r>
              <a:t/>
            </a:r>
            <a:endParaRPr sz="1050">
              <a:highlight>
                <a:srgbClr val="F5F5F5"/>
              </a:highlight>
            </a:endParaRPr>
          </a:p>
          <a:p>
            <a:pPr indent="0" lvl="0" marL="0">
              <a:spcBef>
                <a:spcPts val="0"/>
              </a:spcBef>
              <a:spcAft>
                <a:spcPts val="0"/>
              </a:spcAft>
              <a:buNone/>
            </a:pPr>
            <a:r>
              <a:t/>
            </a:r>
            <a:endParaRPr sz="1050">
              <a:highlight>
                <a:srgbClr val="F5F5F5"/>
              </a:highlight>
            </a:endParaRPr>
          </a:p>
          <a:p>
            <a:pPr indent="0" lvl="0" marL="0">
              <a:spcBef>
                <a:spcPts val="0"/>
              </a:spcBef>
              <a:spcAft>
                <a:spcPts val="0"/>
              </a:spcAft>
              <a:buNone/>
            </a:pPr>
            <a:r>
              <a:rPr lang="en" sz="1050">
                <a:highlight>
                  <a:srgbClr val="F5F5F5"/>
                </a:highlight>
              </a:rPr>
              <a:t>Det er ikke lov å transportere passasjerer med hjelp av droner.</a:t>
            </a:r>
            <a:endParaRPr sz="1050">
              <a:highlight>
                <a:srgbClr val="F5F5F5"/>
              </a:highlight>
            </a:endParaRPr>
          </a:p>
          <a:p>
            <a:pPr indent="0" lvl="0" marL="0">
              <a:spcBef>
                <a:spcPts val="0"/>
              </a:spcBef>
              <a:spcAft>
                <a:spcPts val="0"/>
              </a:spcAft>
              <a:buNone/>
            </a:pPr>
            <a:r>
              <a:t/>
            </a:r>
            <a:endParaRPr sz="1050">
              <a:highlight>
                <a:srgbClr val="F5F5F5"/>
              </a:highlight>
            </a:endParaRPr>
          </a:p>
          <a:p>
            <a:pPr indent="0" lvl="0" marL="0">
              <a:spcBef>
                <a:spcPts val="0"/>
              </a:spcBef>
              <a:spcAft>
                <a:spcPts val="0"/>
              </a:spcAft>
              <a:buNone/>
            </a:pPr>
            <a:r>
              <a:rPr lang="en" sz="1050">
                <a:highlight>
                  <a:srgbClr val="F5F5F5"/>
                </a:highlight>
              </a:rPr>
              <a:t>Du må ikke være påvirket av alkohol eller andre stoffer som hemmer din evne til å fly.</a:t>
            </a:r>
            <a:endParaRPr sz="1050">
              <a:highlight>
                <a:srgbClr val="F5F5F5"/>
              </a:highlight>
            </a:endParaRPr>
          </a:p>
          <a:p>
            <a:pPr indent="0" lvl="0" marL="0">
              <a:spcBef>
                <a:spcPts val="0"/>
              </a:spcBef>
              <a:spcAft>
                <a:spcPts val="0"/>
              </a:spcAft>
              <a:buNone/>
            </a:pPr>
            <a:r>
              <a:t/>
            </a:r>
            <a:endParaRPr sz="1050">
              <a:highlight>
                <a:srgbClr val="F5F5F5"/>
              </a:highlight>
            </a:endParaRPr>
          </a:p>
          <a:p>
            <a:pPr indent="0" lvl="0" marL="0">
              <a:spcBef>
                <a:spcPts val="0"/>
              </a:spcBef>
              <a:spcAft>
                <a:spcPts val="0"/>
              </a:spcAft>
              <a:buNone/>
            </a:pPr>
            <a:r>
              <a:rPr lang="en" sz="1050">
                <a:highlight>
                  <a:srgbClr val="F5F5F5"/>
                </a:highlight>
              </a:rPr>
              <a:t>Det er ikke lov å bruke droner med våpen.</a:t>
            </a:r>
            <a:endParaRPr sz="1050">
              <a:highlight>
                <a:srgbClr val="F5F5F5"/>
              </a:highlight>
            </a:endParaRPr>
          </a:p>
          <a:p>
            <a:pPr indent="0" lvl="0" marL="0">
              <a:spcBef>
                <a:spcPts val="0"/>
              </a:spcBef>
              <a:spcAft>
                <a:spcPts val="0"/>
              </a:spcAft>
              <a:buNone/>
            </a:pPr>
            <a:r>
              <a:t/>
            </a:r>
            <a:endParaRPr sz="1050">
              <a:highlight>
                <a:srgbClr val="F5F5F5"/>
              </a:highlight>
            </a:endParaRPr>
          </a:p>
          <a:p>
            <a:pPr indent="0" lvl="0" marL="0">
              <a:spcBef>
                <a:spcPts val="0"/>
              </a:spcBef>
              <a:spcAft>
                <a:spcPts val="0"/>
              </a:spcAft>
              <a:buNone/>
            </a:pPr>
            <a:r>
              <a:t/>
            </a:r>
            <a:endParaRPr sz="1050">
              <a:highlight>
                <a:srgbClr val="F5F5F5"/>
              </a:highlight>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Shape 2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5" name="Shape 20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Vår løsning for disse problemene er da et system vi har designet som vi ønsker en dag skal utvikle seg til noe som gjør </a:t>
            </a:r>
            <a:r>
              <a:rPr lang="en"/>
              <a:t>droneflyging</a:t>
            </a:r>
            <a:r>
              <a:rPr lang="en"/>
              <a:t> </a:t>
            </a:r>
            <a:r>
              <a:rPr lang="en"/>
              <a:t>sikrere</a:t>
            </a:r>
            <a:r>
              <a:rPr lang="en"/>
              <a:t>.</a:t>
            </a:r>
            <a:endParaRPr/>
          </a:p>
          <a:p>
            <a:pPr indent="0" lvl="0" marL="0">
              <a:spcBef>
                <a:spcPts val="0"/>
              </a:spcBef>
              <a:spcAft>
                <a:spcPts val="0"/>
              </a:spcAft>
              <a:buNone/>
            </a:pPr>
            <a:r>
              <a:t/>
            </a:r>
            <a:endParaRPr/>
          </a:p>
          <a:p>
            <a:pPr indent="0" lvl="0" marL="0">
              <a:spcBef>
                <a:spcPts val="0"/>
              </a:spcBef>
              <a:spcAft>
                <a:spcPts val="0"/>
              </a:spcAft>
              <a:buNone/>
            </a:pPr>
            <a:r>
              <a:t/>
            </a:r>
            <a:endParaRPr/>
          </a:p>
          <a:p>
            <a:pPr indent="0" lvl="0" marL="0">
              <a:spcBef>
                <a:spcPts val="0"/>
              </a:spcBef>
              <a:spcAft>
                <a:spcPts val="0"/>
              </a:spcAft>
              <a:buNone/>
            </a:pPr>
            <a:r>
              <a:rPr lang="en"/>
              <a:t>For at en løsning som denne bli suksessfull må bruker ha lyst til å bruke den. Det kan vi få til på flere måter, men vi ønsker at systemet bli lett å bruke, ikke være tungvint men intuiativt for brukeren.</a:t>
            </a:r>
            <a:endParaRPr/>
          </a:p>
          <a:p>
            <a:pPr indent="0" lvl="0" marL="0">
              <a:spcBef>
                <a:spcPts val="0"/>
              </a:spcBef>
              <a:spcAft>
                <a:spcPts val="0"/>
              </a:spcAft>
              <a:buNone/>
            </a:pPr>
            <a:r>
              <a:rPr lang="en"/>
              <a:t>Så må systemet ikke være forstyrreendes for brukern mens han eller hun flyr dronen. </a:t>
            </a:r>
            <a:endParaRPr/>
          </a:p>
          <a:p>
            <a:pPr indent="0" lvl="0" marL="0">
              <a:spcBef>
                <a:spcPts val="0"/>
              </a:spcBef>
              <a:spcAft>
                <a:spcPts val="0"/>
              </a:spcAft>
              <a:buNone/>
            </a:pPr>
            <a:r>
              <a:t/>
            </a:r>
            <a:endParaRPr/>
          </a:p>
          <a:p>
            <a:pPr indent="0" lvl="0" marL="0">
              <a:spcBef>
                <a:spcPts val="0"/>
              </a:spcBef>
              <a:spcAft>
                <a:spcPts val="0"/>
              </a:spcAft>
              <a:buNone/>
            </a:pPr>
            <a:r>
              <a:rPr lang="en"/>
              <a:t>Så det å kunne bruke dataen fra systemet til å videre forbedre hvordan samfunnet skal ta for seg droner.  </a:t>
            </a:r>
            <a:endParaRPr/>
          </a:p>
          <a:p>
            <a:pPr indent="0" lvl="0" marL="0">
              <a:spcBef>
                <a:spcPts val="0"/>
              </a:spcBef>
              <a:spcAft>
                <a:spcPts val="0"/>
              </a:spcAft>
              <a:buNone/>
            </a:pPr>
            <a:r>
              <a:rPr lang="en"/>
              <a:t>Noen av bruksområdene dette fører til  kan være forbedret infrastruktur, regler og sikkerhet rundt droner.</a:t>
            </a:r>
            <a:endParaRPr/>
          </a:p>
          <a:p>
            <a:pPr indent="0" lvl="0" marL="0">
              <a:spcBef>
                <a:spcPts val="0"/>
              </a:spcBef>
              <a:spcAft>
                <a:spcPts val="0"/>
              </a:spcAft>
              <a:buNone/>
            </a:pPr>
            <a:r>
              <a:t/>
            </a:r>
            <a:endParaRPr/>
          </a:p>
          <a:p>
            <a:pPr indent="0" lvl="0" marL="0">
              <a:spcBef>
                <a:spcPts val="0"/>
              </a:spcBef>
              <a:spcAft>
                <a:spcPts val="0"/>
              </a:spcAft>
              <a:buNone/>
            </a:pPr>
            <a:r>
              <a:rPr lang="en"/>
              <a:t>Funksjonene vi designet, og som vi ønsker skal bli implementert er blant annet:</a:t>
            </a:r>
            <a:endParaRPr/>
          </a:p>
          <a:p>
            <a:pPr indent="0" lvl="0" marL="0">
              <a:spcBef>
                <a:spcPts val="0"/>
              </a:spcBef>
              <a:spcAft>
                <a:spcPts val="0"/>
              </a:spcAft>
              <a:buNone/>
            </a:pPr>
            <a:r>
              <a:t/>
            </a:r>
            <a:endParaRPr/>
          </a:p>
          <a:p>
            <a:pPr indent="0" lvl="0" marL="0">
              <a:spcBef>
                <a:spcPts val="0"/>
              </a:spcBef>
              <a:spcAft>
                <a:spcPts val="0"/>
              </a:spcAft>
              <a:buNone/>
            </a:pPr>
            <a:r>
              <a:rPr lang="en"/>
              <a:t>Sanntids data fra droner, som blir koblet opp mot et kart i applikasjonen som da viser hvor begrensede områder er, hvor andre droner er, og om det er en risiko for kollisjon kan piloten bli varslet. </a:t>
            </a:r>
            <a:endParaRPr/>
          </a:p>
          <a:p>
            <a:pPr indent="0" lvl="0" marL="0">
              <a:spcBef>
                <a:spcPts val="0"/>
              </a:spcBef>
              <a:spcAft>
                <a:spcPts val="0"/>
              </a:spcAft>
              <a:buNone/>
            </a:pPr>
            <a:r>
              <a:rPr lang="en"/>
              <a:t>Denne dataen vil bli tilgjengelig for flygeledere og andre piloter så dem kan holde et øye på hvor droner befinner seg.</a:t>
            </a:r>
            <a:endParaRPr/>
          </a:p>
          <a:p>
            <a:pPr indent="0" lvl="0" marL="0">
              <a:spcBef>
                <a:spcPts val="0"/>
              </a:spcBef>
              <a:spcAft>
                <a:spcPts val="0"/>
              </a:spcAft>
              <a:buNone/>
            </a:pPr>
            <a:r>
              <a:t/>
            </a:r>
            <a:endParaRPr/>
          </a:p>
          <a:p>
            <a:pPr indent="0" lvl="0" marL="0">
              <a:spcBef>
                <a:spcPts val="0"/>
              </a:spcBef>
              <a:spcAft>
                <a:spcPts val="0"/>
              </a:spcAft>
              <a:buNone/>
            </a:pPr>
            <a:r>
              <a:t/>
            </a:r>
            <a:endParaRPr/>
          </a:p>
          <a:p>
            <a:pPr indent="0" lvl="0" marL="0">
              <a:spcBef>
                <a:spcPts val="0"/>
              </a:spcBef>
              <a:spcAft>
                <a:spcPts val="0"/>
              </a:spcAft>
              <a:buNone/>
            </a:pPr>
            <a:r>
              <a:rPr lang="en"/>
              <a:t>Flyplan som lar brukeren tegne på kartet hvor han eller hun ønsker å fly, og hvis det er inne i et område som er begrenser vilk blir brukeren bedt om å sende flyplan til flygelederen til området. </a:t>
            </a:r>
            <a:endParaRPr/>
          </a:p>
          <a:p>
            <a:pPr indent="0" lvl="0" marL="0">
              <a:spcBef>
                <a:spcPts val="0"/>
              </a:spcBef>
              <a:spcAft>
                <a:spcPts val="0"/>
              </a:spcAft>
              <a:buNone/>
            </a:pPr>
            <a:r>
              <a:rPr lang="en"/>
              <a:t>Så det å kunne loggføre flyvninger for ansvarlighet ved ulykker eller i andre arbeids applikasjoner.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Shape 2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2" name="Shape 21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Shape 2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9" name="Shape 21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Vi har funnet ut at det er et behov for en løsning som gjør det </a:t>
            </a:r>
            <a:r>
              <a:rPr lang="en"/>
              <a:t>sikrere</a:t>
            </a:r>
            <a:r>
              <a:rPr lang="en"/>
              <a:t> å både fly droner spesielt rundt folkemengder og andre luftfartøy </a:t>
            </a:r>
            <a:endParaRPr/>
          </a:p>
          <a:p>
            <a:pPr indent="0" lvl="0" marL="0">
              <a:spcBef>
                <a:spcPts val="0"/>
              </a:spcBef>
              <a:spcAft>
                <a:spcPts val="0"/>
              </a:spcAft>
              <a:buNone/>
            </a:pPr>
            <a:r>
              <a:t/>
            </a:r>
            <a:endParaRPr/>
          </a:p>
          <a:p>
            <a:pPr indent="0" lvl="0" marL="0">
              <a:spcBef>
                <a:spcPts val="0"/>
              </a:spcBef>
              <a:spcAft>
                <a:spcPts val="0"/>
              </a:spcAft>
              <a:buNone/>
            </a:pPr>
            <a:r>
              <a:rPr lang="en"/>
              <a:t>Det kommer mye ny teknologi som har til oppgave å gjøre dette, både automatiske systemer som sikrer at dronen ikke krasjer,  til systemer som skal </a:t>
            </a:r>
            <a:r>
              <a:rPr lang="en"/>
              <a:t>sikre</a:t>
            </a:r>
            <a:r>
              <a:rPr lang="en"/>
              <a:t> hvordan droner faktisk flyr.</a:t>
            </a:r>
            <a:endParaRPr/>
          </a:p>
          <a:p>
            <a:pPr indent="0" lvl="0" marL="0">
              <a:spcBef>
                <a:spcPts val="0"/>
              </a:spcBef>
              <a:spcAft>
                <a:spcPts val="0"/>
              </a:spcAft>
              <a:buNone/>
            </a:pPr>
            <a:r>
              <a:t/>
            </a:r>
            <a:endParaRPr/>
          </a:p>
          <a:p>
            <a:pPr indent="0" lvl="0" marL="0">
              <a:spcBef>
                <a:spcPts val="0"/>
              </a:spcBef>
              <a:spcAft>
                <a:spcPts val="0"/>
              </a:spcAft>
              <a:buNone/>
            </a:pPr>
            <a:r>
              <a:rPr lang="en"/>
              <a:t>Videre trenger vår design og utvikles med funksjonaliteten som gjør at den kan bli brukbar i </a:t>
            </a:r>
            <a:r>
              <a:rPr lang="en"/>
              <a:t>hverdagen</a:t>
            </a:r>
            <a:r>
              <a:rPr lang="en"/>
              <a:t> til dronepiloter. </a:t>
            </a:r>
            <a:endParaRPr/>
          </a:p>
          <a:p>
            <a:pPr indent="0" lvl="0" marL="0">
              <a:spcBef>
                <a:spcPts val="0"/>
              </a:spcBef>
              <a:spcAft>
                <a:spcPts val="0"/>
              </a:spcAft>
              <a:buNone/>
            </a:pPr>
            <a:r>
              <a:t/>
            </a:r>
            <a:endParaRPr/>
          </a:p>
          <a:p>
            <a:pPr indent="0" lvl="0" marL="0">
              <a:spcBef>
                <a:spcPts val="0"/>
              </a:spcBef>
              <a:spcAft>
                <a:spcPts val="0"/>
              </a:spcAft>
              <a:buNone/>
            </a:pPr>
            <a:r>
              <a:rPr lang="en"/>
              <a:t>Dette krever så at  dronen sender sin data som posisjon, retning og hastighet til systemet vårt,  antingen gjennom </a:t>
            </a:r>
            <a:r>
              <a:rPr lang="en"/>
              <a:t>innebygde</a:t>
            </a:r>
            <a:r>
              <a:rPr lang="en"/>
              <a:t> systemer fra produsenten eller et tillegg som det hionos lager.</a:t>
            </a:r>
            <a:endParaRPr/>
          </a:p>
          <a:p>
            <a:pPr indent="0" lvl="0" marL="0">
              <a:spcBef>
                <a:spcPts val="0"/>
              </a:spcBef>
              <a:spcAft>
                <a:spcPts val="0"/>
              </a:spcAft>
              <a:buNone/>
            </a:pPr>
            <a:r>
              <a:t/>
            </a:r>
            <a:endParaRPr/>
          </a:p>
          <a:p>
            <a:pPr indent="0" lvl="0" marL="0">
              <a:spcBef>
                <a:spcPts val="0"/>
              </a:spcBef>
              <a:spcAft>
                <a:spcPts val="0"/>
              </a:spcAft>
              <a:buNone/>
            </a:pPr>
            <a:r>
              <a:rPr lang="en"/>
              <a:t>Dette måte så bli lovpålagt for at systemet skal kunne bli sikkert nok. Da det ikke er godt nok hvis bare noen bruker systemet.</a:t>
            </a:r>
            <a:endParaRPr/>
          </a:p>
          <a:p>
            <a:pPr indent="0" lvl="0" marL="0">
              <a:spcBef>
                <a:spcPts val="0"/>
              </a:spcBef>
              <a:spcAft>
                <a:spcPts val="0"/>
              </a:spcAft>
              <a:buNone/>
            </a:pPr>
            <a:r>
              <a:t/>
            </a:r>
            <a:endParaRPr/>
          </a:p>
          <a:p>
            <a:pPr indent="0" lvl="0" marL="0">
              <a:spcBef>
                <a:spcPts val="0"/>
              </a:spcBef>
              <a:spcAft>
                <a:spcPts val="0"/>
              </a:spcAft>
              <a:buNone/>
            </a:pPr>
            <a:r>
              <a:rPr lang="en"/>
              <a:t>Det som kan forandre hvordan </a:t>
            </a:r>
            <a:r>
              <a:rPr lang="en"/>
              <a:t>samfunnet</a:t>
            </a:r>
            <a:r>
              <a:rPr lang="en"/>
              <a:t> tar imot droner er ulykker og ny teknologi. </a:t>
            </a:r>
            <a:endParaRPr/>
          </a:p>
          <a:p>
            <a:pPr indent="0" lvl="0" marL="0">
              <a:spcBef>
                <a:spcPts val="0"/>
              </a:spcBef>
              <a:spcAft>
                <a:spcPts val="0"/>
              </a:spcAft>
              <a:buNone/>
            </a:pPr>
            <a:r>
              <a:rPr lang="en"/>
              <a:t>Hvordan disse </a:t>
            </a:r>
            <a:r>
              <a:rPr lang="en"/>
              <a:t>ulykkene</a:t>
            </a:r>
            <a:r>
              <a:rPr lang="en"/>
              <a:t> og teknologiene påvirker </a:t>
            </a:r>
            <a:r>
              <a:rPr lang="en"/>
              <a:t>implementasjon</a:t>
            </a:r>
            <a:r>
              <a:rPr lang="en"/>
              <a:t> av vår løsning veit vi ikke. </a:t>
            </a:r>
            <a:endParaRPr/>
          </a:p>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Shape 2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6" name="Shape 22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Shape 1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9" name="Shape 13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6" name="Shape 14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Shape 1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3" name="Shape 15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Shape 1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0" name="Shape 16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Shape 1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7" name="Shape 16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Primær delen av radar klarer ikke å detektere dronen siden den er for liten og ofte alt for lavt for å bli </a:t>
            </a:r>
            <a:r>
              <a:rPr lang="en"/>
              <a:t>detektert konstant.</a:t>
            </a:r>
            <a:endParaRPr/>
          </a:p>
          <a:p>
            <a:pPr indent="0" lvl="0" marL="0">
              <a:spcBef>
                <a:spcPts val="0"/>
              </a:spcBef>
              <a:spcAft>
                <a:spcPts val="0"/>
              </a:spcAft>
              <a:buNone/>
            </a:pPr>
            <a:r>
              <a:t/>
            </a:r>
            <a:endParaRPr/>
          </a:p>
          <a:p>
            <a:pPr indent="0" lvl="0" marL="0">
              <a:spcBef>
                <a:spcPts val="0"/>
              </a:spcBef>
              <a:spcAft>
                <a:spcPts val="0"/>
              </a:spcAft>
              <a:buNone/>
            </a:pPr>
            <a:r>
              <a:rPr lang="en"/>
              <a:t>Ofte er også droner for små, i hverfall klasse 1 og 2 droner, til å ha en sekundær radar som sender lokalasjonen fra dronen til radar stasjonen.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Shape 1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4" name="Shape 17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Shape 1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1" name="Shape 18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Andre firmaer arbeider også med å utvikle en løsning for problemet droner skaper.</a:t>
            </a:r>
            <a:endParaRPr/>
          </a:p>
          <a:p>
            <a:pPr indent="0" lvl="0" marL="0">
              <a:spcBef>
                <a:spcPts val="0"/>
              </a:spcBef>
              <a:spcAft>
                <a:spcPts val="0"/>
              </a:spcAft>
              <a:buNone/>
            </a:pPr>
            <a:r>
              <a:t/>
            </a:r>
            <a:endParaRPr/>
          </a:p>
          <a:p>
            <a:pPr indent="0" lvl="0" marL="0">
              <a:spcBef>
                <a:spcPts val="0"/>
              </a:spcBef>
              <a:spcAft>
                <a:spcPts val="0"/>
              </a:spcAft>
              <a:buNone/>
            </a:pPr>
            <a:r>
              <a:rPr lang="en"/>
              <a:t>Blant disse har vi DJI, som er den største produsenten av droner og som arbeider med teknologi for som skal gjøre droner </a:t>
            </a:r>
            <a:r>
              <a:rPr lang="en"/>
              <a:t>sikrere</a:t>
            </a:r>
            <a:r>
              <a:rPr lang="en"/>
              <a:t>.</a:t>
            </a:r>
            <a:endParaRPr/>
          </a:p>
          <a:p>
            <a:pPr indent="0" lvl="0" marL="0">
              <a:spcBef>
                <a:spcPts val="0"/>
              </a:spcBef>
              <a:spcAft>
                <a:spcPts val="0"/>
              </a:spcAft>
              <a:buNone/>
            </a:pPr>
            <a:r>
              <a:rPr lang="en"/>
              <a:t>Dem arbeider blandt annet med å lage droner som er så smarte nok til å unngå </a:t>
            </a:r>
            <a:r>
              <a:rPr lang="en"/>
              <a:t>kollisjon</a:t>
            </a:r>
            <a:r>
              <a:rPr lang="en"/>
              <a:t> selve.</a:t>
            </a:r>
            <a:endParaRPr/>
          </a:p>
          <a:p>
            <a:pPr indent="0" lvl="0" marL="0">
              <a:spcBef>
                <a:spcPts val="0"/>
              </a:spcBef>
              <a:spcAft>
                <a:spcPts val="0"/>
              </a:spcAft>
              <a:buNone/>
            </a:pPr>
            <a:r>
              <a:t/>
            </a:r>
            <a:endParaRPr/>
          </a:p>
          <a:p>
            <a:pPr indent="0" lvl="0" marL="0">
              <a:spcBef>
                <a:spcPts val="0"/>
              </a:spcBef>
              <a:spcAft>
                <a:spcPts val="0"/>
              </a:spcAft>
              <a:buNone/>
            </a:pPr>
            <a:r>
              <a:rPr lang="en"/>
              <a:t>Unifly lager en løsning som vi baserer mye av vår egen design på. Unifly sin løsning tilbyr applikasjoner for 3 etater, Privat piloter, </a:t>
            </a:r>
            <a:r>
              <a:rPr lang="en"/>
              <a:t>Kommersielle</a:t>
            </a:r>
            <a:r>
              <a:rPr lang="en"/>
              <a:t> piloter og for </a:t>
            </a:r>
            <a:r>
              <a:rPr lang="en"/>
              <a:t>flyledere</a:t>
            </a:r>
            <a:r>
              <a:rPr lang="en"/>
              <a:t> og staten. </a:t>
            </a:r>
            <a:endParaRPr/>
          </a:p>
          <a:p>
            <a:pPr indent="0" lvl="0" marL="0">
              <a:spcBef>
                <a:spcPts val="0"/>
              </a:spcBef>
              <a:spcAft>
                <a:spcPts val="0"/>
              </a:spcAft>
              <a:buNone/>
            </a:pPr>
            <a:r>
              <a:rPr lang="en"/>
              <a:t>Dem tilbyr loggføring, planlegging og geofencing, som hindrer at piloten skal fly inn i begrensede områder.</a:t>
            </a:r>
            <a:endParaRPr/>
          </a:p>
          <a:p>
            <a:pPr indent="0" lvl="0" marL="0">
              <a:spcBef>
                <a:spcPts val="0"/>
              </a:spcBef>
              <a:spcAft>
                <a:spcPts val="0"/>
              </a:spcAft>
              <a:buNone/>
            </a:pPr>
            <a:r>
              <a:t/>
            </a:r>
            <a:endParaRPr/>
          </a:p>
          <a:p>
            <a:pPr indent="0" lvl="0" marL="0">
              <a:spcBef>
                <a:spcPts val="0"/>
              </a:spcBef>
              <a:spcAft>
                <a:spcPts val="0"/>
              </a:spcAft>
              <a:buNone/>
            </a:pPr>
            <a:r>
              <a:rPr lang="en"/>
              <a:t>Hionos er et annet selskap som ønsker å lage et maskinvare </a:t>
            </a:r>
            <a:r>
              <a:rPr lang="en"/>
              <a:t>tillegg</a:t>
            </a:r>
            <a:r>
              <a:rPr lang="en"/>
              <a:t> som gjør at droner kan sende data som posisjon, høyde og operatør til en tjeneste. </a:t>
            </a:r>
            <a:endParaRPr/>
          </a:p>
          <a:p>
            <a:pPr indent="0" lvl="0" marL="0">
              <a:spcBef>
                <a:spcPts val="0"/>
              </a:spcBef>
              <a:spcAft>
                <a:spcPts val="0"/>
              </a:spcAft>
              <a:buNone/>
            </a:pPr>
            <a:r>
              <a:rPr lang="en"/>
              <a:t>Det kan også gjøre at dronen ikke kan fly over maks høyden eller </a:t>
            </a:r>
            <a:r>
              <a:rPr lang="en"/>
              <a:t>innenfor</a:t>
            </a:r>
            <a:r>
              <a:rPr lang="en"/>
              <a:t> begrensede områder. </a:t>
            </a:r>
            <a:endParaRPr/>
          </a:p>
          <a:p>
            <a:pPr indent="0" lvl="0" marL="0">
              <a:spcBef>
                <a:spcPts val="0"/>
              </a:spcBef>
              <a:spcAft>
                <a:spcPts val="0"/>
              </a:spcAft>
              <a:buNone/>
            </a:pPr>
            <a:r>
              <a:rPr lang="en"/>
              <a:t>Dette tillegget tilbyr også lyssignaler som gjør at det er lettere å identifisere dronen samt emergency audio beacon ved ulykker.</a:t>
            </a:r>
            <a:endParaRPr/>
          </a:p>
          <a:p>
            <a:pPr indent="0" lvl="0" marL="0">
              <a:spcBef>
                <a:spcPts val="0"/>
              </a:spcBef>
              <a:spcAft>
                <a:spcPts val="0"/>
              </a:spcAft>
              <a:buNone/>
            </a:pPr>
            <a:r>
              <a:t/>
            </a:r>
            <a:endParaRPr/>
          </a:p>
          <a:p>
            <a:pPr indent="0" lvl="0" marL="0">
              <a:spcBef>
                <a:spcPts val="0"/>
              </a:spcBef>
              <a:spcAft>
                <a:spcPts val="0"/>
              </a:spcAft>
              <a:buNone/>
            </a:pPr>
            <a:r>
              <a:rPr lang="en"/>
              <a:t>Nasa jobber også med å finne en løsning for droner, der dem ønsker å lage et system som styrer på </a:t>
            </a:r>
            <a:r>
              <a:rPr lang="en"/>
              <a:t>luftkorridorer</a:t>
            </a:r>
            <a:r>
              <a:rPr lang="en"/>
              <a:t> for droner på samme måte som for passasjerfly. </a:t>
            </a:r>
            <a:endParaRPr/>
          </a:p>
          <a:p>
            <a:pPr indent="0" lvl="0" marL="0">
              <a:spcBef>
                <a:spcPts val="0"/>
              </a:spcBef>
              <a:spcAft>
                <a:spcPts val="0"/>
              </a:spcAft>
              <a:buNone/>
            </a:pPr>
            <a:r>
              <a:rPr lang="en"/>
              <a:t>Dem jobber også på deteksjonssystemer som skal gjøre at droner har mindre risiko å krasje med hverandre.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Shape 1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1" name="Shape 19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Som tidligere sagt har bruk av droner økt veldig mye de siste årene. </a:t>
            </a:r>
            <a:endParaRPr/>
          </a:p>
          <a:p>
            <a:pPr indent="0" lvl="0" marL="0">
              <a:spcBef>
                <a:spcPts val="0"/>
              </a:spcBef>
              <a:spcAft>
                <a:spcPts val="0"/>
              </a:spcAft>
              <a:buNone/>
            </a:pPr>
            <a:r>
              <a:rPr lang="en"/>
              <a:t>Men på grunn av at de som kjøper droner ikke vår noen veiledning på hvordan man flyr, ikke får beskjed om noen regler og det ikke er noen registrering av eierskap, fører dette til mange feil og ulykker.</a:t>
            </a:r>
            <a:endParaRPr/>
          </a:p>
          <a:p>
            <a:pPr indent="0" lvl="0" marL="0">
              <a:spcBef>
                <a:spcPts val="0"/>
              </a:spcBef>
              <a:spcAft>
                <a:spcPts val="0"/>
              </a:spcAft>
              <a:buNone/>
            </a:pPr>
            <a:r>
              <a:t/>
            </a:r>
            <a:endParaRPr/>
          </a:p>
          <a:p>
            <a:pPr indent="0" lvl="0" marL="0">
              <a:spcBef>
                <a:spcPts val="0"/>
              </a:spcBef>
              <a:spcAft>
                <a:spcPts val="0"/>
              </a:spcAft>
              <a:buNone/>
            </a:pPr>
            <a:r>
              <a:rPr lang="en"/>
              <a:t>Bruk av droner innen bedrifter øker også mer, da det er både billigere enn å leie inn dyre maskiner som </a:t>
            </a:r>
            <a:r>
              <a:rPr lang="en"/>
              <a:t>helikopter</a:t>
            </a:r>
            <a:r>
              <a:rPr lang="en"/>
              <a:t> eller småfly. </a:t>
            </a:r>
            <a:endParaRPr/>
          </a:p>
          <a:p>
            <a:pPr indent="0" lvl="0" marL="0">
              <a:spcBef>
                <a:spcPts val="0"/>
              </a:spcBef>
              <a:spcAft>
                <a:spcPts val="0"/>
              </a:spcAft>
              <a:buNone/>
            </a:pPr>
            <a:r>
              <a:rPr lang="en"/>
              <a:t>Det å bruke droner er er også </a:t>
            </a:r>
            <a:r>
              <a:rPr lang="en"/>
              <a:t>sikrere</a:t>
            </a:r>
            <a:r>
              <a:rPr lang="en"/>
              <a:t>, da det </a:t>
            </a:r>
            <a:r>
              <a:rPr lang="en"/>
              <a:t>minsker</a:t>
            </a:r>
            <a:r>
              <a:rPr lang="en"/>
              <a:t> risikoen for </a:t>
            </a:r>
            <a:r>
              <a:rPr lang="en"/>
              <a:t>personskader</a:t>
            </a:r>
            <a:r>
              <a:rPr lang="en"/>
              <a:t> og nøyaktigheten og effektiviteten man kan få fra sensorer </a:t>
            </a:r>
            <a:endParaRPr/>
          </a:p>
          <a:p>
            <a:pPr indent="0" lvl="0" marL="0">
              <a:spcBef>
                <a:spcPts val="0"/>
              </a:spcBef>
              <a:spcAft>
                <a:spcPts val="0"/>
              </a:spcAft>
              <a:buNone/>
            </a:pPr>
            <a:r>
              <a:t/>
            </a:r>
            <a:endParaRPr/>
          </a:p>
          <a:p>
            <a:pPr indent="0" lvl="0" marL="0">
              <a:spcBef>
                <a:spcPts val="0"/>
              </a:spcBef>
              <a:spcAft>
                <a:spcPts val="0"/>
              </a:spcAft>
              <a:buNone/>
            </a:pPr>
            <a:r>
              <a:rPr lang="en"/>
              <a:t>De vanligste </a:t>
            </a:r>
            <a:r>
              <a:rPr lang="en"/>
              <a:t>ulykkene</a:t>
            </a:r>
            <a:r>
              <a:rPr lang="en"/>
              <a:t> som skjer på grunn av droner, skjer på grunn av mangel på kunnskap eller erfaring. </a:t>
            </a:r>
            <a:endParaRPr/>
          </a:p>
          <a:p>
            <a:pPr indent="0" lvl="0" marL="0">
              <a:spcBef>
                <a:spcPts val="0"/>
              </a:spcBef>
              <a:spcAft>
                <a:spcPts val="0"/>
              </a:spcAft>
              <a:buNone/>
            </a:pPr>
            <a:r>
              <a:rPr lang="en"/>
              <a:t>De vanligste </a:t>
            </a:r>
            <a:r>
              <a:rPr lang="en"/>
              <a:t>ulykkene</a:t>
            </a:r>
            <a:r>
              <a:rPr lang="en"/>
              <a:t> er kollisjoner med personer, dyr og verdifulle </a:t>
            </a:r>
            <a:r>
              <a:rPr lang="en"/>
              <a:t>gjenstander</a:t>
            </a:r>
            <a:r>
              <a:rPr lang="en"/>
              <a:t>. </a:t>
            </a:r>
            <a:endParaRPr/>
          </a:p>
          <a:p>
            <a:pPr indent="0" lvl="0" marL="0">
              <a:spcBef>
                <a:spcPts val="0"/>
              </a:spcBef>
              <a:spcAft>
                <a:spcPts val="0"/>
              </a:spcAft>
              <a:buNone/>
            </a:pPr>
            <a:r>
              <a:rPr lang="en"/>
              <a:t>Dette har enda bare ført til personskader som kutt og blåmerker. </a:t>
            </a:r>
            <a:endParaRPr/>
          </a:p>
          <a:p>
            <a:pPr indent="0" lvl="0" marL="0">
              <a:spcBef>
                <a:spcPts val="0"/>
              </a:spcBef>
              <a:spcAft>
                <a:spcPts val="0"/>
              </a:spcAft>
              <a:buNone/>
            </a:pPr>
            <a:r>
              <a:rPr lang="en"/>
              <a:t>Ellers er skader mest på eiendom eller dronen selv, men det har også vært noen </a:t>
            </a:r>
            <a:r>
              <a:rPr lang="en"/>
              <a:t>tilfeller</a:t>
            </a:r>
            <a:r>
              <a:rPr lang="en"/>
              <a:t> der dronepiloter har kollidert med historiske </a:t>
            </a:r>
            <a:r>
              <a:rPr lang="en"/>
              <a:t>landemerker</a:t>
            </a:r>
            <a:r>
              <a:rPr lang="en"/>
              <a:t> og </a:t>
            </a:r>
            <a:r>
              <a:rPr lang="en"/>
              <a:t>bygninger</a:t>
            </a:r>
            <a:r>
              <a:rPr lang="en"/>
              <a:t>.</a:t>
            </a:r>
            <a:endParaRPr/>
          </a:p>
          <a:p>
            <a:pPr indent="0" lvl="0" marL="0">
              <a:spcBef>
                <a:spcPts val="0"/>
              </a:spcBef>
              <a:spcAft>
                <a:spcPts val="0"/>
              </a:spcAft>
              <a:buNone/>
            </a:pPr>
            <a:r>
              <a:t/>
            </a:r>
            <a:endParaRPr/>
          </a:p>
          <a:p>
            <a:pPr indent="0" lvl="0" marL="0">
              <a:spcBef>
                <a:spcPts val="0"/>
              </a:spcBef>
              <a:spcAft>
                <a:spcPts val="0"/>
              </a:spcAft>
              <a:buNone/>
            </a:pPr>
            <a:r>
              <a:rPr lang="en"/>
              <a:t>Den største risikoen dronen utgjør er en kollisjon med et </a:t>
            </a:r>
            <a:r>
              <a:rPr lang="en"/>
              <a:t>fullastet</a:t>
            </a:r>
            <a:r>
              <a:rPr lang="en"/>
              <a:t> passasjerfly.</a:t>
            </a:r>
            <a:endParaRPr/>
          </a:p>
          <a:p>
            <a:pPr indent="0" lvl="0" marL="0">
              <a:spcBef>
                <a:spcPts val="0"/>
              </a:spcBef>
              <a:spcAft>
                <a:spcPts val="0"/>
              </a:spcAft>
              <a:buNone/>
            </a:pPr>
            <a:r>
              <a:rPr lang="en"/>
              <a:t>Hadde dette skjedd kan da en liten drone ende opp med å ta livet av så mange som 400 passasjerer.</a:t>
            </a:r>
            <a:endParaRPr/>
          </a:p>
          <a:p>
            <a:pPr indent="0" lvl="0" marL="0">
              <a:spcBef>
                <a:spcPts val="0"/>
              </a:spcBef>
              <a:spcAft>
                <a:spcPts val="0"/>
              </a:spcAft>
              <a:buNone/>
            </a:pPr>
            <a:r>
              <a:rPr lang="en"/>
              <a:t>Heldigvis</a:t>
            </a:r>
            <a:r>
              <a:rPr lang="en"/>
              <a:t> har det bare skjedd så kalte near-misses enda, der noen dronepiloter har flydd uansvarlig </a:t>
            </a:r>
            <a:r>
              <a:rPr lang="en"/>
              <a:t>nærme</a:t>
            </a:r>
            <a:r>
              <a:rPr lang="en"/>
              <a:t> passasjerfly som kommer inn for </a:t>
            </a:r>
            <a:r>
              <a:rPr lang="en"/>
              <a:t>landing</a:t>
            </a:r>
            <a:r>
              <a:rPr lang="en"/>
              <a:t>.</a:t>
            </a:r>
            <a:endParaRPr/>
          </a:p>
          <a:p>
            <a:pPr indent="0" lvl="0" marL="0">
              <a:spcBef>
                <a:spcPts val="0"/>
              </a:spcBef>
              <a:spcAft>
                <a:spcPts val="0"/>
              </a:spcAft>
              <a:buNone/>
            </a:pPr>
            <a:r>
              <a:t/>
            </a:r>
            <a:endParaRPr/>
          </a:p>
          <a:p>
            <a:pPr indent="0" lvl="0" marL="0">
              <a:spcBef>
                <a:spcPts val="0"/>
              </a:spcBef>
              <a:spcAft>
                <a:spcPts val="0"/>
              </a:spcAft>
              <a:buNone/>
            </a:pPr>
            <a:r>
              <a:rPr lang="en"/>
              <a:t>Så med tanke på at droner er så små er dem attraktive for personer som ønsker å gjøre </a:t>
            </a:r>
            <a:r>
              <a:rPr lang="en"/>
              <a:t>ulovlige</a:t>
            </a:r>
            <a:r>
              <a:rPr lang="en"/>
              <a:t> handlinger som for eksempel </a:t>
            </a:r>
            <a:r>
              <a:rPr lang="en"/>
              <a:t>smugling</a:t>
            </a:r>
            <a:r>
              <a:rPr lang="en"/>
              <a:t> av narkotika, overvåking av </a:t>
            </a:r>
            <a:r>
              <a:rPr lang="en"/>
              <a:t>offere</a:t>
            </a:r>
            <a:r>
              <a:rPr lang="en"/>
              <a:t>, eller terror.</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1" name="Shape 11"/>
          <p:cNvGrpSpPr/>
          <p:nvPr/>
        </p:nvGrpSpPr>
        <p:grpSpPr>
          <a:xfrm>
            <a:off x="0" y="490"/>
            <a:ext cx="5153705" cy="5134399"/>
            <a:chOff x="0" y="75"/>
            <a:chExt cx="5153705" cy="5152950"/>
          </a:xfrm>
        </p:grpSpPr>
        <p:sp>
          <p:nvSpPr>
            <p:cNvPr id="12" name="Shape 1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Shape 13"/>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 name="Shape 14"/>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 name="Shape 15"/>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6" name="Shape 16"/>
          <p:cNvSpPr txBox="1"/>
          <p:nvPr>
            <p:ph type="ctrTitle"/>
          </p:nvPr>
        </p:nvSpPr>
        <p:spPr>
          <a:xfrm>
            <a:off x="3537150" y="1578400"/>
            <a:ext cx="5017500" cy="1578900"/>
          </a:xfrm>
          <a:prstGeom prst="rect">
            <a:avLst/>
          </a:prstGeom>
        </p:spPr>
        <p:txBody>
          <a:bodyPr anchorCtr="0" anchor="t" bIns="91425" lIns="91425" spcFirstLastPara="1" rIns="91425" wrap="square" tIns="91425"/>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Shape 17"/>
          <p:cNvSpPr txBox="1"/>
          <p:nvPr>
            <p:ph idx="1" type="subTitle"/>
          </p:nvPr>
        </p:nvSpPr>
        <p:spPr>
          <a:xfrm>
            <a:off x="5083950" y="3924925"/>
            <a:ext cx="34707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Shape 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Shape 106"/>
          <p:cNvGrpSpPr/>
          <p:nvPr/>
        </p:nvGrpSpPr>
        <p:grpSpPr>
          <a:xfrm>
            <a:off x="4406400" y="0"/>
            <a:ext cx="4737600" cy="5143065"/>
            <a:chOff x="4406400" y="0"/>
            <a:chExt cx="4737600" cy="5143065"/>
          </a:xfrm>
        </p:grpSpPr>
        <p:sp>
          <p:nvSpPr>
            <p:cNvPr id="107" name="Shape 107"/>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8" name="Shape 108"/>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9" name="Shape 109"/>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0" name="Shape 110"/>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1" name="Shape 1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2" name="Shape 112"/>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3" name="Shape 11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4" name="Shape 114"/>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5" name="Shape 115"/>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6" name="Shape 116"/>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7" name="Shape 117"/>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8" name="Shape 118"/>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9" name="Shape 119"/>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0" name="Shape 120"/>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1" name="Shape 12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2" name="Shape 122"/>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3" name="Shape 12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4" name="Shape 124"/>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25" name="Shape 125"/>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Shape 126"/>
          <p:cNvSpPr txBox="1"/>
          <p:nvPr>
            <p:ph idx="1" type="body"/>
          </p:nvPr>
        </p:nvSpPr>
        <p:spPr>
          <a:xfrm>
            <a:off x="823850" y="2643124"/>
            <a:ext cx="4776000" cy="1218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Shape 1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Shape 1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Shape 20"/>
          <p:cNvGrpSpPr/>
          <p:nvPr/>
        </p:nvGrpSpPr>
        <p:grpSpPr>
          <a:xfrm>
            <a:off x="4406400" y="0"/>
            <a:ext cx="4737600" cy="5143065"/>
            <a:chOff x="4406400" y="0"/>
            <a:chExt cx="4737600" cy="5143065"/>
          </a:xfrm>
        </p:grpSpPr>
        <p:sp>
          <p:nvSpPr>
            <p:cNvPr id="21" name="Shape 2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 name="Shape 22"/>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 name="Shape 2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 name="Shape 24"/>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 name="Shape 25"/>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 name="Shape 26"/>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 name="Shape 27"/>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 name="Shape 28"/>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 name="Shape 29"/>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 name="Shape 30"/>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 name="Shape 3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 name="Shape 32"/>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 name="Shape 3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 name="Shape 34"/>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 name="Shape 35"/>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 name="Shape 36"/>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 name="Shape 38"/>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9" name="Shape 39"/>
          <p:cNvSpPr txBox="1"/>
          <p:nvPr>
            <p:ph type="title"/>
          </p:nvPr>
        </p:nvSpPr>
        <p:spPr>
          <a:xfrm>
            <a:off x="823850" y="2053000"/>
            <a:ext cx="4587000" cy="11487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Shape 42"/>
          <p:cNvGrpSpPr/>
          <p:nvPr/>
        </p:nvGrpSpPr>
        <p:grpSpPr>
          <a:xfrm>
            <a:off x="0" y="381001"/>
            <a:ext cx="1037850" cy="1016287"/>
            <a:chOff x="0" y="381001"/>
            <a:chExt cx="1037850" cy="1016287"/>
          </a:xfrm>
        </p:grpSpPr>
        <p:sp>
          <p:nvSpPr>
            <p:cNvPr id="43" name="Shape 4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 name="Shape 4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5" name="Shape 45"/>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Shape 46"/>
          <p:cNvSpPr txBox="1"/>
          <p:nvPr>
            <p:ph idx="1" type="body"/>
          </p:nvPr>
        </p:nvSpPr>
        <p:spPr>
          <a:xfrm>
            <a:off x="1297500" y="1567550"/>
            <a:ext cx="70389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Shape 49"/>
          <p:cNvGrpSpPr/>
          <p:nvPr/>
        </p:nvGrpSpPr>
        <p:grpSpPr>
          <a:xfrm>
            <a:off x="0" y="381001"/>
            <a:ext cx="1037850" cy="1016287"/>
            <a:chOff x="0" y="381001"/>
            <a:chExt cx="1037850" cy="1016287"/>
          </a:xfrm>
        </p:grpSpPr>
        <p:sp>
          <p:nvSpPr>
            <p:cNvPr id="50" name="Shape 50"/>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 name="Shape 51"/>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52" name="Shape 52"/>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Shape 53"/>
          <p:cNvSpPr txBox="1"/>
          <p:nvPr>
            <p:ph idx="1" type="body"/>
          </p:nvPr>
        </p:nvSpPr>
        <p:spPr>
          <a:xfrm>
            <a:off x="1297500"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Shape 54"/>
          <p:cNvSpPr txBox="1"/>
          <p:nvPr>
            <p:ph idx="2" type="body"/>
          </p:nvPr>
        </p:nvSpPr>
        <p:spPr>
          <a:xfrm>
            <a:off x="4933221"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Shape 5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Shape 57"/>
          <p:cNvGrpSpPr/>
          <p:nvPr/>
        </p:nvGrpSpPr>
        <p:grpSpPr>
          <a:xfrm>
            <a:off x="0" y="381001"/>
            <a:ext cx="1037850" cy="1016287"/>
            <a:chOff x="0" y="381001"/>
            <a:chExt cx="1037850" cy="1016287"/>
          </a:xfrm>
        </p:grpSpPr>
        <p:sp>
          <p:nvSpPr>
            <p:cNvPr id="58" name="Shape 58"/>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 name="Shape 5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60" name="Shape 60"/>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Shape 6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Shape 63"/>
          <p:cNvGrpSpPr/>
          <p:nvPr/>
        </p:nvGrpSpPr>
        <p:grpSpPr>
          <a:xfrm>
            <a:off x="0" y="381001"/>
            <a:ext cx="1037850" cy="1016287"/>
            <a:chOff x="0" y="381001"/>
            <a:chExt cx="1037850" cy="1016287"/>
          </a:xfrm>
        </p:grpSpPr>
        <p:sp>
          <p:nvSpPr>
            <p:cNvPr id="64" name="Shape 6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5" name="Shape 6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66" name="Shape 66"/>
          <p:cNvSpPr txBox="1"/>
          <p:nvPr>
            <p:ph type="title"/>
          </p:nvPr>
        </p:nvSpPr>
        <p:spPr>
          <a:xfrm>
            <a:off x="1297500" y="393750"/>
            <a:ext cx="3798900" cy="1493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Shape 67"/>
          <p:cNvSpPr txBox="1"/>
          <p:nvPr>
            <p:ph idx="1" type="body"/>
          </p:nvPr>
        </p:nvSpPr>
        <p:spPr>
          <a:xfrm>
            <a:off x="1297500" y="1972550"/>
            <a:ext cx="3798900" cy="2415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Shape 6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Shape 70"/>
          <p:cNvGrpSpPr/>
          <p:nvPr/>
        </p:nvGrpSpPr>
        <p:grpSpPr>
          <a:xfrm>
            <a:off x="4406400" y="0"/>
            <a:ext cx="4737600" cy="5143500"/>
            <a:chOff x="4406400" y="0"/>
            <a:chExt cx="4737600" cy="5143500"/>
          </a:xfrm>
        </p:grpSpPr>
        <p:sp>
          <p:nvSpPr>
            <p:cNvPr id="71" name="Shape 71"/>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2" name="Shape 72"/>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 name="Shape 73"/>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 name="Shape 74"/>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 name="Shape 75"/>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6" name="Shape 76"/>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7" name="Shape 77"/>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8" name="Shape 7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9" name="Shape 79"/>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0" name="Shape 80"/>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1" name="Shape 81"/>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2" name="Shape 82"/>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3" name="Shape 83"/>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4" name="Shape 84"/>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5" name="Shape 85"/>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6" name="Shape 86"/>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7" name="Shape 87"/>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8" name="Shape 8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89" name="Shape 89"/>
          <p:cNvSpPr txBox="1"/>
          <p:nvPr>
            <p:ph type="title"/>
          </p:nvPr>
        </p:nvSpPr>
        <p:spPr>
          <a:xfrm>
            <a:off x="823850" y="866775"/>
            <a:ext cx="4587000" cy="35211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Shape 9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Shape 92"/>
          <p:cNvGrpSpPr/>
          <p:nvPr/>
        </p:nvGrpSpPr>
        <p:grpSpPr>
          <a:xfrm>
            <a:off x="0" y="381001"/>
            <a:ext cx="1037850" cy="1016287"/>
            <a:chOff x="0" y="381001"/>
            <a:chExt cx="1037850" cy="1016287"/>
          </a:xfrm>
        </p:grpSpPr>
        <p:sp>
          <p:nvSpPr>
            <p:cNvPr id="93" name="Shape 9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4" name="Shape 9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95" name="Shape 95"/>
          <p:cNvSpPr txBox="1"/>
          <p:nvPr>
            <p:ph type="title"/>
          </p:nvPr>
        </p:nvSpPr>
        <p:spPr>
          <a:xfrm>
            <a:off x="1297500" y="1658325"/>
            <a:ext cx="3036300" cy="17517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Shape 96"/>
          <p:cNvSpPr txBox="1"/>
          <p:nvPr>
            <p:ph idx="1" type="subTitle"/>
          </p:nvPr>
        </p:nvSpPr>
        <p:spPr>
          <a:xfrm>
            <a:off x="1297500" y="3538000"/>
            <a:ext cx="30363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Shape 97"/>
          <p:cNvSpPr txBox="1"/>
          <p:nvPr>
            <p:ph idx="2" type="body"/>
          </p:nvPr>
        </p:nvSpPr>
        <p:spPr>
          <a:xfrm>
            <a:off x="4648200" y="1696600"/>
            <a:ext cx="3676800" cy="234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Shape 9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Shape 100"/>
          <p:cNvGrpSpPr/>
          <p:nvPr/>
        </p:nvGrpSpPr>
        <p:grpSpPr>
          <a:xfrm>
            <a:off x="0" y="4128572"/>
            <a:ext cx="698925" cy="684657"/>
            <a:chOff x="0" y="3785672"/>
            <a:chExt cx="698925" cy="684657"/>
          </a:xfrm>
        </p:grpSpPr>
        <p:sp>
          <p:nvSpPr>
            <p:cNvPr id="101" name="Shape 101"/>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2" name="Shape 102"/>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03" name="Shape 103"/>
          <p:cNvSpPr txBox="1"/>
          <p:nvPr>
            <p:ph idx="1" type="body"/>
          </p:nvPr>
        </p:nvSpPr>
        <p:spPr>
          <a:xfrm>
            <a:off x="812725" y="4305375"/>
            <a:ext cx="6936000" cy="523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4" name="Shape 10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5.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www.overleaf.com/13581197gxdkrkbjyxdk#/52487746/" TargetMode="External"/><Relationship Id="rId4" Type="http://schemas.openxmlformats.org/officeDocument/2006/relationships/hyperlink" Target="http://moziru.com/explore/Controller%20clipart%20air%20traffic%20controller/#go_post_4645_traffic-clipart-illustration-15.png" TargetMode="External"/><Relationship Id="rId11" Type="http://schemas.openxmlformats.org/officeDocument/2006/relationships/hyperlink" Target="https://www3.djicdn.com/assets/images/v3/share/logo@400px-6d58253f94a77b5759e5b428fefb4efa.png?from=cdnMap" TargetMode="External"/><Relationship Id="rId10" Type="http://schemas.openxmlformats.org/officeDocument/2006/relationships/hyperlink" Target="https://upload.wikimedia.org/wikipedia/commons/thumb/e/e5/NASA_logo.svg/200px-NASA_logo.svg.png" TargetMode="External"/><Relationship Id="rId9" Type="http://schemas.openxmlformats.org/officeDocument/2006/relationships/hyperlink" Target="https://wiki.hiof.no/images/9/96/BO18-F19.pdf" TargetMode="External"/><Relationship Id="rId5" Type="http://schemas.openxmlformats.org/officeDocument/2006/relationships/hyperlink" Target="http://littlereasonstosmile.me/clipart-airplane-cockpit/pilot-clipart-airplane-cockpit-pencil-and-in-color-2/" TargetMode="External"/><Relationship Id="rId6" Type="http://schemas.openxmlformats.org/officeDocument/2006/relationships/hyperlink" Target="http://www.clipartpanda.com/clipart_images/related-cliparts-67295743" TargetMode="External"/><Relationship Id="rId7" Type="http://schemas.openxmlformats.org/officeDocument/2006/relationships/hyperlink" Target="http://www.clipartpanda.com/clipart_images/image-58979805" TargetMode="External"/><Relationship Id="rId8" Type="http://schemas.openxmlformats.org/officeDocument/2006/relationships/hyperlink" Target="https://sobern90.files.wordpress.com/2011/04/law_book2.jp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5.png"/><Relationship Id="rId5" Type="http://schemas.openxmlformats.org/officeDocument/2006/relationships/image" Target="../media/image3.png"/><Relationship Id="rId6"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Shape 134"/>
          <p:cNvSpPr txBox="1"/>
          <p:nvPr>
            <p:ph type="ctrTitle"/>
          </p:nvPr>
        </p:nvSpPr>
        <p:spPr>
          <a:xfrm>
            <a:off x="3585225" y="848625"/>
            <a:ext cx="5017500" cy="1578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a:t>Supporting RPAS Pilots</a:t>
            </a:r>
            <a:endParaRPr b="1"/>
          </a:p>
        </p:txBody>
      </p:sp>
      <p:sp>
        <p:nvSpPr>
          <p:cNvPr id="135" name="Shape 135"/>
          <p:cNvSpPr txBox="1"/>
          <p:nvPr>
            <p:ph idx="1" type="subTitle"/>
          </p:nvPr>
        </p:nvSpPr>
        <p:spPr>
          <a:xfrm>
            <a:off x="5529600" y="4903150"/>
            <a:ext cx="3614400" cy="240300"/>
          </a:xfrm>
          <a:prstGeom prst="rect">
            <a:avLst/>
          </a:prstGeom>
        </p:spPr>
        <p:txBody>
          <a:bodyPr anchorCtr="0" anchor="t" bIns="91425" lIns="91425" spcFirstLastPara="1" rIns="91425" wrap="square" tIns="91425">
            <a:noAutofit/>
          </a:bodyPr>
          <a:lstStyle/>
          <a:p>
            <a:pPr indent="0" lvl="0" marL="0" algn="r">
              <a:spcBef>
                <a:spcPts val="0"/>
              </a:spcBef>
              <a:spcAft>
                <a:spcPts val="0"/>
              </a:spcAft>
              <a:buNone/>
            </a:pPr>
            <a:r>
              <a:rPr lang="en" sz="700"/>
              <a:t>Made by Tommy Slaatbraaten &amp; Murat Demirel</a:t>
            </a:r>
            <a:endParaRPr sz="700"/>
          </a:p>
        </p:txBody>
      </p:sp>
      <p:sp>
        <p:nvSpPr>
          <p:cNvPr id="136" name="Shape 136"/>
          <p:cNvSpPr txBox="1"/>
          <p:nvPr>
            <p:ph type="ctrTitle"/>
          </p:nvPr>
        </p:nvSpPr>
        <p:spPr>
          <a:xfrm>
            <a:off x="3640150" y="3831875"/>
            <a:ext cx="5017500" cy="9930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400">
                <a:latin typeface="Lobster"/>
                <a:ea typeface="Lobster"/>
                <a:cs typeface="Lobster"/>
                <a:sym typeface="Lobster"/>
              </a:rPr>
              <a:t>Provided by</a:t>
            </a:r>
            <a:br>
              <a:rPr lang="en" sz="2400">
                <a:latin typeface="Lobster"/>
                <a:ea typeface="Lobster"/>
                <a:cs typeface="Lobster"/>
                <a:sym typeface="Lobster"/>
              </a:rPr>
            </a:br>
            <a:r>
              <a:rPr lang="en" sz="2400">
                <a:latin typeface="Lobster"/>
                <a:ea typeface="Lobster"/>
                <a:cs typeface="Lobster"/>
                <a:sym typeface="Lobster"/>
              </a:rPr>
              <a:t>Institute for Energy Technology</a:t>
            </a:r>
            <a:endParaRPr sz="2400">
              <a:latin typeface="Lobster"/>
              <a:ea typeface="Lobster"/>
              <a:cs typeface="Lobster"/>
              <a:sym typeface="Lobste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Shape 20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Lovverk</a:t>
            </a:r>
            <a:r>
              <a:rPr lang="en"/>
              <a:t> og regulering</a:t>
            </a:r>
            <a:endParaRPr/>
          </a:p>
        </p:txBody>
      </p:sp>
      <p:sp>
        <p:nvSpPr>
          <p:cNvPr id="201" name="Shape 201"/>
          <p:cNvSpPr txBox="1"/>
          <p:nvPr>
            <p:ph idx="1" type="body"/>
          </p:nvPr>
        </p:nvSpPr>
        <p:spPr>
          <a:xfrm>
            <a:off x="1297500" y="1567550"/>
            <a:ext cx="4322400" cy="2911200"/>
          </a:xfrm>
          <a:prstGeom prst="rect">
            <a:avLst/>
          </a:prstGeom>
        </p:spPr>
        <p:txBody>
          <a:bodyPr anchorCtr="0" anchor="t" bIns="91425" lIns="91425" spcFirstLastPara="1" rIns="91425" wrap="square" tIns="91425">
            <a:noAutofit/>
          </a:bodyPr>
          <a:lstStyle/>
          <a:p>
            <a:pPr indent="-330200" lvl="0" marL="457200" rtl="0">
              <a:spcBef>
                <a:spcPts val="0"/>
              </a:spcBef>
              <a:spcAft>
                <a:spcPts val="0"/>
              </a:spcAft>
              <a:buSzPts val="1600"/>
              <a:buChar char="●"/>
            </a:pPr>
            <a:r>
              <a:rPr lang="en" sz="1600"/>
              <a:t>5 grunnleggendes h</a:t>
            </a:r>
            <a:r>
              <a:rPr lang="en" sz="1600"/>
              <a:t>ovedregler</a:t>
            </a:r>
            <a:endParaRPr sz="1600"/>
          </a:p>
          <a:p>
            <a:pPr indent="-330200" lvl="0" marL="457200" rtl="0">
              <a:spcBef>
                <a:spcPts val="1600"/>
              </a:spcBef>
              <a:spcAft>
                <a:spcPts val="0"/>
              </a:spcAft>
              <a:buSzPts val="1600"/>
              <a:buChar char="●"/>
            </a:pPr>
            <a:r>
              <a:rPr lang="en" sz="1600"/>
              <a:t>Lovverk for klasse 1 droner</a:t>
            </a:r>
            <a:endParaRPr sz="1600"/>
          </a:p>
          <a:p>
            <a:pPr indent="-330200" lvl="1" marL="914400" rtl="0">
              <a:spcBef>
                <a:spcPts val="1600"/>
              </a:spcBef>
              <a:spcAft>
                <a:spcPts val="0"/>
              </a:spcAft>
              <a:buSzPts val="1600"/>
              <a:buChar char="○"/>
            </a:pPr>
            <a:r>
              <a:rPr lang="en" sz="1600"/>
              <a:t>Regler for </a:t>
            </a:r>
            <a:r>
              <a:rPr lang="en" sz="1600"/>
              <a:t>virksomheter</a:t>
            </a:r>
            <a:endParaRPr sz="1600"/>
          </a:p>
          <a:p>
            <a:pPr indent="-330200" lvl="1" marL="914400" rtl="0">
              <a:spcBef>
                <a:spcPts val="1600"/>
              </a:spcBef>
              <a:spcAft>
                <a:spcPts val="0"/>
              </a:spcAft>
              <a:buSzPts val="1600"/>
              <a:buChar char="○"/>
            </a:pPr>
            <a:r>
              <a:rPr lang="en" sz="1600"/>
              <a:t>Do’s and don’ts</a:t>
            </a:r>
            <a:endParaRPr sz="1600"/>
          </a:p>
          <a:p>
            <a:pPr indent="0" lvl="0" marL="457200">
              <a:spcBef>
                <a:spcPts val="1600"/>
              </a:spcBef>
              <a:spcAft>
                <a:spcPts val="1600"/>
              </a:spcAft>
              <a:buNone/>
            </a:pPr>
            <a:r>
              <a:t/>
            </a:r>
            <a:endParaRPr sz="1600"/>
          </a:p>
        </p:txBody>
      </p:sp>
      <p:pic>
        <p:nvPicPr>
          <p:cNvPr id="202" name="Shape 202"/>
          <p:cNvPicPr preferRelativeResize="0"/>
          <p:nvPr/>
        </p:nvPicPr>
        <p:blipFill>
          <a:blip r:embed="rId3">
            <a:alphaModFix/>
          </a:blip>
          <a:stretch>
            <a:fillRect/>
          </a:stretch>
        </p:blipFill>
        <p:spPr>
          <a:xfrm>
            <a:off x="6096000" y="947900"/>
            <a:ext cx="2718800" cy="35308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Shape 207"/>
          <p:cNvSpPr txBox="1"/>
          <p:nvPr>
            <p:ph type="title"/>
          </p:nvPr>
        </p:nvSpPr>
        <p:spPr>
          <a:xfrm>
            <a:off x="1297500" y="393750"/>
            <a:ext cx="7038900" cy="654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Mulig løsning - IACP</a:t>
            </a:r>
            <a:endParaRPr/>
          </a:p>
        </p:txBody>
      </p:sp>
      <p:sp>
        <p:nvSpPr>
          <p:cNvPr id="208" name="Shape 208"/>
          <p:cNvSpPr txBox="1"/>
          <p:nvPr>
            <p:ph idx="1" type="body"/>
          </p:nvPr>
        </p:nvSpPr>
        <p:spPr>
          <a:xfrm>
            <a:off x="1297500" y="1161700"/>
            <a:ext cx="4306200" cy="3672000"/>
          </a:xfrm>
          <a:prstGeom prst="rect">
            <a:avLst/>
          </a:prstGeom>
        </p:spPr>
        <p:txBody>
          <a:bodyPr anchorCtr="0" anchor="t" bIns="91425" lIns="91425" spcFirstLastPara="1" rIns="91425" wrap="square" tIns="91425">
            <a:noAutofit/>
          </a:bodyPr>
          <a:lstStyle/>
          <a:p>
            <a:pPr indent="-304800" lvl="0" marL="457200" rtl="0">
              <a:spcBef>
                <a:spcPts val="0"/>
              </a:spcBef>
              <a:spcAft>
                <a:spcPts val="0"/>
              </a:spcAft>
              <a:buSzPts val="1200"/>
              <a:buChar char="●"/>
            </a:pPr>
            <a:r>
              <a:rPr lang="en" sz="1200"/>
              <a:t>Applikasjon IACP</a:t>
            </a:r>
            <a:endParaRPr sz="1200"/>
          </a:p>
          <a:p>
            <a:pPr indent="-311150" lvl="0" marL="457200" rtl="0">
              <a:spcBef>
                <a:spcPts val="1600"/>
              </a:spcBef>
              <a:spcAft>
                <a:spcPts val="0"/>
              </a:spcAft>
              <a:buSzPts val="1300"/>
              <a:buChar char="●"/>
            </a:pPr>
            <a:r>
              <a:rPr lang="en"/>
              <a:t>Designmål</a:t>
            </a:r>
            <a:endParaRPr/>
          </a:p>
          <a:p>
            <a:pPr indent="-298450" lvl="1" marL="914400" rtl="0">
              <a:spcBef>
                <a:spcPts val="0"/>
              </a:spcBef>
              <a:spcAft>
                <a:spcPts val="0"/>
              </a:spcAft>
              <a:buSzPts val="1100"/>
              <a:buChar char="○"/>
            </a:pPr>
            <a:r>
              <a:rPr lang="en"/>
              <a:t>Sikkerhet, forbedring, lettlært og intuitivt.</a:t>
            </a:r>
            <a:br>
              <a:rPr lang="en"/>
            </a:br>
            <a:endParaRPr sz="1200"/>
          </a:p>
          <a:p>
            <a:pPr indent="-304800" lvl="0" marL="457200" rtl="0">
              <a:spcBef>
                <a:spcPts val="0"/>
              </a:spcBef>
              <a:spcAft>
                <a:spcPts val="0"/>
              </a:spcAft>
              <a:buSzPts val="1200"/>
              <a:buChar char="●"/>
            </a:pPr>
            <a:r>
              <a:rPr lang="en" sz="1200"/>
              <a:t>Funksjoner</a:t>
            </a:r>
            <a:endParaRPr sz="1200"/>
          </a:p>
          <a:p>
            <a:pPr indent="-304800" lvl="1" marL="914400" rtl="0">
              <a:spcBef>
                <a:spcPts val="0"/>
              </a:spcBef>
              <a:spcAft>
                <a:spcPts val="0"/>
              </a:spcAft>
              <a:buSzPts val="1200"/>
              <a:buChar char="○"/>
            </a:pPr>
            <a:r>
              <a:rPr lang="en" sz="1200"/>
              <a:t>Realtime</a:t>
            </a:r>
            <a:endParaRPr sz="1200"/>
          </a:p>
          <a:p>
            <a:pPr indent="-304800" lvl="1" marL="914400" rtl="0">
              <a:spcBef>
                <a:spcPts val="0"/>
              </a:spcBef>
              <a:spcAft>
                <a:spcPts val="0"/>
              </a:spcAft>
              <a:buSzPts val="1200"/>
              <a:buChar char="○"/>
            </a:pPr>
            <a:r>
              <a:rPr lang="en" sz="1200"/>
              <a:t>Log</a:t>
            </a:r>
            <a:endParaRPr sz="1200"/>
          </a:p>
          <a:p>
            <a:pPr indent="-304800" lvl="1" marL="914400" rtl="0">
              <a:spcBef>
                <a:spcPts val="0"/>
              </a:spcBef>
              <a:spcAft>
                <a:spcPts val="0"/>
              </a:spcAft>
              <a:buSzPts val="1200"/>
              <a:buChar char="○"/>
            </a:pPr>
            <a:r>
              <a:rPr lang="en" sz="1200"/>
              <a:t>Flyplan</a:t>
            </a:r>
            <a:endParaRPr sz="1200"/>
          </a:p>
          <a:p>
            <a:pPr indent="-304800" lvl="1" marL="914400" rtl="0">
              <a:spcBef>
                <a:spcPts val="0"/>
              </a:spcBef>
              <a:spcAft>
                <a:spcPts val="0"/>
              </a:spcAft>
              <a:buSzPts val="1200"/>
              <a:buChar char="○"/>
            </a:pPr>
            <a:r>
              <a:rPr lang="en" sz="1200"/>
              <a:t>Kollisjonsvarsler</a:t>
            </a:r>
            <a:br>
              <a:rPr lang="en" sz="1200"/>
            </a:br>
            <a:endParaRPr sz="1200"/>
          </a:p>
          <a:p>
            <a:pPr indent="-304800" lvl="0" marL="457200" rtl="0">
              <a:spcBef>
                <a:spcPts val="0"/>
              </a:spcBef>
              <a:spcAft>
                <a:spcPts val="0"/>
              </a:spcAft>
              <a:buSzPts val="1200"/>
              <a:buChar char="●"/>
            </a:pPr>
            <a:r>
              <a:rPr lang="en" sz="1200"/>
              <a:t>Transponder på dronen</a:t>
            </a:r>
            <a:endParaRPr sz="1200"/>
          </a:p>
          <a:p>
            <a:pPr indent="-304800" lvl="0" marL="457200" rtl="0">
              <a:spcBef>
                <a:spcPts val="1600"/>
              </a:spcBef>
              <a:spcAft>
                <a:spcPts val="0"/>
              </a:spcAft>
              <a:buSzPts val="1200"/>
              <a:buChar char="●"/>
            </a:pPr>
            <a:r>
              <a:rPr lang="en" sz="1200"/>
              <a:t>Mellomledd for RPAS pilot og ATCO</a:t>
            </a:r>
            <a:endParaRPr sz="1200"/>
          </a:p>
          <a:p>
            <a:pPr indent="0" lvl="0" marL="0">
              <a:spcBef>
                <a:spcPts val="1600"/>
              </a:spcBef>
              <a:spcAft>
                <a:spcPts val="1600"/>
              </a:spcAft>
              <a:buNone/>
            </a:pPr>
            <a:r>
              <a:t/>
            </a:r>
            <a:endParaRPr sz="1200"/>
          </a:p>
        </p:txBody>
      </p:sp>
      <p:pic>
        <p:nvPicPr>
          <p:cNvPr id="209" name="Shape 209"/>
          <p:cNvPicPr preferRelativeResize="0"/>
          <p:nvPr/>
        </p:nvPicPr>
        <p:blipFill>
          <a:blip r:embed="rId3">
            <a:alphaModFix/>
          </a:blip>
          <a:stretch>
            <a:fillRect/>
          </a:stretch>
        </p:blipFill>
        <p:spPr>
          <a:xfrm>
            <a:off x="6083675" y="1104850"/>
            <a:ext cx="2489700" cy="351389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Shape 2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Demo</a:t>
            </a:r>
            <a:endParaRPr/>
          </a:p>
        </p:txBody>
      </p:sp>
      <p:sp>
        <p:nvSpPr>
          <p:cNvPr id="215" name="Shape 215"/>
          <p:cNvSpPr txBox="1"/>
          <p:nvPr>
            <p:ph idx="1" type="body"/>
          </p:nvPr>
        </p:nvSpPr>
        <p:spPr>
          <a:xfrm>
            <a:off x="1297500" y="1567550"/>
            <a:ext cx="3506100" cy="2911200"/>
          </a:xfrm>
          <a:prstGeom prst="rect">
            <a:avLst/>
          </a:prstGeom>
        </p:spPr>
        <p:txBody>
          <a:bodyPr anchorCtr="0" anchor="t" bIns="91425" lIns="91425" spcFirstLastPara="1" rIns="91425" wrap="square" tIns="91425">
            <a:noAutofit/>
          </a:bodyPr>
          <a:lstStyle/>
          <a:p>
            <a:pPr indent="-330200" lvl="0" marL="457200">
              <a:spcBef>
                <a:spcPts val="0"/>
              </a:spcBef>
              <a:spcAft>
                <a:spcPts val="0"/>
              </a:spcAft>
              <a:buSzPts val="1600"/>
              <a:buChar char="●"/>
            </a:pPr>
            <a:r>
              <a:rPr lang="en" sz="1600"/>
              <a:t>Brukergrensesnitt demonstrasjon</a:t>
            </a:r>
            <a:endParaRPr sz="1600"/>
          </a:p>
        </p:txBody>
      </p:sp>
      <p:pic>
        <p:nvPicPr>
          <p:cNvPr id="216" name="Shape 216"/>
          <p:cNvPicPr preferRelativeResize="0"/>
          <p:nvPr/>
        </p:nvPicPr>
        <p:blipFill>
          <a:blip r:embed="rId3">
            <a:alphaModFix/>
          </a:blip>
          <a:stretch>
            <a:fillRect/>
          </a:stretch>
        </p:blipFill>
        <p:spPr>
          <a:xfrm>
            <a:off x="5870400" y="1143275"/>
            <a:ext cx="2868136" cy="353084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Shape 2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Konklusjon</a:t>
            </a:r>
            <a:endParaRPr/>
          </a:p>
        </p:txBody>
      </p:sp>
      <p:sp>
        <p:nvSpPr>
          <p:cNvPr id="222" name="Shape 222"/>
          <p:cNvSpPr txBox="1"/>
          <p:nvPr>
            <p:ph idx="1" type="body"/>
          </p:nvPr>
        </p:nvSpPr>
        <p:spPr>
          <a:xfrm>
            <a:off x="1153300" y="1567550"/>
            <a:ext cx="3600900" cy="2911200"/>
          </a:xfrm>
          <a:prstGeom prst="rect">
            <a:avLst/>
          </a:prstGeom>
        </p:spPr>
        <p:txBody>
          <a:bodyPr anchorCtr="0" anchor="t" bIns="91425" lIns="91425" spcFirstLastPara="1" rIns="91425" wrap="square" tIns="91425">
            <a:noAutofit/>
          </a:bodyPr>
          <a:lstStyle/>
          <a:p>
            <a:pPr indent="-330200" lvl="0" marL="457200" rtl="0">
              <a:spcBef>
                <a:spcPts val="0"/>
              </a:spcBef>
              <a:spcAft>
                <a:spcPts val="0"/>
              </a:spcAft>
              <a:buSzPts val="1600"/>
              <a:buChar char="●"/>
            </a:pPr>
            <a:r>
              <a:rPr lang="en" sz="1600"/>
              <a:t>Hva vi har funnet ut av fra dette.</a:t>
            </a:r>
            <a:endParaRPr sz="1600"/>
          </a:p>
          <a:p>
            <a:pPr indent="-330200" lvl="0" marL="457200" rtl="0">
              <a:spcBef>
                <a:spcPts val="1600"/>
              </a:spcBef>
              <a:spcAft>
                <a:spcPts val="0"/>
              </a:spcAft>
              <a:buSzPts val="1600"/>
              <a:buChar char="●"/>
            </a:pPr>
            <a:r>
              <a:rPr lang="en" sz="1600"/>
              <a:t>Hva som må gjøres videre.</a:t>
            </a:r>
            <a:endParaRPr sz="1600"/>
          </a:p>
          <a:p>
            <a:pPr indent="-330200" lvl="0" marL="457200" rtl="0">
              <a:spcBef>
                <a:spcPts val="1600"/>
              </a:spcBef>
              <a:spcAft>
                <a:spcPts val="1600"/>
              </a:spcAft>
              <a:buSzPts val="1600"/>
              <a:buChar char="●"/>
            </a:pPr>
            <a:r>
              <a:rPr lang="en" sz="1600"/>
              <a:t>Hva som kan forandre seg.</a:t>
            </a:r>
            <a:endParaRPr sz="1600"/>
          </a:p>
        </p:txBody>
      </p:sp>
      <p:pic>
        <p:nvPicPr>
          <p:cNvPr id="223" name="Shape 223"/>
          <p:cNvPicPr preferRelativeResize="0"/>
          <p:nvPr/>
        </p:nvPicPr>
        <p:blipFill>
          <a:blip r:embed="rId3">
            <a:alphaModFix/>
          </a:blip>
          <a:stretch>
            <a:fillRect/>
          </a:stretch>
        </p:blipFill>
        <p:spPr>
          <a:xfrm>
            <a:off x="5870925" y="1307850"/>
            <a:ext cx="2656975" cy="29864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Shape 22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Kilder</a:t>
            </a:r>
            <a:endParaRPr/>
          </a:p>
        </p:txBody>
      </p:sp>
      <p:sp>
        <p:nvSpPr>
          <p:cNvPr id="229" name="Shape 229"/>
          <p:cNvSpPr txBox="1"/>
          <p:nvPr>
            <p:ph idx="1" type="body"/>
          </p:nvPr>
        </p:nvSpPr>
        <p:spPr>
          <a:xfrm>
            <a:off x="1297500" y="1641250"/>
            <a:ext cx="7449600" cy="2506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000" u="sng">
                <a:hlinkClick r:id="rId3"/>
              </a:rPr>
              <a:t>https://www.overleaf.com/13581197gxdkrkbjyxdk#/52487746/</a:t>
            </a:r>
            <a:br>
              <a:rPr lang="en"/>
            </a:br>
            <a:r>
              <a:rPr lang="en" sz="1000" u="sng">
                <a:hlinkClick r:id="rId4"/>
              </a:rPr>
              <a:t>http://moziru.com/explore/Controller%20clipart%20air%20traffic%20controller/#go_post_4645_traffic-clipart-illustration-15.png</a:t>
            </a:r>
            <a:br>
              <a:rPr lang="en"/>
            </a:br>
            <a:r>
              <a:rPr lang="en" sz="1000" u="sng">
                <a:hlinkClick r:id="rId5"/>
              </a:rPr>
              <a:t>http://littlereasonstosmile.me/clipart-airplane-cockpit/pilot-clipart-airplane-cockpit-pencil-and-in-color-2/</a:t>
            </a:r>
            <a:br>
              <a:rPr lang="en"/>
            </a:br>
            <a:r>
              <a:rPr lang="en" sz="1000" u="sng">
                <a:hlinkClick r:id="rId6"/>
              </a:rPr>
              <a:t>http://www.clipartpanda.com/clipart_images/related-cliparts-67295743</a:t>
            </a:r>
            <a:br>
              <a:rPr lang="en"/>
            </a:br>
            <a:r>
              <a:rPr lang="en" sz="1000" u="sng">
                <a:hlinkClick r:id="rId7"/>
              </a:rPr>
              <a:t>http://www.clipartpanda.com/clipart_images/image-58979805</a:t>
            </a:r>
            <a:br>
              <a:rPr lang="en"/>
            </a:br>
            <a:r>
              <a:rPr lang="en" sz="1000" u="sng">
                <a:hlinkClick r:id="rId8"/>
              </a:rPr>
              <a:t>https://sobern90.files.wordpress.com/2011/04/law_book2.jpg</a:t>
            </a:r>
            <a:br>
              <a:rPr lang="en" sz="1000"/>
            </a:br>
            <a:r>
              <a:rPr lang="en" sz="1000" u="sng">
                <a:hlinkClick r:id="rId9"/>
              </a:rPr>
              <a:t>https://wiki.hiof.no/images/9/96/BO18-F19.pdf</a:t>
            </a:r>
            <a:br>
              <a:rPr lang="en"/>
            </a:br>
            <a:r>
              <a:rPr lang="en" sz="1000" u="sng">
                <a:hlinkClick r:id="rId10"/>
              </a:rPr>
              <a:t>https://upload.wikimedia.org/wikipedia/commons/thumb/e/e5/NASA_logo.svg/200px-NASA_logo.svg.png</a:t>
            </a:r>
            <a:br>
              <a:rPr lang="en"/>
            </a:br>
            <a:r>
              <a:rPr lang="en" sz="1000" u="sng">
                <a:hlinkClick r:id="rId11"/>
              </a:rPr>
              <a:t>https://www3.djicdn.com/assets/images/v3/share/logo@400px-6d58253f94a77b5759e5b428fefb4efa.png?from=cdnMap</a:t>
            </a:r>
            <a:br>
              <a:rPr lang="en" sz="1000"/>
            </a:br>
            <a:r>
              <a:rPr lang="en" sz="1000"/>
              <a:t>https://tislegaardskole.wikispaces.com/V%C3%A5r+konklusjon?responseToken=6045b5890e73988858394bb81a9000ac</a:t>
            </a:r>
            <a:endParaRPr sz="1000"/>
          </a:p>
          <a:p>
            <a:pPr indent="0" lvl="0" marL="0" rtl="0">
              <a:spcBef>
                <a:spcPts val="1600"/>
              </a:spcBef>
              <a:spcAft>
                <a:spcPts val="0"/>
              </a:spcAft>
              <a:buNone/>
            </a:pPr>
            <a:r>
              <a:t/>
            </a:r>
            <a:endParaRPr/>
          </a:p>
          <a:p>
            <a:pPr indent="0" lvl="0" marL="0" rtl="0">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Shape 14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Droner</a:t>
            </a:r>
            <a:endParaRPr/>
          </a:p>
        </p:txBody>
      </p:sp>
      <p:sp>
        <p:nvSpPr>
          <p:cNvPr id="142" name="Shape 142"/>
          <p:cNvSpPr txBox="1"/>
          <p:nvPr>
            <p:ph idx="1" type="body"/>
          </p:nvPr>
        </p:nvSpPr>
        <p:spPr>
          <a:xfrm>
            <a:off x="1204350" y="1347950"/>
            <a:ext cx="4028400" cy="3231900"/>
          </a:xfrm>
          <a:prstGeom prst="rect">
            <a:avLst/>
          </a:prstGeom>
        </p:spPr>
        <p:txBody>
          <a:bodyPr anchorCtr="0" anchor="t" bIns="91425" lIns="91425" spcFirstLastPara="1" rIns="91425" wrap="square" tIns="91425">
            <a:noAutofit/>
          </a:bodyPr>
          <a:lstStyle/>
          <a:p>
            <a:pPr indent="-330200" lvl="0" marL="457200" rtl="0">
              <a:spcBef>
                <a:spcPts val="0"/>
              </a:spcBef>
              <a:spcAft>
                <a:spcPts val="0"/>
              </a:spcAft>
              <a:buSzPts val="1600"/>
              <a:buChar char="●"/>
            </a:pPr>
            <a:r>
              <a:rPr lang="en" sz="1600"/>
              <a:t>Fjernstyrt</a:t>
            </a:r>
            <a:r>
              <a:rPr lang="en" sz="1600"/>
              <a:t>/programstyrt </a:t>
            </a:r>
            <a:endParaRPr sz="1600"/>
          </a:p>
          <a:p>
            <a:pPr indent="-330200" lvl="0" marL="457200" rtl="0">
              <a:spcBef>
                <a:spcPts val="1600"/>
              </a:spcBef>
              <a:spcAft>
                <a:spcPts val="0"/>
              </a:spcAft>
              <a:buSzPts val="1600"/>
              <a:buChar char="●"/>
            </a:pPr>
            <a:r>
              <a:rPr lang="en" sz="1600"/>
              <a:t>Ubemannet</a:t>
            </a:r>
            <a:endParaRPr sz="1600"/>
          </a:p>
          <a:p>
            <a:pPr indent="-330200" lvl="0" marL="457200" rtl="0">
              <a:spcBef>
                <a:spcPts val="1600"/>
              </a:spcBef>
              <a:spcAft>
                <a:spcPts val="0"/>
              </a:spcAft>
              <a:buSzPts val="1600"/>
              <a:buChar char="●"/>
            </a:pPr>
            <a:r>
              <a:rPr lang="en" sz="1600"/>
              <a:t>Sivile / militære</a:t>
            </a:r>
            <a:endParaRPr sz="1600"/>
          </a:p>
          <a:p>
            <a:pPr indent="-330200" lvl="0" marL="457200" rtl="0">
              <a:spcBef>
                <a:spcPts val="1600"/>
              </a:spcBef>
              <a:spcAft>
                <a:spcPts val="0"/>
              </a:spcAft>
              <a:buSzPts val="1600"/>
              <a:buChar char="●"/>
            </a:pPr>
            <a:r>
              <a:rPr lang="en" sz="1600"/>
              <a:t>Brukt lenge i militæret</a:t>
            </a:r>
            <a:endParaRPr sz="1600"/>
          </a:p>
          <a:p>
            <a:pPr indent="-330200" lvl="0" marL="457200" rtl="0">
              <a:spcBef>
                <a:spcPts val="1600"/>
              </a:spcBef>
              <a:spcAft>
                <a:spcPts val="0"/>
              </a:spcAft>
              <a:buSzPts val="1600"/>
              <a:buChar char="●"/>
            </a:pPr>
            <a:r>
              <a:rPr lang="en" sz="1600"/>
              <a:t>Kan bli kjøpt overalt </a:t>
            </a:r>
            <a:endParaRPr sz="1600"/>
          </a:p>
          <a:p>
            <a:pPr indent="0" lvl="0" marL="0">
              <a:spcBef>
                <a:spcPts val="1600"/>
              </a:spcBef>
              <a:spcAft>
                <a:spcPts val="1600"/>
              </a:spcAft>
              <a:buNone/>
            </a:pPr>
            <a:r>
              <a:t/>
            </a:r>
            <a:endParaRPr/>
          </a:p>
        </p:txBody>
      </p:sp>
      <p:pic>
        <p:nvPicPr>
          <p:cNvPr id="143" name="Shape 143"/>
          <p:cNvPicPr preferRelativeResize="0"/>
          <p:nvPr/>
        </p:nvPicPr>
        <p:blipFill>
          <a:blip r:embed="rId3">
            <a:alphaModFix/>
          </a:blip>
          <a:stretch>
            <a:fillRect/>
          </a:stretch>
        </p:blipFill>
        <p:spPr>
          <a:xfrm>
            <a:off x="5671125" y="1453400"/>
            <a:ext cx="3155676" cy="24043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Shape 14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Problemstilling</a:t>
            </a:r>
            <a:endParaRPr/>
          </a:p>
        </p:txBody>
      </p:sp>
      <p:sp>
        <p:nvSpPr>
          <p:cNvPr id="149" name="Shape 149"/>
          <p:cNvSpPr txBox="1"/>
          <p:nvPr>
            <p:ph idx="1" type="body"/>
          </p:nvPr>
        </p:nvSpPr>
        <p:spPr>
          <a:xfrm>
            <a:off x="1204350" y="1347950"/>
            <a:ext cx="4028400" cy="3231900"/>
          </a:xfrm>
          <a:prstGeom prst="rect">
            <a:avLst/>
          </a:prstGeom>
        </p:spPr>
        <p:txBody>
          <a:bodyPr anchorCtr="0" anchor="t" bIns="91425" lIns="91425" spcFirstLastPara="1" rIns="91425" wrap="square" tIns="91425">
            <a:noAutofit/>
          </a:bodyPr>
          <a:lstStyle/>
          <a:p>
            <a:pPr indent="-330200" lvl="0" marL="457200" rtl="0">
              <a:spcBef>
                <a:spcPts val="0"/>
              </a:spcBef>
              <a:spcAft>
                <a:spcPts val="0"/>
              </a:spcAft>
              <a:buSzPts val="1600"/>
              <a:buChar char="●"/>
            </a:pPr>
            <a:r>
              <a:rPr lang="en" sz="1600"/>
              <a:t>Hvem som helst kan kjøpe</a:t>
            </a:r>
            <a:endParaRPr sz="1600"/>
          </a:p>
          <a:p>
            <a:pPr indent="-330200" lvl="0" marL="457200" rtl="0">
              <a:spcBef>
                <a:spcPts val="1600"/>
              </a:spcBef>
              <a:spcAft>
                <a:spcPts val="0"/>
              </a:spcAft>
              <a:buSzPts val="1600"/>
              <a:buChar char="●"/>
            </a:pPr>
            <a:r>
              <a:rPr lang="en" sz="1600"/>
              <a:t>Ingen veiledning </a:t>
            </a:r>
            <a:endParaRPr sz="1600"/>
          </a:p>
          <a:p>
            <a:pPr indent="-330200" lvl="0" marL="457200" rtl="0">
              <a:spcBef>
                <a:spcPts val="1600"/>
              </a:spcBef>
              <a:spcAft>
                <a:spcPts val="0"/>
              </a:spcAft>
              <a:buSzPts val="1600"/>
              <a:buChar char="●"/>
            </a:pPr>
            <a:r>
              <a:rPr lang="en" sz="1600"/>
              <a:t>Ingen hjelp</a:t>
            </a:r>
            <a:endParaRPr sz="1600"/>
          </a:p>
          <a:p>
            <a:pPr indent="-330200" lvl="0" marL="457200" rtl="0">
              <a:spcBef>
                <a:spcPts val="1600"/>
              </a:spcBef>
              <a:spcAft>
                <a:spcPts val="0"/>
              </a:spcAft>
              <a:buSzPts val="1600"/>
              <a:buChar char="●"/>
            </a:pPr>
            <a:r>
              <a:rPr lang="en" sz="1600"/>
              <a:t>Styrte et fly</a:t>
            </a:r>
            <a:endParaRPr sz="1600"/>
          </a:p>
          <a:p>
            <a:pPr indent="-330200" lvl="0" marL="457200" rtl="0">
              <a:spcBef>
                <a:spcPts val="1600"/>
              </a:spcBef>
              <a:spcAft>
                <a:spcPts val="0"/>
              </a:spcAft>
              <a:buSzPts val="1600"/>
              <a:buChar char="●"/>
            </a:pPr>
            <a:r>
              <a:rPr lang="en" sz="1600"/>
              <a:t>Barn er også problem</a:t>
            </a:r>
            <a:endParaRPr sz="1600"/>
          </a:p>
          <a:p>
            <a:pPr indent="0" lvl="0" marL="0" rtl="0">
              <a:spcBef>
                <a:spcPts val="1600"/>
              </a:spcBef>
              <a:spcAft>
                <a:spcPts val="1600"/>
              </a:spcAft>
              <a:buNone/>
            </a:pPr>
            <a:r>
              <a:t/>
            </a:r>
            <a:endParaRPr/>
          </a:p>
        </p:txBody>
      </p:sp>
      <p:pic>
        <p:nvPicPr>
          <p:cNvPr id="150" name="Shape 150"/>
          <p:cNvPicPr preferRelativeResize="0"/>
          <p:nvPr/>
        </p:nvPicPr>
        <p:blipFill>
          <a:blip r:embed="rId3">
            <a:alphaModFix/>
          </a:blip>
          <a:stretch>
            <a:fillRect/>
          </a:stretch>
        </p:blipFill>
        <p:spPr>
          <a:xfrm>
            <a:off x="6023800" y="1137525"/>
            <a:ext cx="2510640" cy="35308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Shape 155"/>
          <p:cNvSpPr txBox="1"/>
          <p:nvPr>
            <p:ph idx="1" type="body"/>
          </p:nvPr>
        </p:nvSpPr>
        <p:spPr>
          <a:xfrm>
            <a:off x="1297500" y="1489625"/>
            <a:ext cx="3826200" cy="3007500"/>
          </a:xfrm>
          <a:prstGeom prst="rect">
            <a:avLst/>
          </a:prstGeom>
          <a:effectLst>
            <a:outerShdw blurRad="57150" rotWithShape="0" algn="bl" dir="5400000" dist="19050">
              <a:srgbClr val="000000">
                <a:alpha val="50000"/>
              </a:srgbClr>
            </a:outerShdw>
            <a:reflection blurRad="0" dir="5400000" dist="38100" endA="0" fadeDir="5400012" kx="0" rotWithShape="0" algn="bl" stPos="0" sy="-100000" ky="0"/>
          </a:effectLst>
        </p:spPr>
        <p:txBody>
          <a:bodyPr anchorCtr="0" anchor="t" bIns="91425" lIns="91425" spcFirstLastPara="1" rIns="91425" wrap="square" tIns="91425">
            <a:noAutofit/>
          </a:bodyPr>
          <a:lstStyle/>
          <a:p>
            <a:pPr indent="-330200" lvl="0" marL="457200" rtl="0">
              <a:spcBef>
                <a:spcPts val="0"/>
              </a:spcBef>
              <a:spcAft>
                <a:spcPts val="0"/>
              </a:spcAft>
              <a:buSzPts val="1600"/>
              <a:buChar char="●"/>
            </a:pPr>
            <a:r>
              <a:rPr lang="en" sz="1600"/>
              <a:t>Ingen informasjon på RPAS operasjoner </a:t>
            </a:r>
            <a:endParaRPr sz="1600"/>
          </a:p>
          <a:p>
            <a:pPr indent="-330200" lvl="0" marL="457200" rtl="0">
              <a:spcBef>
                <a:spcPts val="1600"/>
              </a:spcBef>
              <a:spcAft>
                <a:spcPts val="0"/>
              </a:spcAft>
              <a:buSzPts val="1600"/>
              <a:buChar char="●"/>
            </a:pPr>
            <a:r>
              <a:rPr lang="en" sz="1600"/>
              <a:t>Kontrollert  &amp; Ukontrollert luftrom</a:t>
            </a:r>
            <a:endParaRPr sz="1600"/>
          </a:p>
          <a:p>
            <a:pPr indent="-330200" lvl="0" marL="457200" rtl="0">
              <a:spcBef>
                <a:spcPts val="1600"/>
              </a:spcBef>
              <a:spcAft>
                <a:spcPts val="0"/>
              </a:spcAft>
              <a:buSzPts val="1600"/>
              <a:buChar char="●"/>
            </a:pPr>
            <a:r>
              <a:rPr lang="en" sz="1600"/>
              <a:t>Kontrollert luftrom = ATCO</a:t>
            </a:r>
            <a:endParaRPr sz="1600"/>
          </a:p>
          <a:p>
            <a:pPr indent="-330200" lvl="0" marL="457200" rtl="0">
              <a:spcBef>
                <a:spcPts val="1600"/>
              </a:spcBef>
              <a:spcAft>
                <a:spcPts val="1600"/>
              </a:spcAft>
              <a:buSzPts val="1600"/>
              <a:buChar char="●"/>
            </a:pPr>
            <a:r>
              <a:rPr lang="en" sz="1600"/>
              <a:t>Ukontrollert luftrom = flypilot </a:t>
            </a:r>
            <a:endParaRPr sz="1600"/>
          </a:p>
        </p:txBody>
      </p:sp>
      <p:sp>
        <p:nvSpPr>
          <p:cNvPr id="156" name="Shape 156"/>
          <p:cNvSpPr txBox="1"/>
          <p:nvPr>
            <p:ph type="title"/>
          </p:nvPr>
        </p:nvSpPr>
        <p:spPr>
          <a:xfrm>
            <a:off x="1297500" y="393750"/>
            <a:ext cx="75294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Utfordring 1: </a:t>
            </a:r>
            <a:r>
              <a:rPr lang="en"/>
              <a:t>Flygeledere</a:t>
            </a:r>
            <a:r>
              <a:rPr lang="en"/>
              <a:t> </a:t>
            </a:r>
            <a:r>
              <a:rPr lang="en"/>
              <a:t>har ingen informasjon</a:t>
            </a:r>
            <a:endParaRPr/>
          </a:p>
        </p:txBody>
      </p:sp>
      <p:pic>
        <p:nvPicPr>
          <p:cNvPr id="157" name="Shape 157"/>
          <p:cNvPicPr preferRelativeResize="0"/>
          <p:nvPr/>
        </p:nvPicPr>
        <p:blipFill>
          <a:blip r:embed="rId3">
            <a:alphaModFix/>
          </a:blip>
          <a:stretch>
            <a:fillRect/>
          </a:stretch>
        </p:blipFill>
        <p:spPr>
          <a:xfrm>
            <a:off x="5301475" y="1307850"/>
            <a:ext cx="3715500" cy="305754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Shape 16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Utfordring 2: Flypiloter</a:t>
            </a:r>
            <a:endParaRPr/>
          </a:p>
        </p:txBody>
      </p:sp>
      <p:sp>
        <p:nvSpPr>
          <p:cNvPr id="163" name="Shape 163"/>
          <p:cNvSpPr txBox="1"/>
          <p:nvPr>
            <p:ph idx="1" type="body"/>
          </p:nvPr>
        </p:nvSpPr>
        <p:spPr>
          <a:xfrm>
            <a:off x="1297500" y="1616325"/>
            <a:ext cx="4460400" cy="2911200"/>
          </a:xfrm>
          <a:prstGeom prst="rect">
            <a:avLst/>
          </a:prstGeom>
        </p:spPr>
        <p:txBody>
          <a:bodyPr anchorCtr="0" anchor="t" bIns="91425" lIns="91425" spcFirstLastPara="1" rIns="91425" wrap="square" tIns="91425">
            <a:noAutofit/>
          </a:bodyPr>
          <a:lstStyle/>
          <a:p>
            <a:pPr indent="-330200" lvl="0" marL="457200">
              <a:spcBef>
                <a:spcPts val="0"/>
              </a:spcBef>
              <a:spcAft>
                <a:spcPts val="0"/>
              </a:spcAft>
              <a:buSzPts val="1600"/>
              <a:buChar char="●"/>
            </a:pPr>
            <a:r>
              <a:rPr lang="en" sz="1600"/>
              <a:t>Alt for liten </a:t>
            </a:r>
            <a:endParaRPr sz="1600"/>
          </a:p>
          <a:p>
            <a:pPr indent="-330200" lvl="0" marL="457200" rtl="0">
              <a:spcBef>
                <a:spcPts val="1600"/>
              </a:spcBef>
              <a:spcAft>
                <a:spcPts val="0"/>
              </a:spcAft>
              <a:buSzPts val="1600"/>
              <a:buChar char="●"/>
            </a:pPr>
            <a:r>
              <a:rPr lang="en" sz="1600"/>
              <a:t>Radio signal fra andre fly</a:t>
            </a:r>
            <a:endParaRPr sz="1600"/>
          </a:p>
          <a:p>
            <a:pPr indent="-330200" lvl="0" marL="457200">
              <a:spcBef>
                <a:spcPts val="1600"/>
              </a:spcBef>
              <a:spcAft>
                <a:spcPts val="0"/>
              </a:spcAft>
              <a:buSzPts val="1600"/>
              <a:buChar char="●"/>
            </a:pPr>
            <a:r>
              <a:rPr lang="en" sz="1600"/>
              <a:t>RPAS Piloter = ingen tilgang</a:t>
            </a:r>
            <a:endParaRPr sz="1600"/>
          </a:p>
          <a:p>
            <a:pPr indent="-330200" lvl="0" marL="457200">
              <a:spcBef>
                <a:spcPts val="1600"/>
              </a:spcBef>
              <a:spcAft>
                <a:spcPts val="1600"/>
              </a:spcAft>
              <a:buSzPts val="1600"/>
              <a:buChar char="●"/>
            </a:pPr>
            <a:r>
              <a:rPr lang="en" sz="1600"/>
              <a:t>Ingen mulighet for </a:t>
            </a:r>
            <a:r>
              <a:rPr lang="en" sz="1600"/>
              <a:t>kommunikasjon</a:t>
            </a:r>
            <a:endParaRPr sz="1600"/>
          </a:p>
        </p:txBody>
      </p:sp>
      <p:pic>
        <p:nvPicPr>
          <p:cNvPr id="164" name="Shape 164"/>
          <p:cNvPicPr preferRelativeResize="0"/>
          <p:nvPr/>
        </p:nvPicPr>
        <p:blipFill>
          <a:blip r:embed="rId3">
            <a:alphaModFix/>
          </a:blip>
          <a:stretch>
            <a:fillRect/>
          </a:stretch>
        </p:blipFill>
        <p:spPr>
          <a:xfrm>
            <a:off x="5406650" y="1496525"/>
            <a:ext cx="3597600" cy="2398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Shape 16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Utfordring 3: Radarene kan ikke “oppdage” </a:t>
            </a:r>
            <a:endParaRPr/>
          </a:p>
        </p:txBody>
      </p:sp>
      <p:sp>
        <p:nvSpPr>
          <p:cNvPr id="170" name="Shape 170"/>
          <p:cNvSpPr txBox="1"/>
          <p:nvPr>
            <p:ph idx="1" type="body"/>
          </p:nvPr>
        </p:nvSpPr>
        <p:spPr>
          <a:xfrm>
            <a:off x="1297500" y="1567550"/>
            <a:ext cx="3876900" cy="2911200"/>
          </a:xfrm>
          <a:prstGeom prst="rect">
            <a:avLst/>
          </a:prstGeom>
        </p:spPr>
        <p:txBody>
          <a:bodyPr anchorCtr="0" anchor="t" bIns="91425" lIns="91425" spcFirstLastPara="1" rIns="91425" wrap="square" tIns="91425">
            <a:noAutofit/>
          </a:bodyPr>
          <a:lstStyle/>
          <a:p>
            <a:pPr indent="-330200" lvl="0" marL="457200">
              <a:spcBef>
                <a:spcPts val="0"/>
              </a:spcBef>
              <a:spcAft>
                <a:spcPts val="0"/>
              </a:spcAft>
              <a:buSzPts val="1600"/>
              <a:buChar char="●"/>
            </a:pPr>
            <a:r>
              <a:rPr lang="en" sz="1600"/>
              <a:t>Primær del</a:t>
            </a:r>
            <a:endParaRPr sz="1600"/>
          </a:p>
          <a:p>
            <a:pPr indent="-330200" lvl="0" marL="457200">
              <a:spcBef>
                <a:spcPts val="1600"/>
              </a:spcBef>
              <a:spcAft>
                <a:spcPts val="0"/>
              </a:spcAft>
              <a:buSzPts val="1600"/>
              <a:buChar char="●"/>
            </a:pPr>
            <a:r>
              <a:rPr lang="en" sz="1600"/>
              <a:t>Sekundær del</a:t>
            </a:r>
            <a:endParaRPr sz="1600"/>
          </a:p>
          <a:p>
            <a:pPr indent="-330200" lvl="0" marL="457200">
              <a:spcBef>
                <a:spcPts val="1600"/>
              </a:spcBef>
              <a:spcAft>
                <a:spcPts val="0"/>
              </a:spcAft>
              <a:buSzPts val="1600"/>
              <a:buChar char="●"/>
            </a:pPr>
            <a:r>
              <a:rPr lang="en" sz="1600"/>
              <a:t>For liten</a:t>
            </a:r>
            <a:endParaRPr sz="1600"/>
          </a:p>
          <a:p>
            <a:pPr indent="-330200" lvl="0" marL="457200">
              <a:spcBef>
                <a:spcPts val="1600"/>
              </a:spcBef>
              <a:spcAft>
                <a:spcPts val="0"/>
              </a:spcAft>
              <a:buSzPts val="1600"/>
              <a:buChar char="●"/>
            </a:pPr>
            <a:r>
              <a:rPr lang="en" sz="1600"/>
              <a:t>Ingen “sender”</a:t>
            </a:r>
            <a:endParaRPr sz="1600"/>
          </a:p>
          <a:p>
            <a:pPr indent="-330200" lvl="0" marL="457200">
              <a:spcBef>
                <a:spcPts val="1600"/>
              </a:spcBef>
              <a:spcAft>
                <a:spcPts val="0"/>
              </a:spcAft>
              <a:buSzPts val="1600"/>
              <a:buChar char="●"/>
            </a:pPr>
            <a:r>
              <a:rPr lang="en" sz="1600"/>
              <a:t>Radar rekkevidde / ukontrollert</a:t>
            </a:r>
            <a:endParaRPr sz="1600"/>
          </a:p>
          <a:p>
            <a:pPr indent="0" lvl="0" marL="0">
              <a:spcBef>
                <a:spcPts val="1600"/>
              </a:spcBef>
              <a:spcAft>
                <a:spcPts val="0"/>
              </a:spcAft>
              <a:buNone/>
            </a:pPr>
            <a:r>
              <a:t/>
            </a:r>
            <a:endParaRPr/>
          </a:p>
          <a:p>
            <a:pPr indent="0" lvl="0" marL="0">
              <a:spcBef>
                <a:spcPts val="1600"/>
              </a:spcBef>
              <a:spcAft>
                <a:spcPts val="1600"/>
              </a:spcAft>
              <a:buNone/>
            </a:pPr>
            <a:r>
              <a:t/>
            </a:r>
            <a:endParaRPr/>
          </a:p>
        </p:txBody>
      </p:sp>
      <p:pic>
        <p:nvPicPr>
          <p:cNvPr id="171" name="Shape 171"/>
          <p:cNvPicPr preferRelativeResize="0"/>
          <p:nvPr/>
        </p:nvPicPr>
        <p:blipFill>
          <a:blip r:embed="rId3">
            <a:alphaModFix/>
          </a:blip>
          <a:stretch>
            <a:fillRect/>
          </a:stretch>
        </p:blipFill>
        <p:spPr>
          <a:xfrm>
            <a:off x="5897525" y="1665838"/>
            <a:ext cx="2857500" cy="27146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Shape 17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Metoder</a:t>
            </a:r>
            <a:endParaRPr/>
          </a:p>
        </p:txBody>
      </p:sp>
      <p:sp>
        <p:nvSpPr>
          <p:cNvPr id="177" name="Shape 177"/>
          <p:cNvSpPr txBox="1"/>
          <p:nvPr>
            <p:ph idx="1" type="body"/>
          </p:nvPr>
        </p:nvSpPr>
        <p:spPr>
          <a:xfrm>
            <a:off x="1297500" y="1567550"/>
            <a:ext cx="4462200" cy="2911200"/>
          </a:xfrm>
          <a:prstGeom prst="rect">
            <a:avLst/>
          </a:prstGeom>
        </p:spPr>
        <p:txBody>
          <a:bodyPr anchorCtr="0" anchor="t" bIns="91425" lIns="91425" spcFirstLastPara="1" rIns="91425" wrap="square" tIns="91425">
            <a:noAutofit/>
          </a:bodyPr>
          <a:lstStyle/>
          <a:p>
            <a:pPr indent="-330200" lvl="0" marL="457200" rtl="0">
              <a:spcBef>
                <a:spcPts val="0"/>
              </a:spcBef>
              <a:spcAft>
                <a:spcPts val="0"/>
              </a:spcAft>
              <a:buSzPts val="1600"/>
              <a:buChar char="●"/>
            </a:pPr>
            <a:r>
              <a:rPr lang="en" sz="1600"/>
              <a:t>Tre hovedmetoder</a:t>
            </a:r>
            <a:endParaRPr sz="1600"/>
          </a:p>
          <a:p>
            <a:pPr indent="-330200" lvl="0" marL="457200" rtl="0">
              <a:spcBef>
                <a:spcPts val="1600"/>
              </a:spcBef>
              <a:spcAft>
                <a:spcPts val="0"/>
              </a:spcAft>
              <a:buSzPts val="1600"/>
              <a:buChar char="●"/>
            </a:pPr>
            <a:r>
              <a:rPr lang="en" sz="1600"/>
              <a:t>Intervju</a:t>
            </a:r>
            <a:endParaRPr sz="1600"/>
          </a:p>
          <a:p>
            <a:pPr indent="-330200" lvl="0" marL="457200" rtl="0">
              <a:spcBef>
                <a:spcPts val="1600"/>
              </a:spcBef>
              <a:spcAft>
                <a:spcPts val="0"/>
              </a:spcAft>
              <a:buSzPts val="1600"/>
              <a:buChar char="●"/>
            </a:pPr>
            <a:r>
              <a:rPr lang="en" sz="1600"/>
              <a:t>Observasjon</a:t>
            </a:r>
            <a:endParaRPr sz="1600"/>
          </a:p>
          <a:p>
            <a:pPr indent="-330200" lvl="0" marL="457200" rtl="0">
              <a:spcBef>
                <a:spcPts val="1600"/>
              </a:spcBef>
              <a:spcAft>
                <a:spcPts val="1600"/>
              </a:spcAft>
              <a:buSzPts val="1600"/>
              <a:buChar char="●"/>
            </a:pPr>
            <a:r>
              <a:rPr lang="en" sz="1600"/>
              <a:t>Analyse av dokumenter </a:t>
            </a:r>
            <a:endParaRPr sz="1600"/>
          </a:p>
        </p:txBody>
      </p:sp>
      <p:pic>
        <p:nvPicPr>
          <p:cNvPr id="178" name="Shape 178"/>
          <p:cNvPicPr preferRelativeResize="0"/>
          <p:nvPr/>
        </p:nvPicPr>
        <p:blipFill>
          <a:blip r:embed="rId3">
            <a:alphaModFix/>
          </a:blip>
          <a:stretch>
            <a:fillRect/>
          </a:stretch>
        </p:blipFill>
        <p:spPr>
          <a:xfrm>
            <a:off x="5945925" y="1244000"/>
            <a:ext cx="2677450" cy="2911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Shape 18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Lignende prosjekter</a:t>
            </a:r>
            <a:endParaRPr/>
          </a:p>
        </p:txBody>
      </p:sp>
      <p:sp>
        <p:nvSpPr>
          <p:cNvPr id="184" name="Shape 18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30200" lvl="0" marL="457200" rtl="0">
              <a:spcBef>
                <a:spcPts val="0"/>
              </a:spcBef>
              <a:spcAft>
                <a:spcPts val="0"/>
              </a:spcAft>
              <a:buSzPts val="1600"/>
              <a:buChar char="●"/>
            </a:pPr>
            <a:r>
              <a:rPr lang="en" sz="1600"/>
              <a:t>DJI</a:t>
            </a:r>
            <a:endParaRPr sz="1600"/>
          </a:p>
          <a:p>
            <a:pPr indent="-330200" lvl="0" marL="457200" rtl="0">
              <a:spcBef>
                <a:spcPts val="1600"/>
              </a:spcBef>
              <a:spcAft>
                <a:spcPts val="0"/>
              </a:spcAft>
              <a:buSzPts val="1600"/>
              <a:buChar char="●"/>
            </a:pPr>
            <a:r>
              <a:rPr lang="en" sz="1600"/>
              <a:t>Unifly</a:t>
            </a:r>
            <a:endParaRPr sz="1600"/>
          </a:p>
          <a:p>
            <a:pPr indent="-330200" lvl="0" marL="457200" rtl="0">
              <a:spcBef>
                <a:spcPts val="1600"/>
              </a:spcBef>
              <a:spcAft>
                <a:spcPts val="0"/>
              </a:spcAft>
              <a:buSzPts val="1600"/>
              <a:buChar char="●"/>
            </a:pPr>
            <a:r>
              <a:rPr lang="en" sz="1600"/>
              <a:t>Hionos</a:t>
            </a:r>
            <a:endParaRPr sz="1600"/>
          </a:p>
          <a:p>
            <a:pPr indent="-330200" lvl="0" marL="457200">
              <a:spcBef>
                <a:spcPts val="1600"/>
              </a:spcBef>
              <a:spcAft>
                <a:spcPts val="1600"/>
              </a:spcAft>
              <a:buSzPts val="1600"/>
              <a:buChar char="●"/>
            </a:pPr>
            <a:r>
              <a:rPr lang="en" sz="1600"/>
              <a:t>Nasa</a:t>
            </a:r>
            <a:endParaRPr sz="1600"/>
          </a:p>
        </p:txBody>
      </p:sp>
      <p:pic>
        <p:nvPicPr>
          <p:cNvPr id="185" name="Shape 185"/>
          <p:cNvPicPr preferRelativeResize="0"/>
          <p:nvPr/>
        </p:nvPicPr>
        <p:blipFill>
          <a:blip r:embed="rId3">
            <a:alphaModFix/>
          </a:blip>
          <a:stretch>
            <a:fillRect/>
          </a:stretch>
        </p:blipFill>
        <p:spPr>
          <a:xfrm>
            <a:off x="6615413" y="1699788"/>
            <a:ext cx="1861850" cy="533725"/>
          </a:xfrm>
          <a:prstGeom prst="rect">
            <a:avLst/>
          </a:prstGeom>
          <a:noFill/>
          <a:ln>
            <a:noFill/>
          </a:ln>
        </p:spPr>
      </p:pic>
      <p:pic>
        <p:nvPicPr>
          <p:cNvPr id="186" name="Shape 186"/>
          <p:cNvPicPr preferRelativeResize="0"/>
          <p:nvPr/>
        </p:nvPicPr>
        <p:blipFill>
          <a:blip r:embed="rId4">
            <a:alphaModFix/>
          </a:blip>
          <a:stretch>
            <a:fillRect/>
          </a:stretch>
        </p:blipFill>
        <p:spPr>
          <a:xfrm>
            <a:off x="6564758" y="2365775"/>
            <a:ext cx="1963175" cy="709425"/>
          </a:xfrm>
          <a:prstGeom prst="rect">
            <a:avLst/>
          </a:prstGeom>
          <a:noFill/>
          <a:ln>
            <a:noFill/>
          </a:ln>
        </p:spPr>
      </p:pic>
      <p:pic>
        <p:nvPicPr>
          <p:cNvPr id="187" name="Shape 187"/>
          <p:cNvPicPr preferRelativeResize="0"/>
          <p:nvPr/>
        </p:nvPicPr>
        <p:blipFill>
          <a:blip r:embed="rId5">
            <a:alphaModFix/>
          </a:blip>
          <a:stretch>
            <a:fillRect/>
          </a:stretch>
        </p:blipFill>
        <p:spPr>
          <a:xfrm>
            <a:off x="7117814" y="3346272"/>
            <a:ext cx="1104233" cy="914100"/>
          </a:xfrm>
          <a:prstGeom prst="rect">
            <a:avLst/>
          </a:prstGeom>
          <a:noFill/>
          <a:ln>
            <a:noFill/>
          </a:ln>
        </p:spPr>
      </p:pic>
      <p:pic>
        <p:nvPicPr>
          <p:cNvPr id="188" name="Shape 188"/>
          <p:cNvPicPr preferRelativeResize="0"/>
          <p:nvPr/>
        </p:nvPicPr>
        <p:blipFill>
          <a:blip r:embed="rId6">
            <a:alphaModFix/>
          </a:blip>
          <a:stretch>
            <a:fillRect/>
          </a:stretch>
        </p:blipFill>
        <p:spPr>
          <a:xfrm>
            <a:off x="7258550" y="858125"/>
            <a:ext cx="709425" cy="7094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Shape 19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Bruksområder og Ulykker</a:t>
            </a:r>
            <a:endParaRPr/>
          </a:p>
        </p:txBody>
      </p:sp>
      <p:sp>
        <p:nvSpPr>
          <p:cNvPr id="194" name="Shape 194"/>
          <p:cNvSpPr txBox="1"/>
          <p:nvPr>
            <p:ph idx="1" type="body"/>
          </p:nvPr>
        </p:nvSpPr>
        <p:spPr>
          <a:xfrm>
            <a:off x="1297500" y="1116150"/>
            <a:ext cx="4176600" cy="3773400"/>
          </a:xfrm>
          <a:prstGeom prst="rect">
            <a:avLst/>
          </a:prstGeom>
        </p:spPr>
        <p:txBody>
          <a:bodyPr anchorCtr="0" anchor="t" bIns="91425" lIns="91425" spcFirstLastPara="1" rIns="91425" wrap="square" tIns="91425">
            <a:noAutofit/>
          </a:bodyPr>
          <a:lstStyle/>
          <a:p>
            <a:pPr indent="-330200" lvl="0" marL="457200" rtl="0">
              <a:spcBef>
                <a:spcPts val="0"/>
              </a:spcBef>
              <a:spcAft>
                <a:spcPts val="0"/>
              </a:spcAft>
              <a:buSzPts val="1600"/>
              <a:buChar char="●"/>
            </a:pPr>
            <a:r>
              <a:rPr lang="en" sz="1600"/>
              <a:t>Privat</a:t>
            </a:r>
            <a:endParaRPr sz="1600"/>
          </a:p>
          <a:p>
            <a:pPr indent="-330200" lvl="0" marL="457200" rtl="0">
              <a:spcBef>
                <a:spcPts val="0"/>
              </a:spcBef>
              <a:spcAft>
                <a:spcPts val="0"/>
              </a:spcAft>
              <a:buSzPts val="1600"/>
              <a:buChar char="●"/>
            </a:pPr>
            <a:r>
              <a:rPr lang="en" sz="1600"/>
              <a:t>Arbeids Applikasjoner</a:t>
            </a:r>
            <a:endParaRPr sz="1600"/>
          </a:p>
          <a:p>
            <a:pPr indent="-330200" lvl="1" marL="914400" rtl="0">
              <a:spcBef>
                <a:spcPts val="0"/>
              </a:spcBef>
              <a:spcAft>
                <a:spcPts val="0"/>
              </a:spcAft>
              <a:buSzPts val="1600"/>
              <a:buChar char="○"/>
            </a:pPr>
            <a:r>
              <a:rPr lang="en" sz="1600"/>
              <a:t>Industri</a:t>
            </a:r>
            <a:endParaRPr sz="1600"/>
          </a:p>
          <a:p>
            <a:pPr indent="-330200" lvl="1" marL="914400" rtl="0">
              <a:spcBef>
                <a:spcPts val="0"/>
              </a:spcBef>
              <a:spcAft>
                <a:spcPts val="0"/>
              </a:spcAft>
              <a:buSzPts val="1600"/>
              <a:buChar char="○"/>
            </a:pPr>
            <a:r>
              <a:rPr lang="en" sz="1600"/>
              <a:t>Infrastruktur</a:t>
            </a:r>
            <a:endParaRPr sz="1600"/>
          </a:p>
          <a:p>
            <a:pPr indent="-330200" lvl="1" marL="914400" rtl="0">
              <a:spcBef>
                <a:spcPts val="0"/>
              </a:spcBef>
              <a:spcAft>
                <a:spcPts val="0"/>
              </a:spcAft>
              <a:buSzPts val="1600"/>
              <a:buChar char="○"/>
            </a:pPr>
            <a:r>
              <a:rPr lang="en" sz="1600"/>
              <a:t>Jordbruk</a:t>
            </a:r>
            <a:endParaRPr sz="1600"/>
          </a:p>
          <a:p>
            <a:pPr indent="-330200" lvl="0" marL="457200" rtl="0">
              <a:spcBef>
                <a:spcPts val="0"/>
              </a:spcBef>
              <a:spcAft>
                <a:spcPts val="0"/>
              </a:spcAft>
              <a:buSzPts val="1600"/>
              <a:buChar char="●"/>
            </a:pPr>
            <a:r>
              <a:rPr lang="en" sz="1600"/>
              <a:t>Ulykker</a:t>
            </a:r>
            <a:endParaRPr sz="1600"/>
          </a:p>
          <a:p>
            <a:pPr indent="-330200" lvl="1" marL="914400" rtl="0">
              <a:spcBef>
                <a:spcPts val="0"/>
              </a:spcBef>
              <a:spcAft>
                <a:spcPts val="0"/>
              </a:spcAft>
              <a:buSzPts val="1600"/>
              <a:buChar char="○"/>
            </a:pPr>
            <a:r>
              <a:rPr lang="en" sz="1600"/>
              <a:t>Kollisjoner</a:t>
            </a:r>
            <a:endParaRPr sz="1600"/>
          </a:p>
          <a:p>
            <a:pPr indent="-330200" lvl="2" marL="1371600" rtl="0">
              <a:spcBef>
                <a:spcPts val="0"/>
              </a:spcBef>
              <a:spcAft>
                <a:spcPts val="0"/>
              </a:spcAft>
              <a:buSzPts val="1600"/>
              <a:buChar char="■"/>
            </a:pPr>
            <a:r>
              <a:rPr lang="en" sz="1600"/>
              <a:t>Folk, dyr og ting</a:t>
            </a:r>
            <a:endParaRPr sz="1600"/>
          </a:p>
          <a:p>
            <a:pPr indent="-330200" lvl="2" marL="1371600" rtl="0">
              <a:spcBef>
                <a:spcPts val="0"/>
              </a:spcBef>
              <a:spcAft>
                <a:spcPts val="0"/>
              </a:spcAft>
              <a:buSzPts val="1600"/>
              <a:buChar char="■"/>
            </a:pPr>
            <a:r>
              <a:rPr lang="en" sz="1600"/>
              <a:t>Kommersielle fly</a:t>
            </a:r>
            <a:endParaRPr sz="1600"/>
          </a:p>
          <a:p>
            <a:pPr indent="-330200" lvl="0" marL="457200" rtl="0">
              <a:spcBef>
                <a:spcPts val="0"/>
              </a:spcBef>
              <a:spcAft>
                <a:spcPts val="0"/>
              </a:spcAft>
              <a:buSzPts val="1600"/>
              <a:buChar char="●"/>
            </a:pPr>
            <a:r>
              <a:rPr lang="en" sz="1600"/>
              <a:t>Ulovlig aktivitet</a:t>
            </a:r>
            <a:endParaRPr sz="1600"/>
          </a:p>
          <a:p>
            <a:pPr indent="-330200" lvl="1" marL="914400" rtl="0">
              <a:spcBef>
                <a:spcPts val="0"/>
              </a:spcBef>
              <a:spcAft>
                <a:spcPts val="0"/>
              </a:spcAft>
              <a:buSzPts val="1600"/>
              <a:buChar char="○"/>
            </a:pPr>
            <a:r>
              <a:rPr lang="en" sz="1600"/>
              <a:t>Smu</a:t>
            </a:r>
            <a:r>
              <a:rPr lang="en" sz="1600"/>
              <a:t>g</a:t>
            </a:r>
            <a:r>
              <a:rPr lang="en" sz="1600"/>
              <a:t>gling</a:t>
            </a:r>
            <a:endParaRPr sz="1600"/>
          </a:p>
          <a:p>
            <a:pPr indent="-330200" lvl="1" marL="914400" rtl="0">
              <a:spcBef>
                <a:spcPts val="0"/>
              </a:spcBef>
              <a:spcAft>
                <a:spcPts val="0"/>
              </a:spcAft>
              <a:buSzPts val="1600"/>
              <a:buChar char="○"/>
            </a:pPr>
            <a:r>
              <a:rPr lang="en" sz="1600"/>
              <a:t>Overvåking</a:t>
            </a:r>
            <a:endParaRPr sz="1600"/>
          </a:p>
          <a:p>
            <a:pPr indent="-330200" lvl="1" marL="914400" rtl="0">
              <a:spcBef>
                <a:spcPts val="0"/>
              </a:spcBef>
              <a:spcAft>
                <a:spcPts val="0"/>
              </a:spcAft>
              <a:buSzPts val="1600"/>
              <a:buChar char="○"/>
            </a:pPr>
            <a:r>
              <a:rPr lang="en" sz="1600"/>
              <a:t>Terror</a:t>
            </a:r>
            <a:endParaRPr sz="1600"/>
          </a:p>
        </p:txBody>
      </p:sp>
      <p:pic>
        <p:nvPicPr>
          <p:cNvPr id="195" name="Shape 195"/>
          <p:cNvPicPr preferRelativeResize="0"/>
          <p:nvPr/>
        </p:nvPicPr>
        <p:blipFill>
          <a:blip r:embed="rId3">
            <a:alphaModFix/>
          </a:blip>
          <a:stretch>
            <a:fillRect/>
          </a:stretch>
        </p:blipFill>
        <p:spPr>
          <a:xfrm>
            <a:off x="5998475" y="1460250"/>
            <a:ext cx="2828524" cy="285572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