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1ce0391b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1ce0391b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1ce0391b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f1ce0391b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1ce0391b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1ce0391b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1b5a6f3e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1b5a6f3e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5f394796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5f394796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5f394796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5f394796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1b5a6f3e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1b5a6f3e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1ce0391b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1ce0391b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1b5a6f3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1b5a6f3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1ce0391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1ce0391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1ce0391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f1ce0391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1ce0391b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1ce0391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1ce0391b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f1ce0391b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Roboto"/>
              <a:buNone/>
              <a:defRPr sz="2800">
                <a:solidFill>
                  <a:schemeClr val="lt1"/>
                </a:solidFill>
                <a:latin typeface="Roboto"/>
                <a:ea typeface="Roboto"/>
                <a:cs typeface="Roboto"/>
                <a:sym typeface="Roboto"/>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Roboto"/>
              <a:buChar char="●"/>
              <a:defRPr sz="1300">
                <a:solidFill>
                  <a:schemeClr val="lt1"/>
                </a:solidFill>
                <a:latin typeface="Roboto"/>
                <a:ea typeface="Roboto"/>
                <a:cs typeface="Roboto"/>
                <a:sym typeface="Roboto"/>
              </a:defRPr>
            </a:lvl1pPr>
            <a:lvl2pPr indent="-298450" lvl="1" marL="914400">
              <a:lnSpc>
                <a:spcPct val="115000"/>
              </a:lnSpc>
              <a:spcBef>
                <a:spcPts val="0"/>
              </a:spcBef>
              <a:spcAft>
                <a:spcPts val="0"/>
              </a:spcAft>
              <a:buClr>
                <a:schemeClr val="lt1"/>
              </a:buClr>
              <a:buSzPts val="1100"/>
              <a:buFont typeface="Roboto"/>
              <a:buChar char="○"/>
              <a:defRPr sz="1100">
                <a:solidFill>
                  <a:schemeClr val="lt1"/>
                </a:solidFill>
                <a:latin typeface="Roboto"/>
                <a:ea typeface="Roboto"/>
                <a:cs typeface="Roboto"/>
                <a:sym typeface="Roboto"/>
              </a:defRPr>
            </a:lvl2pPr>
            <a:lvl3pPr indent="-298450" lvl="2" marL="1371600">
              <a:lnSpc>
                <a:spcPct val="115000"/>
              </a:lnSpc>
              <a:spcBef>
                <a:spcPts val="0"/>
              </a:spcBef>
              <a:spcAft>
                <a:spcPts val="0"/>
              </a:spcAft>
              <a:buClr>
                <a:schemeClr val="lt1"/>
              </a:buClr>
              <a:buSzPts val="1100"/>
              <a:buFont typeface="Roboto"/>
              <a:buChar char="■"/>
              <a:defRPr sz="1100">
                <a:solidFill>
                  <a:schemeClr val="lt1"/>
                </a:solidFill>
                <a:latin typeface="Roboto"/>
                <a:ea typeface="Roboto"/>
                <a:cs typeface="Roboto"/>
                <a:sym typeface="Roboto"/>
              </a:defRPr>
            </a:lvl3pPr>
            <a:lvl4pPr indent="-298450" lvl="3" marL="1828800">
              <a:lnSpc>
                <a:spcPct val="115000"/>
              </a:lnSpc>
              <a:spcBef>
                <a:spcPts val="0"/>
              </a:spcBef>
              <a:spcAft>
                <a:spcPts val="0"/>
              </a:spcAft>
              <a:buClr>
                <a:schemeClr val="lt1"/>
              </a:buClr>
              <a:buSzPts val="1100"/>
              <a:buFont typeface="Roboto"/>
              <a:buChar char="●"/>
              <a:defRPr sz="1100">
                <a:solidFill>
                  <a:schemeClr val="lt1"/>
                </a:solidFill>
                <a:latin typeface="Roboto"/>
                <a:ea typeface="Roboto"/>
                <a:cs typeface="Roboto"/>
                <a:sym typeface="Roboto"/>
              </a:defRPr>
            </a:lvl4pPr>
            <a:lvl5pPr indent="-298450" lvl="4" marL="2286000">
              <a:lnSpc>
                <a:spcPct val="115000"/>
              </a:lnSpc>
              <a:spcBef>
                <a:spcPts val="0"/>
              </a:spcBef>
              <a:spcAft>
                <a:spcPts val="0"/>
              </a:spcAft>
              <a:buClr>
                <a:schemeClr val="lt1"/>
              </a:buClr>
              <a:buSzPts val="1100"/>
              <a:buFont typeface="Roboto"/>
              <a:buChar char="○"/>
              <a:defRPr sz="1100">
                <a:solidFill>
                  <a:schemeClr val="lt1"/>
                </a:solidFill>
                <a:latin typeface="Roboto"/>
                <a:ea typeface="Roboto"/>
                <a:cs typeface="Roboto"/>
                <a:sym typeface="Roboto"/>
              </a:defRPr>
            </a:lvl5pPr>
            <a:lvl6pPr indent="-298450" lvl="5" marL="2743200">
              <a:lnSpc>
                <a:spcPct val="115000"/>
              </a:lnSpc>
              <a:spcBef>
                <a:spcPts val="0"/>
              </a:spcBef>
              <a:spcAft>
                <a:spcPts val="0"/>
              </a:spcAft>
              <a:buClr>
                <a:schemeClr val="lt1"/>
              </a:buClr>
              <a:buSzPts val="1100"/>
              <a:buFont typeface="Roboto"/>
              <a:buChar char="■"/>
              <a:defRPr sz="1100">
                <a:solidFill>
                  <a:schemeClr val="lt1"/>
                </a:solidFill>
                <a:latin typeface="Roboto"/>
                <a:ea typeface="Roboto"/>
                <a:cs typeface="Roboto"/>
                <a:sym typeface="Roboto"/>
              </a:defRPr>
            </a:lvl6pPr>
            <a:lvl7pPr indent="-298450" lvl="6" marL="3200400">
              <a:lnSpc>
                <a:spcPct val="115000"/>
              </a:lnSpc>
              <a:spcBef>
                <a:spcPts val="0"/>
              </a:spcBef>
              <a:spcAft>
                <a:spcPts val="0"/>
              </a:spcAft>
              <a:buClr>
                <a:schemeClr val="lt1"/>
              </a:buClr>
              <a:buSzPts val="1100"/>
              <a:buFont typeface="Roboto"/>
              <a:buChar char="●"/>
              <a:defRPr sz="1100">
                <a:solidFill>
                  <a:schemeClr val="lt1"/>
                </a:solidFill>
                <a:latin typeface="Roboto"/>
                <a:ea typeface="Roboto"/>
                <a:cs typeface="Roboto"/>
                <a:sym typeface="Roboto"/>
              </a:defRPr>
            </a:lvl7pPr>
            <a:lvl8pPr indent="-298450" lvl="7" marL="3657600">
              <a:lnSpc>
                <a:spcPct val="115000"/>
              </a:lnSpc>
              <a:spcBef>
                <a:spcPts val="0"/>
              </a:spcBef>
              <a:spcAft>
                <a:spcPts val="0"/>
              </a:spcAft>
              <a:buClr>
                <a:schemeClr val="lt1"/>
              </a:buClr>
              <a:buSzPts val="1100"/>
              <a:buFont typeface="Roboto"/>
              <a:buChar char="○"/>
              <a:defRPr sz="1100">
                <a:solidFill>
                  <a:schemeClr val="lt1"/>
                </a:solidFill>
                <a:latin typeface="Roboto"/>
                <a:ea typeface="Roboto"/>
                <a:cs typeface="Roboto"/>
                <a:sym typeface="Roboto"/>
              </a:defRPr>
            </a:lvl8pPr>
            <a:lvl9pPr indent="-298450" lvl="8" marL="4114800">
              <a:lnSpc>
                <a:spcPct val="115000"/>
              </a:lnSpc>
              <a:spcBef>
                <a:spcPts val="0"/>
              </a:spcBef>
              <a:spcAft>
                <a:spcPts val="0"/>
              </a:spcAft>
              <a:buClr>
                <a:schemeClr val="lt1"/>
              </a:buClr>
              <a:buSzPts val="1100"/>
              <a:buFont typeface="Roboto"/>
              <a:buChar char="■"/>
              <a:defRPr sz="1100">
                <a:solidFill>
                  <a:schemeClr val="lt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loom.com/share/6fca9df33c8a465f9b067f90432d2cd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hyperlink" Target="https://www.loom.com/share/db527b3ebfd04abbb28c1d7bc3e7893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hyperlink" Target="https://stock.adobe.com/search?k=cross%2Blogo&amp;asset_id=199388609" TargetMode="External"/><Relationship Id="rId5" Type="http://schemas.openxmlformats.org/officeDocument/2006/relationships/hyperlink" Target="https://itrps.com/recent-events-posts/understanding-that-challenges-develop-character-and-define-who-we-really-are/" TargetMode="External"/><Relationship Id="rId6" Type="http://schemas.openxmlformats.org/officeDocument/2006/relationships/hyperlink" Target="https://poweringyourpotential.co.uk/resource/goals-objectives/" TargetMode="External"/><Relationship Id="rId7" Type="http://schemas.openxmlformats.org/officeDocument/2006/relationships/hyperlink" Target="https://www.umsl.edu/~hugheyd/is6840/waterfal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0" y="0"/>
            <a:ext cx="9144000" cy="5486372"/>
          </a:xfrm>
          <a:prstGeom prst="rect">
            <a:avLst/>
          </a:prstGeom>
          <a:noFill/>
          <a:ln>
            <a:noFill/>
          </a:ln>
        </p:spPr>
      </p:pic>
      <p:sp>
        <p:nvSpPr>
          <p:cNvPr id="135" name="Google Shape;135;p13"/>
          <p:cNvSpPr txBox="1"/>
          <p:nvPr>
            <p:ph type="ctrTitle"/>
          </p:nvPr>
        </p:nvSpPr>
        <p:spPr>
          <a:xfrm>
            <a:off x="1217825" y="448525"/>
            <a:ext cx="65319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700"/>
              <a:t>Christian Crush</a:t>
            </a:r>
            <a:endParaRPr sz="4700">
              <a:latin typeface="Roboto"/>
              <a:ea typeface="Roboto"/>
              <a:cs typeface="Roboto"/>
              <a:sym typeface="Roboto"/>
            </a:endParaRPr>
          </a:p>
        </p:txBody>
      </p:sp>
      <p:sp>
        <p:nvSpPr>
          <p:cNvPr id="136" name="Google Shape;136;p13"/>
          <p:cNvSpPr txBox="1"/>
          <p:nvPr>
            <p:ph idx="1" type="subTitle"/>
          </p:nvPr>
        </p:nvSpPr>
        <p:spPr>
          <a:xfrm>
            <a:off x="1217825" y="3626975"/>
            <a:ext cx="68328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For CST-452</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by Noah Funderburgh</a:t>
            </a:r>
            <a:endParaRPr sz="1800">
              <a:latin typeface="Roboto"/>
              <a:ea typeface="Roboto"/>
              <a:cs typeface="Roboto"/>
              <a:sym typeface="Roboto"/>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Presentation: </a:t>
            </a:r>
            <a:endParaRPr sz="1800"/>
          </a:p>
          <a:p>
            <a:pPr indent="0" lvl="0" marL="0" rtl="0" algn="l">
              <a:spcBef>
                <a:spcPts val="0"/>
              </a:spcBef>
              <a:spcAft>
                <a:spcPts val="0"/>
              </a:spcAft>
              <a:buNone/>
            </a:pPr>
            <a:r>
              <a:rPr lang="en" sz="1800" u="sng">
                <a:solidFill>
                  <a:schemeClr val="accent5"/>
                </a:solidFill>
                <a:hlinkClick r:id="rId4">
                  <a:extLst>
                    <a:ext uri="{A12FA001-AC4F-418D-AE19-62706E023703}">
                      <ahyp:hlinkClr val="tx"/>
                    </a:ext>
                  </a:extLst>
                </a:hlinkClick>
              </a:rPr>
              <a:t>https://www.loom.com/share/6fca9df33c8a465f9b067f90432d2cd6</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2"/>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208" name="Google Shape;208;p22"/>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209" name="Google Shape;209;p22"/>
          <p:cNvSpPr txBox="1"/>
          <p:nvPr/>
        </p:nvSpPr>
        <p:spPr>
          <a:xfrm>
            <a:off x="507875" y="1307850"/>
            <a:ext cx="5670900" cy="36300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Messaging: </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One-on-One Conversations</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Real-Time Updates: </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 Message History</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All previous messages is accessible</a:t>
            </a:r>
            <a:endParaRPr sz="1500">
              <a:solidFill>
                <a:schemeClr val="lt1"/>
              </a:solidFill>
              <a:latin typeface="Roboto"/>
              <a:ea typeface="Roboto"/>
              <a:cs typeface="Roboto"/>
              <a:sym typeface="Roboto"/>
            </a:endParaRPr>
          </a:p>
          <a:p>
            <a:pPr indent="-323850" lvl="0" marL="4572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Matching: </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Profile Swiping</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Automatic Matching</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Match List</a:t>
            </a:r>
            <a:endParaRPr sz="1500">
              <a:solidFill>
                <a:schemeClr val="lt1"/>
              </a:solidFill>
              <a:latin typeface="Roboto"/>
              <a:ea typeface="Roboto"/>
              <a:cs typeface="Roboto"/>
              <a:sym typeface="Roboto"/>
            </a:endParaRPr>
          </a:p>
          <a:p>
            <a:pPr indent="0" lvl="0" marL="0" rtl="0" algn="l">
              <a:lnSpc>
                <a:spcPct val="115000"/>
              </a:lnSpc>
              <a:spcBef>
                <a:spcPts val="1000"/>
              </a:spcBef>
              <a:spcAft>
                <a:spcPts val="1200"/>
              </a:spcAft>
              <a:buNone/>
            </a:pPr>
            <a:r>
              <a:t/>
            </a:r>
            <a:endParaRPr sz="1300">
              <a:solidFill>
                <a:schemeClr val="lt1"/>
              </a:solidFill>
              <a:latin typeface="Roboto"/>
              <a:ea typeface="Roboto"/>
              <a:cs typeface="Roboto"/>
              <a:sym typeface="Roboto"/>
            </a:endParaRPr>
          </a:p>
        </p:txBody>
      </p:sp>
      <p:sp>
        <p:nvSpPr>
          <p:cNvPr id="210" name="Google Shape;210;p22"/>
          <p:cNvSpPr txBox="1"/>
          <p:nvPr>
            <p:ph type="title"/>
          </p:nvPr>
        </p:nvSpPr>
        <p:spPr>
          <a:xfrm>
            <a:off x="5078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Matching and Messaging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3"/>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216" name="Google Shape;216;p23"/>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217" name="Google Shape;217;p23"/>
          <p:cNvSpPr txBox="1"/>
          <p:nvPr/>
        </p:nvSpPr>
        <p:spPr>
          <a:xfrm>
            <a:off x="615500" y="1307850"/>
            <a:ext cx="5670900" cy="2024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Users can create profiles</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Allows users to upload up to three images</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Validate all data user entered before inserting it</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Verified</a:t>
            </a:r>
            <a:r>
              <a:rPr lang="en" sz="1600">
                <a:solidFill>
                  <a:schemeClr val="lt1"/>
                </a:solidFill>
                <a:latin typeface="Roboto"/>
                <a:ea typeface="Roboto"/>
                <a:cs typeface="Roboto"/>
                <a:sym typeface="Roboto"/>
              </a:rPr>
              <a:t> profile isn’t already created</a:t>
            </a:r>
            <a:endParaRPr sz="1600">
              <a:solidFill>
                <a:schemeClr val="lt1"/>
              </a:solidFill>
              <a:latin typeface="Roboto"/>
              <a:ea typeface="Roboto"/>
              <a:cs typeface="Roboto"/>
              <a:sym typeface="Roboto"/>
            </a:endParaRPr>
          </a:p>
          <a:p>
            <a:pPr indent="0" lvl="0" marL="0" rtl="0" algn="l">
              <a:lnSpc>
                <a:spcPct val="95000"/>
              </a:lnSpc>
              <a:spcBef>
                <a:spcPts val="1000"/>
              </a:spcBef>
              <a:spcAft>
                <a:spcPts val="1200"/>
              </a:spcAft>
              <a:buNone/>
            </a:pPr>
            <a:r>
              <a:t/>
            </a:r>
            <a:endParaRPr sz="1600">
              <a:solidFill>
                <a:schemeClr val="lt1"/>
              </a:solidFill>
              <a:latin typeface="Roboto"/>
              <a:ea typeface="Roboto"/>
              <a:cs typeface="Roboto"/>
              <a:sym typeface="Roboto"/>
            </a:endParaRPr>
          </a:p>
        </p:txBody>
      </p:sp>
      <p:sp>
        <p:nvSpPr>
          <p:cNvPr id="218" name="Google Shape;218;p23"/>
          <p:cNvSpPr txBox="1"/>
          <p:nvPr>
            <p:ph type="title"/>
          </p:nvPr>
        </p:nvSpPr>
        <p:spPr>
          <a:xfrm>
            <a:off x="615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Profile Management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4"/>
          <p:cNvPicPr preferRelativeResize="0"/>
          <p:nvPr/>
        </p:nvPicPr>
        <p:blipFill>
          <a:blip r:embed="rId3">
            <a:alphaModFix/>
          </a:blip>
          <a:stretch>
            <a:fillRect/>
          </a:stretch>
        </p:blipFill>
        <p:spPr>
          <a:xfrm>
            <a:off x="2754700" y="-171437"/>
            <a:ext cx="9144000" cy="5486372"/>
          </a:xfrm>
          <a:prstGeom prst="rect">
            <a:avLst/>
          </a:prstGeom>
          <a:noFill/>
          <a:ln>
            <a:noFill/>
          </a:ln>
        </p:spPr>
      </p:pic>
      <p:pic>
        <p:nvPicPr>
          <p:cNvPr id="224" name="Google Shape;224;p24"/>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225" name="Google Shape;225;p24"/>
          <p:cNvSpPr txBox="1"/>
          <p:nvPr/>
        </p:nvSpPr>
        <p:spPr>
          <a:xfrm>
            <a:off x="454075" y="1307850"/>
            <a:ext cx="5455500" cy="27633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Time deadline</a:t>
            </a:r>
            <a:endParaRPr sz="1600">
              <a:solidFill>
                <a:schemeClr val="lt1"/>
              </a:solidFill>
              <a:latin typeface="Roboto"/>
              <a:ea typeface="Roboto"/>
              <a:cs typeface="Roboto"/>
              <a:sym typeface="Roboto"/>
            </a:endParaRPr>
          </a:p>
          <a:p>
            <a:pPr indent="-330200" lvl="1" marL="9144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Timeframe we had to complete the project in was shorter </a:t>
            </a:r>
            <a:r>
              <a:rPr lang="en" sz="1600">
                <a:solidFill>
                  <a:schemeClr val="lt1"/>
                </a:solidFill>
                <a:latin typeface="Roboto"/>
                <a:ea typeface="Roboto"/>
                <a:cs typeface="Roboto"/>
                <a:sym typeface="Roboto"/>
              </a:rPr>
              <a:t>than</a:t>
            </a:r>
            <a:r>
              <a:rPr lang="en" sz="1600">
                <a:solidFill>
                  <a:schemeClr val="lt1"/>
                </a:solidFill>
                <a:latin typeface="Roboto"/>
                <a:ea typeface="Roboto"/>
                <a:cs typeface="Roboto"/>
                <a:sym typeface="Roboto"/>
              </a:rPr>
              <a:t> usual</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User Interface Design</a:t>
            </a:r>
            <a:endParaRPr sz="1600">
              <a:solidFill>
                <a:schemeClr val="lt1"/>
              </a:solidFill>
              <a:latin typeface="Roboto"/>
              <a:ea typeface="Roboto"/>
              <a:cs typeface="Roboto"/>
              <a:sym typeface="Roboto"/>
            </a:endParaRPr>
          </a:p>
          <a:p>
            <a:pPr indent="-330200" lvl="1" marL="9144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Creating a user-friendly </a:t>
            </a:r>
            <a:r>
              <a:rPr lang="en" sz="1600">
                <a:solidFill>
                  <a:schemeClr val="lt1"/>
                </a:solidFill>
                <a:latin typeface="Roboto"/>
                <a:ea typeface="Roboto"/>
                <a:cs typeface="Roboto"/>
                <a:sym typeface="Roboto"/>
              </a:rPr>
              <a:t>interface</a:t>
            </a:r>
            <a:r>
              <a:rPr lang="en" sz="1600">
                <a:solidFill>
                  <a:schemeClr val="lt1"/>
                </a:solidFill>
                <a:latin typeface="Roboto"/>
                <a:ea typeface="Roboto"/>
                <a:cs typeface="Roboto"/>
                <a:sym typeface="Roboto"/>
              </a:rPr>
              <a:t> that is easy to understand and looks good</a:t>
            </a:r>
            <a:endParaRPr sz="1600">
              <a:solidFill>
                <a:schemeClr val="lt1"/>
              </a:solidFill>
              <a:latin typeface="Roboto"/>
              <a:ea typeface="Roboto"/>
              <a:cs typeface="Roboto"/>
              <a:sym typeface="Roboto"/>
            </a:endParaRPr>
          </a:p>
          <a:p>
            <a:pPr indent="0" lvl="0" marL="0" rtl="0" algn="l">
              <a:lnSpc>
                <a:spcPct val="95000"/>
              </a:lnSpc>
              <a:spcBef>
                <a:spcPts val="1000"/>
              </a:spcBef>
              <a:spcAft>
                <a:spcPts val="1200"/>
              </a:spcAft>
              <a:buNone/>
            </a:pPr>
            <a:r>
              <a:t/>
            </a:r>
            <a:endParaRPr sz="1600">
              <a:solidFill>
                <a:schemeClr val="lt1"/>
              </a:solidFill>
              <a:latin typeface="Roboto"/>
              <a:ea typeface="Roboto"/>
              <a:cs typeface="Roboto"/>
              <a:sym typeface="Roboto"/>
            </a:endParaRPr>
          </a:p>
        </p:txBody>
      </p:sp>
      <p:sp>
        <p:nvSpPr>
          <p:cNvPr id="226" name="Google Shape;226;p24"/>
          <p:cNvSpPr txBox="1"/>
          <p:nvPr>
            <p:ph type="title"/>
          </p:nvPr>
        </p:nvSpPr>
        <p:spPr>
          <a:xfrm>
            <a:off x="4540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pic>
        <p:nvPicPr>
          <p:cNvPr id="227" name="Google Shape;227;p24"/>
          <p:cNvPicPr preferRelativeResize="0"/>
          <p:nvPr/>
        </p:nvPicPr>
        <p:blipFill rotWithShape="1">
          <a:blip r:embed="rId4">
            <a:alphaModFix/>
          </a:blip>
          <a:srcRect b="0" l="0" r="16457" t="0"/>
          <a:stretch/>
        </p:blipFill>
        <p:spPr>
          <a:xfrm>
            <a:off x="6028000" y="1307850"/>
            <a:ext cx="2614800" cy="249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5"/>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233" name="Google Shape;233;p25"/>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234" name="Google Shape;234;p25"/>
          <p:cNvSpPr txBox="1"/>
          <p:nvPr/>
        </p:nvSpPr>
        <p:spPr>
          <a:xfrm>
            <a:off x="1232950" y="1307850"/>
            <a:ext cx="5526900" cy="1655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lt1"/>
                </a:solidFill>
                <a:latin typeface="Roboto"/>
                <a:ea typeface="Roboto"/>
                <a:cs typeface="Roboto"/>
                <a:sym typeface="Roboto"/>
              </a:rPr>
              <a:t>Loom Link: </a:t>
            </a:r>
            <a:r>
              <a:rPr lang="en" sz="1600" u="sng">
                <a:solidFill>
                  <a:schemeClr val="hlink"/>
                </a:solidFill>
                <a:latin typeface="Roboto"/>
                <a:ea typeface="Roboto"/>
                <a:cs typeface="Roboto"/>
                <a:sym typeface="Roboto"/>
                <a:hlinkClick r:id="rId4"/>
              </a:rPr>
              <a:t>https://www.loom.com/share/db527b3ebfd04abbb28c1d7bc3e7893b</a:t>
            </a:r>
            <a:endParaRPr sz="1600">
              <a:solidFill>
                <a:schemeClr val="lt1"/>
              </a:solidFill>
              <a:latin typeface="Roboto"/>
              <a:ea typeface="Roboto"/>
              <a:cs typeface="Roboto"/>
              <a:sym typeface="Roboto"/>
            </a:endParaRPr>
          </a:p>
          <a:p>
            <a:pPr indent="0" lvl="0" marL="0" rtl="0" algn="l">
              <a:lnSpc>
                <a:spcPct val="95000"/>
              </a:lnSpc>
              <a:spcBef>
                <a:spcPts val="1000"/>
              </a:spcBef>
              <a:spcAft>
                <a:spcPts val="1200"/>
              </a:spcAft>
              <a:buNone/>
            </a:pPr>
            <a:r>
              <a:t/>
            </a:r>
            <a:endParaRPr sz="1600">
              <a:solidFill>
                <a:schemeClr val="lt1"/>
              </a:solidFill>
              <a:latin typeface="Roboto"/>
              <a:ea typeface="Roboto"/>
              <a:cs typeface="Roboto"/>
              <a:sym typeface="Roboto"/>
            </a:endParaRPr>
          </a:p>
        </p:txBody>
      </p:sp>
      <p:sp>
        <p:nvSpPr>
          <p:cNvPr id="235" name="Google Shape;235;p25"/>
          <p:cNvSpPr txBox="1"/>
          <p:nvPr>
            <p:ph type="title"/>
          </p:nvPr>
        </p:nvSpPr>
        <p:spPr>
          <a:xfrm>
            <a:off x="12329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6"/>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241" name="Google Shape;241;p26"/>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242" name="Google Shape;242;p26"/>
          <p:cNvSpPr txBox="1"/>
          <p:nvPr>
            <p:ph type="title"/>
          </p:nvPr>
        </p:nvSpPr>
        <p:spPr>
          <a:xfrm>
            <a:off x="96392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References</a:t>
            </a:r>
            <a:endParaRPr/>
          </a:p>
        </p:txBody>
      </p:sp>
      <p:sp>
        <p:nvSpPr>
          <p:cNvPr id="243" name="Google Shape;243;p26"/>
          <p:cNvSpPr txBox="1"/>
          <p:nvPr>
            <p:ph idx="1" type="body"/>
          </p:nvPr>
        </p:nvSpPr>
        <p:spPr>
          <a:xfrm>
            <a:off x="963925" y="1081875"/>
            <a:ext cx="5901300" cy="4482900"/>
          </a:xfrm>
          <a:prstGeom prst="rect">
            <a:avLst/>
          </a:prstGeom>
        </p:spPr>
        <p:txBody>
          <a:bodyPr anchorCtr="0" anchor="t" bIns="0" lIns="91425" spcFirstLastPara="1" rIns="91425" wrap="square" tIns="0">
            <a:spAutoFit/>
          </a:bodyPr>
          <a:lstStyle/>
          <a:p>
            <a:pPr indent="0" lvl="0" marL="0" rtl="0" algn="l">
              <a:spcBef>
                <a:spcPts val="0"/>
              </a:spcBef>
              <a:spcAft>
                <a:spcPts val="0"/>
              </a:spcAft>
              <a:buNone/>
            </a:pPr>
            <a:r>
              <a:rPr lang="en" sz="1341"/>
              <a:t>Cross+logo images – browse 389,404 stock photos, vectors, and video. Adobe Stock. (n.d.-a). </a:t>
            </a:r>
            <a:r>
              <a:rPr lang="en" sz="1341" u="sng">
                <a:solidFill>
                  <a:schemeClr val="hlink"/>
                </a:solidFill>
                <a:hlinkClick r:id="rId4"/>
              </a:rPr>
              <a:t>https://stock.adobe.com/search?k=cross%2Blogo&amp;asset_id=199388609</a:t>
            </a:r>
            <a:endParaRPr sz="1341"/>
          </a:p>
          <a:p>
            <a:pPr indent="0" lvl="0" marL="0" rtl="0" algn="l">
              <a:spcBef>
                <a:spcPts val="1200"/>
              </a:spcBef>
              <a:spcAft>
                <a:spcPts val="0"/>
              </a:spcAft>
              <a:buNone/>
            </a:pPr>
            <a:r>
              <a:rPr lang="en" sz="1341"/>
              <a:t>They importance of challenges - ITR parking-updated. ITR Parking-updated -. (2021, October 15). </a:t>
            </a:r>
            <a:r>
              <a:rPr lang="en" sz="1341" u="sng">
                <a:solidFill>
                  <a:schemeClr val="hlink"/>
                </a:solidFill>
                <a:hlinkClick r:id="rId5"/>
              </a:rPr>
              <a:t>https://itrps.com/recent-events-posts/understanding-that-challenges-develop-character-and-define-who-we-really-are/</a:t>
            </a:r>
            <a:endParaRPr sz="1341"/>
          </a:p>
          <a:p>
            <a:pPr indent="0" lvl="0" marL="0" rtl="0" algn="l">
              <a:spcBef>
                <a:spcPts val="1200"/>
              </a:spcBef>
              <a:spcAft>
                <a:spcPts val="0"/>
              </a:spcAft>
              <a:buNone/>
            </a:pPr>
            <a:r>
              <a:rPr lang="en" sz="1341"/>
              <a:t>Goals &amp; Objectives. Powering Your Potential. (2022, November 15). </a:t>
            </a:r>
            <a:r>
              <a:rPr lang="en" sz="1341" u="sng">
                <a:solidFill>
                  <a:schemeClr val="hlink"/>
                </a:solidFill>
                <a:hlinkClick r:id="rId6"/>
              </a:rPr>
              <a:t>https://poweringyourpotential.co.uk/resource/goals-objectives/</a:t>
            </a:r>
            <a:endParaRPr sz="1341"/>
          </a:p>
          <a:p>
            <a:pPr indent="0" lvl="0" marL="0" rtl="0" algn="l">
              <a:spcBef>
                <a:spcPts val="1200"/>
              </a:spcBef>
              <a:spcAft>
                <a:spcPts val="0"/>
              </a:spcAft>
              <a:buNone/>
            </a:pPr>
            <a:r>
              <a:rPr lang="en" sz="1341"/>
              <a:t>Comparing traditional systems analysis and design with Agile Methodologies. The Traditional Waterfall Approach. </a:t>
            </a:r>
            <a:r>
              <a:rPr lang="en" sz="1341" u="sng">
                <a:solidFill>
                  <a:schemeClr val="hlink"/>
                </a:solidFill>
                <a:hlinkClick r:id="rId7"/>
              </a:rPr>
              <a:t>https://www.umsl.edu/~hugheyd/is6840/waterfall.html</a:t>
            </a:r>
            <a:endParaRPr sz="1341"/>
          </a:p>
          <a:p>
            <a:pPr indent="0" lvl="0" marL="0" rtl="0" algn="l">
              <a:spcBef>
                <a:spcPts val="1200"/>
              </a:spcBef>
              <a:spcAft>
                <a:spcPts val="0"/>
              </a:spcAft>
              <a:buNone/>
            </a:pPr>
            <a:r>
              <a:t/>
            </a:r>
            <a:endParaRPr sz="1441" u="sng">
              <a:solidFill>
                <a:schemeClr val="accent5"/>
              </a:solidFill>
            </a:endParaRPr>
          </a:p>
          <a:p>
            <a:pPr indent="0" lvl="0" marL="0" rtl="0" algn="l">
              <a:spcBef>
                <a:spcPts val="0"/>
              </a:spcBef>
              <a:spcAft>
                <a:spcPts val="0"/>
              </a:spcAft>
              <a:buNone/>
            </a:pPr>
            <a:r>
              <a:t/>
            </a:r>
            <a:endParaRPr sz="1441" u="sng">
              <a:solidFill>
                <a:schemeClr val="hlink"/>
              </a:solidFill>
            </a:endParaRPr>
          </a:p>
          <a:p>
            <a:pPr indent="0" lvl="0" marL="0" rtl="0" algn="l">
              <a:spcBef>
                <a:spcPts val="1200"/>
              </a:spcBef>
              <a:spcAft>
                <a:spcPts val="0"/>
              </a:spcAft>
              <a:buNone/>
            </a:pPr>
            <a:r>
              <a:t/>
            </a:r>
            <a:endParaRPr sz="600"/>
          </a:p>
          <a:p>
            <a:pPr indent="0" lvl="0" marL="0" rtl="0" algn="l">
              <a:spcBef>
                <a:spcPts val="1200"/>
              </a:spcBef>
              <a:spcAft>
                <a:spcPts val="1200"/>
              </a:spcAft>
              <a:buNone/>
            </a:pPr>
            <a:r>
              <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4"/>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142" name="Google Shape;142;p14"/>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143" name="Google Shape;143;p14"/>
          <p:cNvSpPr txBox="1"/>
          <p:nvPr>
            <p:ph idx="1" type="body"/>
          </p:nvPr>
        </p:nvSpPr>
        <p:spPr>
          <a:xfrm>
            <a:off x="759475" y="1307850"/>
            <a:ext cx="6086400" cy="3213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600">
                <a:solidFill>
                  <a:srgbClr val="FFFFFF"/>
                </a:solidFill>
              </a:rPr>
              <a:t>The Christian Crush project is being undertaken to address the unique needs of the Christian community in the online dating landscape. In today's digital age, many people turn to online platforms to find meaningful relationships. However, most popular dating apps do not cater specifically to the values and beliefs held by Christians. This project aims to fill that gap by providing a platform where Christian singles can connect with others who share their faith and values.</a:t>
            </a:r>
            <a:endParaRPr sz="1600">
              <a:solidFill>
                <a:srgbClr val="FFFFFF"/>
              </a:solidFill>
              <a:latin typeface="Roboto"/>
              <a:ea typeface="Roboto"/>
              <a:cs typeface="Roboto"/>
              <a:sym typeface="Roboto"/>
            </a:endParaRPr>
          </a:p>
          <a:p>
            <a:pPr indent="0" lvl="0" marL="0" rtl="0" algn="l">
              <a:lnSpc>
                <a:spcPct val="95000"/>
              </a:lnSpc>
              <a:spcBef>
                <a:spcPts val="1000"/>
              </a:spcBef>
              <a:spcAft>
                <a:spcPts val="1200"/>
              </a:spcAft>
              <a:buNone/>
            </a:pPr>
            <a:r>
              <a:t/>
            </a:r>
            <a:endParaRPr sz="1600">
              <a:latin typeface="Roboto"/>
              <a:ea typeface="Roboto"/>
              <a:cs typeface="Roboto"/>
              <a:sym typeface="Roboto"/>
            </a:endParaRPr>
          </a:p>
        </p:txBody>
      </p:sp>
      <p:sp>
        <p:nvSpPr>
          <p:cNvPr id="144" name="Google Shape;144;p14"/>
          <p:cNvSpPr txBox="1"/>
          <p:nvPr>
            <p:ph type="title"/>
          </p:nvPr>
        </p:nvSpPr>
        <p:spPr>
          <a:xfrm>
            <a:off x="759475" y="393750"/>
            <a:ext cx="74412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Roboto"/>
                <a:ea typeface="Roboto"/>
                <a:cs typeface="Roboto"/>
                <a:sym typeface="Roboto"/>
              </a:rPr>
              <a:t>Purpose of this </a:t>
            </a:r>
            <a:r>
              <a:rPr lang="en" sz="3000"/>
              <a:t>project</a:t>
            </a:r>
            <a:endParaRPr sz="3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5"/>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150" name="Google Shape;150;p15"/>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151" name="Google Shape;151;p15"/>
          <p:cNvSpPr txBox="1"/>
          <p:nvPr>
            <p:ph idx="1" type="body"/>
          </p:nvPr>
        </p:nvSpPr>
        <p:spPr>
          <a:xfrm>
            <a:off x="845575" y="1307850"/>
            <a:ext cx="6086400" cy="3213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rgbClr val="000000"/>
              </a:buClr>
              <a:buSzPts val="1018"/>
              <a:buFont typeface="Arial"/>
              <a:buNone/>
            </a:pPr>
            <a:r>
              <a:rPr lang="en" sz="1600"/>
              <a:t>Christian Crush is being undertaken to provide a dedicated platform for Christian singles seeking meaningful relationships grounded in shared faith and values. Unlike mainstream dating apps, Christian Crush emphasizes spiritual compatibility, creating a respectful and secure online community where users can confidently seek partners who share their commitment to Christian teachings and lifestyle. By embedding a Christian worldview into the app, Christian Crush aims to foster connections that honor faith, promote moral values, and support the building of Christ-centered relationships.</a:t>
            </a:r>
            <a:endParaRPr sz="1600">
              <a:solidFill>
                <a:srgbClr val="FFFFFF"/>
              </a:solidFill>
              <a:latin typeface="Roboto"/>
              <a:ea typeface="Roboto"/>
              <a:cs typeface="Roboto"/>
              <a:sym typeface="Roboto"/>
            </a:endParaRPr>
          </a:p>
          <a:p>
            <a:pPr indent="0" lvl="0" marL="0" rtl="0" algn="l">
              <a:lnSpc>
                <a:spcPct val="95000"/>
              </a:lnSpc>
              <a:spcBef>
                <a:spcPts val="1200"/>
              </a:spcBef>
              <a:spcAft>
                <a:spcPts val="1200"/>
              </a:spcAft>
              <a:buNone/>
            </a:pPr>
            <a:r>
              <a:t/>
            </a:r>
            <a:endParaRPr sz="1600">
              <a:latin typeface="Roboto"/>
              <a:ea typeface="Roboto"/>
              <a:cs typeface="Roboto"/>
              <a:sym typeface="Roboto"/>
            </a:endParaRPr>
          </a:p>
        </p:txBody>
      </p:sp>
      <p:sp>
        <p:nvSpPr>
          <p:cNvPr id="152" name="Google Shape;152;p15"/>
          <p:cNvSpPr txBox="1"/>
          <p:nvPr>
            <p:ph type="title"/>
          </p:nvPr>
        </p:nvSpPr>
        <p:spPr>
          <a:xfrm>
            <a:off x="851400" y="393750"/>
            <a:ext cx="7441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Target Audience</a:t>
            </a:r>
            <a:endParaRPr sz="3000"/>
          </a:p>
          <a:p>
            <a:pPr indent="0" lvl="0" marL="0" rtl="0" algn="l">
              <a:spcBef>
                <a:spcPts val="0"/>
              </a:spcBef>
              <a:spcAft>
                <a:spcPts val="0"/>
              </a:spcAft>
              <a:buSzPts val="990"/>
              <a:buNone/>
            </a:pPr>
            <a:r>
              <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6"/>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158" name="Google Shape;158;p16"/>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159" name="Google Shape;159;p16"/>
          <p:cNvSpPr txBox="1"/>
          <p:nvPr>
            <p:ph idx="1" type="body"/>
          </p:nvPr>
        </p:nvSpPr>
        <p:spPr>
          <a:xfrm>
            <a:off x="759475" y="1307850"/>
            <a:ext cx="5688300" cy="3213900"/>
          </a:xfrm>
          <a:prstGeom prst="rect">
            <a:avLst/>
          </a:prstGeom>
        </p:spPr>
        <p:txBody>
          <a:bodyPr anchorCtr="0" anchor="t" bIns="91425" lIns="91425" spcFirstLastPara="1" rIns="91425" wrap="square" tIns="91425">
            <a:normAutofit fontScale="47500" lnSpcReduction="10000"/>
          </a:bodyPr>
          <a:lstStyle/>
          <a:p>
            <a:pPr indent="-329644" lvl="0" marL="457200" rtl="0" algn="l">
              <a:lnSpc>
                <a:spcPct val="150000"/>
              </a:lnSpc>
              <a:spcBef>
                <a:spcPts val="0"/>
              </a:spcBef>
              <a:spcAft>
                <a:spcPts val="0"/>
              </a:spcAft>
              <a:buClr>
                <a:srgbClr val="FFFFFF"/>
              </a:buClr>
              <a:buSzPct val="100000"/>
              <a:buFont typeface="Roboto"/>
              <a:buChar char="●"/>
            </a:pPr>
            <a:r>
              <a:rPr lang="en" sz="3350"/>
              <a:t>Complete all planned features including user registration, profile creation, matchmaking, and messaging.</a:t>
            </a:r>
            <a:endParaRPr sz="3350"/>
          </a:p>
          <a:p>
            <a:pPr indent="-329644" lvl="0" marL="457200" rtl="0" algn="l">
              <a:lnSpc>
                <a:spcPct val="150000"/>
              </a:lnSpc>
              <a:spcBef>
                <a:spcPts val="0"/>
              </a:spcBef>
              <a:spcAft>
                <a:spcPts val="0"/>
              </a:spcAft>
              <a:buSzPct val="100000"/>
              <a:buChar char="●"/>
            </a:pPr>
            <a:r>
              <a:rPr lang="en" sz="3350"/>
              <a:t>Ensure app is functionable</a:t>
            </a:r>
            <a:endParaRPr sz="3350"/>
          </a:p>
          <a:p>
            <a:pPr indent="-329644" lvl="1" marL="914400" rtl="0" algn="l">
              <a:lnSpc>
                <a:spcPct val="150000"/>
              </a:lnSpc>
              <a:spcBef>
                <a:spcPts val="0"/>
              </a:spcBef>
              <a:spcAft>
                <a:spcPts val="0"/>
              </a:spcAft>
              <a:buSzPct val="100000"/>
              <a:buChar char="○"/>
            </a:pPr>
            <a:r>
              <a:rPr lang="en" sz="3350"/>
              <a:t>Runs smoothly without any crashing or delays</a:t>
            </a:r>
            <a:endParaRPr sz="3350"/>
          </a:p>
          <a:p>
            <a:pPr indent="-329644" lvl="0" marL="457200" rtl="0" algn="l">
              <a:lnSpc>
                <a:spcPct val="150000"/>
              </a:lnSpc>
              <a:spcBef>
                <a:spcPts val="0"/>
              </a:spcBef>
              <a:spcAft>
                <a:spcPts val="0"/>
              </a:spcAft>
              <a:buSzPct val="100000"/>
              <a:buChar char="●"/>
            </a:pPr>
            <a:r>
              <a:rPr lang="en" sz="3350"/>
              <a:t>Take proper security measures</a:t>
            </a:r>
            <a:endParaRPr sz="3350"/>
          </a:p>
          <a:p>
            <a:pPr indent="-329644" lvl="1" marL="914400" rtl="0" algn="l">
              <a:lnSpc>
                <a:spcPct val="150000"/>
              </a:lnSpc>
              <a:spcBef>
                <a:spcPts val="0"/>
              </a:spcBef>
              <a:spcAft>
                <a:spcPts val="0"/>
              </a:spcAft>
              <a:buSzPct val="100000"/>
              <a:buChar char="○"/>
            </a:pPr>
            <a:r>
              <a:rPr lang="en" sz="3350"/>
              <a:t>Hash passwords</a:t>
            </a:r>
            <a:endParaRPr sz="3350"/>
          </a:p>
          <a:p>
            <a:pPr indent="-329644" lvl="1" marL="914400" rtl="0" algn="l">
              <a:lnSpc>
                <a:spcPct val="150000"/>
              </a:lnSpc>
              <a:spcBef>
                <a:spcPts val="0"/>
              </a:spcBef>
              <a:spcAft>
                <a:spcPts val="0"/>
              </a:spcAft>
              <a:buSzPct val="100000"/>
              <a:buChar char="○"/>
            </a:pPr>
            <a:r>
              <a:rPr lang="en" sz="3350"/>
              <a:t>Validate User Input</a:t>
            </a:r>
            <a:endParaRPr sz="3350"/>
          </a:p>
          <a:p>
            <a:pPr indent="0" lvl="0" marL="0" rtl="0" algn="l">
              <a:lnSpc>
                <a:spcPct val="95000"/>
              </a:lnSpc>
              <a:spcBef>
                <a:spcPts val="1200"/>
              </a:spcBef>
              <a:spcAft>
                <a:spcPts val="1200"/>
              </a:spcAft>
              <a:buNone/>
            </a:pPr>
            <a:r>
              <a:t/>
            </a:r>
            <a:endParaRPr sz="1600">
              <a:latin typeface="Roboto"/>
              <a:ea typeface="Roboto"/>
              <a:cs typeface="Roboto"/>
              <a:sym typeface="Roboto"/>
            </a:endParaRPr>
          </a:p>
        </p:txBody>
      </p:sp>
      <p:sp>
        <p:nvSpPr>
          <p:cNvPr id="160" name="Google Shape;160;p16"/>
          <p:cNvSpPr txBox="1"/>
          <p:nvPr>
            <p:ph type="title"/>
          </p:nvPr>
        </p:nvSpPr>
        <p:spPr>
          <a:xfrm>
            <a:off x="759475" y="393750"/>
            <a:ext cx="7441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Objectives</a:t>
            </a:r>
            <a:endParaRPr sz="3000"/>
          </a:p>
          <a:p>
            <a:pPr indent="0" lvl="0" marL="0" rtl="0" algn="l">
              <a:spcBef>
                <a:spcPts val="0"/>
              </a:spcBef>
              <a:spcAft>
                <a:spcPts val="0"/>
              </a:spcAft>
              <a:buSzPts val="990"/>
              <a:buNone/>
            </a:pPr>
            <a:r>
              <a:t/>
            </a:r>
            <a:endParaRPr sz="2900"/>
          </a:p>
        </p:txBody>
      </p:sp>
      <p:pic>
        <p:nvPicPr>
          <p:cNvPr id="161" name="Google Shape;161;p16"/>
          <p:cNvPicPr preferRelativeResize="0"/>
          <p:nvPr/>
        </p:nvPicPr>
        <p:blipFill>
          <a:blip r:embed="rId4">
            <a:alphaModFix/>
          </a:blip>
          <a:stretch>
            <a:fillRect/>
          </a:stretch>
        </p:blipFill>
        <p:spPr>
          <a:xfrm>
            <a:off x="6386775" y="1316950"/>
            <a:ext cx="2557325" cy="250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7"/>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167" name="Google Shape;167;p17"/>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168" name="Google Shape;168;p17"/>
          <p:cNvSpPr txBox="1"/>
          <p:nvPr/>
        </p:nvSpPr>
        <p:spPr>
          <a:xfrm>
            <a:off x="292675" y="1307850"/>
            <a:ext cx="5670900" cy="27633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Secure user registration with email validation.</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Image upload and preview functionality.</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Like based matching system to find potential partners</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Ability to send, receive, and read messages, with time stamps.</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Intuitive navigation and clear user flows.</a:t>
            </a:r>
            <a:endParaRPr sz="1600">
              <a:solidFill>
                <a:schemeClr val="lt1"/>
              </a:solidFill>
              <a:latin typeface="Roboto"/>
              <a:ea typeface="Roboto"/>
              <a:cs typeface="Roboto"/>
              <a:sym typeface="Roboto"/>
            </a:endParaRPr>
          </a:p>
          <a:p>
            <a:pPr indent="0" lvl="0" marL="0" rtl="0" algn="l">
              <a:lnSpc>
                <a:spcPct val="95000"/>
              </a:lnSpc>
              <a:spcBef>
                <a:spcPts val="1000"/>
              </a:spcBef>
              <a:spcAft>
                <a:spcPts val="1200"/>
              </a:spcAft>
              <a:buNone/>
            </a:pPr>
            <a:r>
              <a:t/>
            </a:r>
            <a:endParaRPr sz="1600">
              <a:solidFill>
                <a:schemeClr val="lt1"/>
              </a:solidFill>
              <a:latin typeface="Roboto"/>
              <a:ea typeface="Roboto"/>
              <a:cs typeface="Roboto"/>
              <a:sym typeface="Roboto"/>
            </a:endParaRPr>
          </a:p>
        </p:txBody>
      </p:sp>
      <p:sp>
        <p:nvSpPr>
          <p:cNvPr id="169" name="Google Shape;169;p17"/>
          <p:cNvSpPr txBox="1"/>
          <p:nvPr>
            <p:ph type="title"/>
          </p:nvPr>
        </p:nvSpPr>
        <p:spPr>
          <a:xfrm>
            <a:off x="2926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8"/>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175" name="Google Shape;175;p18"/>
          <p:cNvPicPr preferRelativeResize="0"/>
          <p:nvPr/>
        </p:nvPicPr>
        <p:blipFill>
          <a:blip r:embed="rId3">
            <a:alphaModFix/>
          </a:blip>
          <a:stretch>
            <a:fillRect/>
          </a:stretch>
        </p:blipFill>
        <p:spPr>
          <a:xfrm>
            <a:off x="-5660525" y="-171437"/>
            <a:ext cx="9144000" cy="5486372"/>
          </a:xfrm>
          <a:prstGeom prst="rect">
            <a:avLst/>
          </a:prstGeom>
          <a:noFill/>
          <a:ln>
            <a:noFill/>
          </a:ln>
        </p:spPr>
      </p:pic>
      <p:sp>
        <p:nvSpPr>
          <p:cNvPr id="176" name="Google Shape;176;p18"/>
          <p:cNvSpPr txBox="1"/>
          <p:nvPr/>
        </p:nvSpPr>
        <p:spPr>
          <a:xfrm>
            <a:off x="583200" y="1307850"/>
            <a:ext cx="5670900" cy="3132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 was my primary programming language for the logic behind the website</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MySQL was used for data storage</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xUnit was used for testing and is known for working well with C#</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Selenium was used to help automate the web browser interactions</a:t>
            </a:r>
            <a:endParaRPr sz="1600">
              <a:solidFill>
                <a:schemeClr val="lt1"/>
              </a:solidFill>
              <a:latin typeface="Roboto"/>
              <a:ea typeface="Roboto"/>
              <a:cs typeface="Roboto"/>
              <a:sym typeface="Roboto"/>
            </a:endParaRPr>
          </a:p>
          <a:p>
            <a:pPr indent="0" lvl="0" marL="0" rtl="0" algn="l">
              <a:lnSpc>
                <a:spcPct val="95000"/>
              </a:lnSpc>
              <a:spcBef>
                <a:spcPts val="1000"/>
              </a:spcBef>
              <a:spcAft>
                <a:spcPts val="1200"/>
              </a:spcAft>
              <a:buNone/>
            </a:pPr>
            <a:r>
              <a:t/>
            </a:r>
            <a:endParaRPr sz="1600">
              <a:solidFill>
                <a:schemeClr val="lt1"/>
              </a:solidFill>
              <a:latin typeface="Roboto"/>
              <a:ea typeface="Roboto"/>
              <a:cs typeface="Roboto"/>
              <a:sym typeface="Roboto"/>
            </a:endParaRPr>
          </a:p>
        </p:txBody>
      </p:sp>
      <p:sp>
        <p:nvSpPr>
          <p:cNvPr id="177" name="Google Shape;177;p18"/>
          <p:cNvSpPr txBox="1"/>
          <p:nvPr>
            <p:ph type="title"/>
          </p:nvPr>
        </p:nvSpPr>
        <p:spPr>
          <a:xfrm>
            <a:off x="5832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Stack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9"/>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183" name="Google Shape;183;p19"/>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184" name="Google Shape;184;p19"/>
          <p:cNvSpPr txBox="1"/>
          <p:nvPr/>
        </p:nvSpPr>
        <p:spPr>
          <a:xfrm>
            <a:off x="292675" y="1307850"/>
            <a:ext cx="5670900" cy="30096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Used relational structure</a:t>
            </a:r>
            <a:endParaRPr sz="1600">
              <a:solidFill>
                <a:schemeClr val="lt1"/>
              </a:solidFill>
              <a:latin typeface="Roboto"/>
              <a:ea typeface="Roboto"/>
              <a:cs typeface="Roboto"/>
              <a:sym typeface="Roboto"/>
            </a:endParaRPr>
          </a:p>
          <a:p>
            <a:pPr indent="-330200" lvl="0" marL="457200" rtl="0" algn="l">
              <a:lnSpc>
                <a:spcPct val="20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Enforced relationships through foreign keys</a:t>
            </a:r>
            <a:endParaRPr sz="1600">
              <a:solidFill>
                <a:schemeClr val="lt1"/>
              </a:solidFill>
              <a:latin typeface="Roboto"/>
              <a:ea typeface="Roboto"/>
              <a:cs typeface="Roboto"/>
              <a:sym typeface="Roboto"/>
            </a:endParaRPr>
          </a:p>
          <a:p>
            <a:pPr indent="-330200" lvl="1" marL="914400" rtl="0" algn="l">
              <a:lnSpc>
                <a:spcPct val="20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Helpful for linking users to profile or messages</a:t>
            </a:r>
            <a:endParaRPr sz="1600">
              <a:solidFill>
                <a:schemeClr val="lt1"/>
              </a:solidFill>
              <a:latin typeface="Roboto"/>
              <a:ea typeface="Roboto"/>
              <a:cs typeface="Roboto"/>
              <a:sym typeface="Roboto"/>
            </a:endParaRPr>
          </a:p>
          <a:p>
            <a:pPr indent="-330200" lvl="0" marL="457200" rtl="0" algn="l">
              <a:lnSpc>
                <a:spcPct val="20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Database is designed with future growth in mind</a:t>
            </a:r>
            <a:endParaRPr sz="1600">
              <a:solidFill>
                <a:schemeClr val="lt1"/>
              </a:solidFill>
              <a:latin typeface="Roboto"/>
              <a:ea typeface="Roboto"/>
              <a:cs typeface="Roboto"/>
              <a:sym typeface="Roboto"/>
            </a:endParaRPr>
          </a:p>
          <a:p>
            <a:pPr indent="-330200" lvl="1" marL="914400" rtl="0" algn="l">
              <a:lnSpc>
                <a:spcPct val="20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No changes needed for more users/profiles</a:t>
            </a:r>
            <a:endParaRPr sz="1600">
              <a:solidFill>
                <a:schemeClr val="lt1"/>
              </a:solidFill>
              <a:latin typeface="Roboto"/>
              <a:ea typeface="Roboto"/>
              <a:cs typeface="Roboto"/>
              <a:sym typeface="Roboto"/>
            </a:endParaRPr>
          </a:p>
          <a:p>
            <a:pPr indent="0" lvl="0" marL="0" rtl="0" algn="l">
              <a:lnSpc>
                <a:spcPct val="95000"/>
              </a:lnSpc>
              <a:spcBef>
                <a:spcPts val="1000"/>
              </a:spcBef>
              <a:spcAft>
                <a:spcPts val="1200"/>
              </a:spcAft>
              <a:buNone/>
            </a:pPr>
            <a:r>
              <a:t/>
            </a:r>
            <a:endParaRPr sz="1600">
              <a:solidFill>
                <a:schemeClr val="lt1"/>
              </a:solidFill>
              <a:latin typeface="Roboto"/>
              <a:ea typeface="Roboto"/>
              <a:cs typeface="Roboto"/>
              <a:sym typeface="Roboto"/>
            </a:endParaRPr>
          </a:p>
        </p:txBody>
      </p:sp>
      <p:sp>
        <p:nvSpPr>
          <p:cNvPr id="185" name="Google Shape;185;p19"/>
          <p:cNvSpPr txBox="1"/>
          <p:nvPr>
            <p:ph type="title"/>
          </p:nvPr>
        </p:nvSpPr>
        <p:spPr>
          <a:xfrm>
            <a:off x="2926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0"/>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191" name="Google Shape;191;p20"/>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192" name="Google Shape;192;p20"/>
          <p:cNvSpPr txBox="1"/>
          <p:nvPr/>
        </p:nvSpPr>
        <p:spPr>
          <a:xfrm>
            <a:off x="723100" y="1307850"/>
            <a:ext cx="5143500" cy="3815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lt1"/>
                </a:solidFill>
                <a:latin typeface="Roboto"/>
                <a:ea typeface="Roboto"/>
                <a:cs typeface="Roboto"/>
                <a:sym typeface="Roboto"/>
              </a:rPr>
              <a:t>I chose the Waterfall methodology due to the class's short four-week timeline. Its structured, sequential phases—planning, design, implementation, testing, and deployment—fit well within this tight schedule. By requiring each phase to be completed before moving to the next, Waterfall reduces the risk of scope creep and ensures all project requirements are clear upfront, making it ideal for meeting project goals efficiently.</a:t>
            </a:r>
            <a:endParaRPr sz="1500">
              <a:solidFill>
                <a:schemeClr val="lt1"/>
              </a:solidFill>
              <a:latin typeface="Roboto"/>
              <a:ea typeface="Roboto"/>
              <a:cs typeface="Roboto"/>
              <a:sym typeface="Roboto"/>
            </a:endParaRPr>
          </a:p>
          <a:p>
            <a:pPr indent="0" lvl="0" marL="0" rtl="0" algn="l">
              <a:lnSpc>
                <a:spcPct val="150000"/>
              </a:lnSpc>
              <a:spcBef>
                <a:spcPts val="1000"/>
              </a:spcBef>
              <a:spcAft>
                <a:spcPts val="0"/>
              </a:spcAft>
              <a:buNone/>
            </a:pPr>
            <a:r>
              <a:t/>
            </a:r>
            <a:endParaRPr sz="1600">
              <a:solidFill>
                <a:schemeClr val="lt1"/>
              </a:solidFill>
              <a:latin typeface="Roboto"/>
              <a:ea typeface="Roboto"/>
              <a:cs typeface="Roboto"/>
              <a:sym typeface="Roboto"/>
            </a:endParaRPr>
          </a:p>
          <a:p>
            <a:pPr indent="0" lvl="0" marL="0" rtl="0" algn="l">
              <a:lnSpc>
                <a:spcPct val="95000"/>
              </a:lnSpc>
              <a:spcBef>
                <a:spcPts val="1000"/>
              </a:spcBef>
              <a:spcAft>
                <a:spcPts val="1200"/>
              </a:spcAft>
              <a:buNone/>
            </a:pPr>
            <a:r>
              <a:t/>
            </a:r>
            <a:endParaRPr sz="1600">
              <a:solidFill>
                <a:schemeClr val="lt1"/>
              </a:solidFill>
              <a:latin typeface="Roboto"/>
              <a:ea typeface="Roboto"/>
              <a:cs typeface="Roboto"/>
              <a:sym typeface="Roboto"/>
            </a:endParaRPr>
          </a:p>
        </p:txBody>
      </p:sp>
      <p:sp>
        <p:nvSpPr>
          <p:cNvPr id="193" name="Google Shape;193;p20"/>
          <p:cNvSpPr txBox="1"/>
          <p:nvPr>
            <p:ph type="title"/>
          </p:nvPr>
        </p:nvSpPr>
        <p:spPr>
          <a:xfrm>
            <a:off x="7231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Waterfall Methodology</a:t>
            </a:r>
            <a:endParaRPr/>
          </a:p>
        </p:txBody>
      </p:sp>
      <p:pic>
        <p:nvPicPr>
          <p:cNvPr id="194" name="Google Shape;194;p20"/>
          <p:cNvPicPr preferRelativeResize="0"/>
          <p:nvPr/>
        </p:nvPicPr>
        <p:blipFill>
          <a:blip r:embed="rId4">
            <a:alphaModFix/>
          </a:blip>
          <a:stretch>
            <a:fillRect/>
          </a:stretch>
        </p:blipFill>
        <p:spPr>
          <a:xfrm>
            <a:off x="5909650" y="1320000"/>
            <a:ext cx="3012925" cy="250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1"/>
          <p:cNvPicPr preferRelativeResize="0"/>
          <p:nvPr/>
        </p:nvPicPr>
        <p:blipFill>
          <a:blip r:embed="rId3">
            <a:alphaModFix/>
          </a:blip>
          <a:stretch>
            <a:fillRect/>
          </a:stretch>
        </p:blipFill>
        <p:spPr>
          <a:xfrm>
            <a:off x="3325000" y="-171437"/>
            <a:ext cx="9144000" cy="5486372"/>
          </a:xfrm>
          <a:prstGeom prst="rect">
            <a:avLst/>
          </a:prstGeom>
          <a:noFill/>
          <a:ln>
            <a:noFill/>
          </a:ln>
        </p:spPr>
      </p:pic>
      <p:pic>
        <p:nvPicPr>
          <p:cNvPr id="200" name="Google Shape;200;p21"/>
          <p:cNvPicPr preferRelativeResize="0"/>
          <p:nvPr/>
        </p:nvPicPr>
        <p:blipFill>
          <a:blip r:embed="rId3">
            <a:alphaModFix/>
          </a:blip>
          <a:stretch>
            <a:fillRect/>
          </a:stretch>
        </p:blipFill>
        <p:spPr>
          <a:xfrm>
            <a:off x="-5639000" y="-12"/>
            <a:ext cx="9144000" cy="5486372"/>
          </a:xfrm>
          <a:prstGeom prst="rect">
            <a:avLst/>
          </a:prstGeom>
          <a:noFill/>
          <a:ln>
            <a:noFill/>
          </a:ln>
        </p:spPr>
      </p:pic>
      <p:sp>
        <p:nvSpPr>
          <p:cNvPr id="201" name="Google Shape;201;p21"/>
          <p:cNvSpPr txBox="1"/>
          <p:nvPr/>
        </p:nvSpPr>
        <p:spPr>
          <a:xfrm>
            <a:off x="654400" y="1178725"/>
            <a:ext cx="5602200" cy="35325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User Registration</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Simple Signup Process</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Password Validation:</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Profile Creation</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Error Handling</a:t>
            </a:r>
            <a:endParaRPr sz="1500">
              <a:solidFill>
                <a:schemeClr val="lt1"/>
              </a:solidFill>
              <a:latin typeface="Roboto"/>
              <a:ea typeface="Roboto"/>
              <a:cs typeface="Roboto"/>
              <a:sym typeface="Roboto"/>
            </a:endParaRPr>
          </a:p>
          <a:p>
            <a:pPr indent="-323850" lvl="0" marL="4572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Authentication: </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Secure Login</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Password Hashing</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Session Management</a:t>
            </a:r>
            <a:endParaRPr sz="1500">
              <a:solidFill>
                <a:schemeClr val="lt1"/>
              </a:solidFill>
              <a:latin typeface="Roboto"/>
              <a:ea typeface="Roboto"/>
              <a:cs typeface="Roboto"/>
              <a:sym typeface="Roboto"/>
            </a:endParaRPr>
          </a:p>
          <a:p>
            <a:pPr indent="-323850" lvl="1" marL="914400" rtl="0" algn="l">
              <a:lnSpc>
                <a:spcPct val="15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Custom Authorization</a:t>
            </a:r>
            <a:endParaRPr sz="1500">
              <a:solidFill>
                <a:schemeClr val="lt1"/>
              </a:solidFill>
              <a:latin typeface="Roboto"/>
              <a:ea typeface="Roboto"/>
              <a:cs typeface="Roboto"/>
              <a:sym typeface="Roboto"/>
            </a:endParaRPr>
          </a:p>
        </p:txBody>
      </p:sp>
      <p:sp>
        <p:nvSpPr>
          <p:cNvPr id="202" name="Google Shape;202;p21"/>
          <p:cNvSpPr txBox="1"/>
          <p:nvPr>
            <p:ph type="title"/>
          </p:nvPr>
        </p:nvSpPr>
        <p:spPr>
          <a:xfrm>
            <a:off x="6544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Registration and </a:t>
            </a:r>
            <a:r>
              <a:rPr lang="en"/>
              <a:t>Authentication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