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lear Sans Bold" panose="020B0604020202020204" charset="0"/>
      <p:regular r:id="rId14"/>
    </p:embeddedFont>
    <p:embeddedFont>
      <p:font typeface="Decalotype Light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Faustina Regular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1E2DA-4F68-4CFD-B75D-9A58620DD6C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3B030-F9B2-410E-ADF6-922920B3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3B030-F9B2-410E-ADF6-922920B382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4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4.svg"/><Relationship Id="rId7" Type="http://schemas.openxmlformats.org/officeDocument/2006/relationships/image" Target="../media/image1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3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7.sv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28.svg"/><Relationship Id="rId10" Type="http://schemas.openxmlformats.org/officeDocument/2006/relationships/image" Target="../media/image15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4" Type="http://schemas.openxmlformats.org/officeDocument/2006/relationships/image" Target="../media/image17.sv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8667" y="246947"/>
            <a:ext cx="1928648" cy="105549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10800000">
            <a:off x="6985805" y="-863594"/>
            <a:ext cx="12168792" cy="6844945"/>
            <a:chOff x="0" y="0"/>
            <a:chExt cx="11206661" cy="63037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2714138" y="8355957"/>
            <a:ext cx="833772" cy="970913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1800000">
            <a:off x="16685234" y="3992804"/>
            <a:ext cx="2646654" cy="0"/>
          </a:xfrm>
          <a:prstGeom prst="line">
            <a:avLst/>
          </a:prstGeom>
          <a:ln w="19050" cap="flat">
            <a:solidFill>
              <a:srgbClr val="E9E9E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1800000">
            <a:off x="8768047" y="10160639"/>
            <a:ext cx="2256672" cy="0"/>
          </a:xfrm>
          <a:prstGeom prst="line">
            <a:avLst/>
          </a:prstGeom>
          <a:ln w="19050" cap="flat">
            <a:solidFill>
              <a:srgbClr val="FC5E3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067023" y="4309728"/>
            <a:ext cx="4191000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16725" y="1389100"/>
            <a:ext cx="11169726" cy="3027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BÁO CÁO ĐỒ ÁN</a:t>
            </a:r>
          </a:p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MÔN: LẬP TRÌNH HƯỚNG ĐỐI TƯỢNG</a:t>
            </a:r>
          </a:p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Đề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tài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: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Xây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dựng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chương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trình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quản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lý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học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sinh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bằng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lập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trình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hướng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đối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tượng</a:t>
            </a:r>
            <a:endParaRPr lang="en-US" sz="4000" b="1" dirty="0">
              <a:solidFill>
                <a:srgbClr val="000000"/>
              </a:solidFill>
              <a:latin typeface="Faustina Regular"/>
            </a:endParaRPr>
          </a:p>
          <a:p>
            <a:pPr algn="ctr">
              <a:lnSpc>
                <a:spcPts val="4819"/>
              </a:lnSpc>
              <a:spcBef>
                <a:spcPct val="0"/>
              </a:spcBef>
            </a:pPr>
            <a:endParaRPr lang="en-US" sz="3442" dirty="0">
              <a:solidFill>
                <a:srgbClr val="000000"/>
              </a:solidFill>
              <a:latin typeface="Clear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07315" y="5321499"/>
            <a:ext cx="7359968" cy="352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NHÓM 5 – LỚP 2 </a:t>
            </a:r>
          </a:p>
          <a:p>
            <a:pPr algn="ctr">
              <a:lnSpc>
                <a:spcPts val="546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Clear Sans Bold"/>
            </a:endParaRPr>
          </a:p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Nguyễn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Anh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Tuấn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– 20200400</a:t>
            </a:r>
          </a:p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Nguyễn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Gia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Phụng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– 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20200313 </a:t>
            </a: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Nguyễn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Hữu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/>
              </a:rPr>
              <a:t>Luật</a:t>
            </a:r>
            <a:r>
              <a:rPr lang="en-US" sz="4400" b="1" dirty="0">
                <a:solidFill>
                  <a:srgbClr val="000000"/>
                </a:solidFill>
                <a:latin typeface="Faustina Regular"/>
              </a:rPr>
              <a:t> – 20200256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325545" y="-198291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38991" y="4376545"/>
            <a:ext cx="2660450" cy="14559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325545" y="1105366"/>
            <a:ext cx="790242" cy="92022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56476" y="451954"/>
            <a:ext cx="2779633" cy="65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IV.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Tổng</a:t>
            </a: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kết</a:t>
            </a:r>
            <a:endParaRPr lang="en-US" sz="4000" b="1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6476" y="1897928"/>
            <a:ext cx="5155049" cy="65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2.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Công</a:t>
            </a: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nghệ</a:t>
            </a: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áp</a:t>
            </a: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dụng</a:t>
            </a: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6293" y="3293081"/>
            <a:ext cx="7140053" cy="71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Decalotype Light"/>
              </a:rPr>
              <a:t>- </a:t>
            </a:r>
            <a:r>
              <a:rPr lang="en-US" sz="40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40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40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Java, </a:t>
            </a:r>
            <a:r>
              <a:rPr lang="en-US" sz="40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4500" dirty="0">
              <a:solidFill>
                <a:srgbClr val="000000"/>
              </a:solidFill>
              <a:latin typeface="Faustina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46293" y="4779312"/>
            <a:ext cx="7140053" cy="71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Decalotype Light"/>
              </a:rPr>
              <a:t>- </a:t>
            </a:r>
            <a:r>
              <a:rPr lang="en-US" sz="40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Framework: Spring, </a:t>
            </a:r>
            <a:r>
              <a:rPr lang="en-US" sz="40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Reactjs</a:t>
            </a:r>
            <a:endParaRPr lang="en-US" sz="4000" dirty="0">
              <a:solidFill>
                <a:srgbClr val="000000"/>
              </a:solidFill>
              <a:latin typeface="Faustina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46293" y="6236634"/>
            <a:ext cx="7140053" cy="71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Decalotype Light"/>
              </a:rPr>
              <a:t>- </a:t>
            </a:r>
            <a:r>
              <a:rPr lang="en-US" sz="40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Hosting: </a:t>
            </a:r>
            <a:r>
              <a:rPr lang="en-US" sz="40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Heroku</a:t>
            </a:r>
            <a:endParaRPr lang="en-US" sz="4000" dirty="0">
              <a:solidFill>
                <a:srgbClr val="000000"/>
              </a:solidFill>
              <a:latin typeface="Faustina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6810030">
            <a:off x="15718740" y="6967918"/>
            <a:ext cx="4084874" cy="411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2182362" y="4376545"/>
            <a:ext cx="2660450" cy="1455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6476" y="8115300"/>
            <a:ext cx="9948557" cy="810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2748877" y="0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632906" y="9404169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1800000">
            <a:off x="241025" y="8552365"/>
            <a:ext cx="3227100" cy="0"/>
          </a:xfrm>
          <a:prstGeom prst="line">
            <a:avLst/>
          </a:prstGeom>
          <a:ln w="19050" cap="flat">
            <a:solidFill>
              <a:srgbClr val="A4DB7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57608" y="4445736"/>
            <a:ext cx="2660450" cy="14559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325545" y="1105366"/>
            <a:ext cx="790242" cy="92022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763000" y="5289369"/>
            <a:ext cx="6578895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6947" y="1416814"/>
            <a:ext cx="1143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83" dirty="0">
                <a:solidFill>
                  <a:srgbClr val="2B2C30"/>
                </a:solidFill>
                <a:latin typeface="Playfair Display"/>
              </a:rPr>
              <a:t>Thank you</a:t>
            </a:r>
            <a:r>
              <a:rPr lang="en-US" sz="9600" spc="83" dirty="0" smtClean="0">
                <a:solidFill>
                  <a:srgbClr val="2B2C30"/>
                </a:solidFill>
                <a:latin typeface="Playfair Display"/>
              </a:rPr>
              <a:t>!</a:t>
            </a:r>
            <a:endParaRPr lang="en-US" sz="9600" spc="83" dirty="0">
              <a:solidFill>
                <a:srgbClr val="2B2C30"/>
              </a:solidFill>
              <a:latin typeface="Playfair Display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748877" y="8303664"/>
            <a:ext cx="3038956" cy="1900729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25545" y="2488319"/>
            <a:ext cx="3038956" cy="19007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19858"/>
            <a:ext cx="5229225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849985"/>
            <a:ext cx="11322770" cy="6464488"/>
            <a:chOff x="0" y="0"/>
            <a:chExt cx="11104445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104445" cy="6339840"/>
            </a:xfrm>
            <a:custGeom>
              <a:avLst/>
              <a:gdLst/>
              <a:ahLst/>
              <a:cxnLst/>
              <a:rect l="l" t="t" r="r" b="b"/>
              <a:pathLst>
                <a:path w="11104445" h="6339840">
                  <a:moveTo>
                    <a:pt x="11104445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11104445" y="6339840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6160991" y="8736109"/>
            <a:ext cx="790242" cy="92022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049000" y="4381500"/>
            <a:ext cx="3942727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128235" y="1028700"/>
            <a:ext cx="6855754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I.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Phân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tích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chức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năng</a:t>
            </a:r>
            <a:endParaRPr lang="en-US" sz="4500" b="1" dirty="0">
              <a:solidFill>
                <a:srgbClr val="000000"/>
              </a:solidFill>
              <a:latin typeface="Faustina Regular"/>
            </a:endParaRPr>
          </a:p>
          <a:p>
            <a:pPr>
              <a:lnSpc>
                <a:spcPts val="5460"/>
              </a:lnSpc>
            </a:pP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II.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Triển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khai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lập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trình</a:t>
            </a:r>
            <a:endParaRPr lang="en-US" sz="4500" b="1" dirty="0">
              <a:solidFill>
                <a:srgbClr val="000000"/>
              </a:solidFill>
              <a:latin typeface="Faustina Regular"/>
            </a:endParaRPr>
          </a:p>
          <a:p>
            <a:pPr>
              <a:lnSpc>
                <a:spcPts val="5460"/>
              </a:lnSpc>
            </a:pP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III. Minh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họa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trực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quan</a:t>
            </a:r>
            <a:endParaRPr lang="en-US" sz="4500" b="1" dirty="0">
              <a:solidFill>
                <a:srgbClr val="000000"/>
              </a:solidFill>
              <a:latin typeface="Faustina Regular"/>
            </a:endParaRPr>
          </a:p>
          <a:p>
            <a:pPr>
              <a:lnSpc>
                <a:spcPts val="546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IV.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Tổng</a:t>
            </a:r>
            <a:r>
              <a:rPr lang="en-US" sz="45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Faustina Regular"/>
              </a:rPr>
              <a:t>kết</a:t>
            </a:r>
            <a:endParaRPr lang="en-US" sz="4500" b="1" dirty="0">
              <a:solidFill>
                <a:srgbClr val="000000"/>
              </a:solidFill>
              <a:latin typeface="Faustin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325545" y="-198291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38991" y="4376545"/>
            <a:ext cx="2660450" cy="14559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9803" y="1434908"/>
            <a:ext cx="790242" cy="9202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99709" y="3391849"/>
            <a:ext cx="10434401" cy="65514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6810030">
            <a:off x="16232741" y="6930771"/>
            <a:ext cx="4084874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99709" y="339728"/>
            <a:ext cx="6567528" cy="615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I.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Phân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tích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chức</a:t>
            </a:r>
            <a:r>
              <a:rPr lang="en-US" sz="40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/>
              </a:rPr>
              <a:t>năng</a:t>
            </a:r>
            <a:endParaRPr lang="en-US" sz="4000" b="1" dirty="0">
              <a:solidFill>
                <a:srgbClr val="000000"/>
              </a:solidFill>
              <a:latin typeface="Faustina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9709" y="1157288"/>
            <a:ext cx="14474280" cy="1979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Các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thuộc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tính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của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đối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tượng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Student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cần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thiết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như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ngày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sinh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điểm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trung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bình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địa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chỉ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, id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học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sinh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từ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đó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khởi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tạo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bảng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thuộc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tính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với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đối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tượng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một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cách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trực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/>
              </a:rPr>
              <a:t>quan</a:t>
            </a:r>
            <a:r>
              <a:rPr lang="en-US" sz="3600" b="1" dirty="0">
                <a:solidFill>
                  <a:srgbClr val="000000"/>
                </a:solidFill>
                <a:latin typeface="Faustina Regular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325545" y="-198291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38991" y="4376545"/>
            <a:ext cx="2660450" cy="14559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9803" y="1434908"/>
            <a:ext cx="790242" cy="92022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339728"/>
            <a:ext cx="6617709" cy="688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Clear Sans Bold"/>
              </a:rPr>
              <a:t>I. </a:t>
            </a:r>
            <a:r>
              <a:rPr lang="en-US" sz="4000" dirty="0" err="1">
                <a:solidFill>
                  <a:srgbClr val="000000"/>
                </a:solidFill>
                <a:latin typeface="Clear Sans Bold"/>
              </a:rPr>
              <a:t>Phân</a:t>
            </a:r>
            <a:r>
              <a:rPr lang="en-US" sz="400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lear Sans Bold"/>
              </a:rPr>
              <a:t>tích</a:t>
            </a:r>
            <a:r>
              <a:rPr lang="en-US" sz="400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lear Sans Bold"/>
              </a:rPr>
              <a:t>chức</a:t>
            </a:r>
            <a:r>
              <a:rPr lang="en-US" sz="400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lear Sans Bold"/>
              </a:rPr>
              <a:t>năng</a:t>
            </a:r>
            <a:endParaRPr lang="en-US" sz="4000" dirty="0">
              <a:solidFill>
                <a:srgbClr val="000000"/>
              </a:solidFill>
              <a:latin typeface="Clear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208564"/>
            <a:ext cx="14400557" cy="53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7"/>
              </a:lnSpc>
              <a:spcBef>
                <a:spcPct val="0"/>
              </a:spcBef>
            </a:pP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Sau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đó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các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actions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được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triển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khai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để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quản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lí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danh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sách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sinh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viên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</a:t>
            </a:r>
            <a:r>
              <a:rPr lang="en-US" sz="3190" dirty="0" err="1">
                <a:solidFill>
                  <a:srgbClr val="000000"/>
                </a:solidFill>
                <a:latin typeface="Clear Sans Bold"/>
              </a:rPr>
              <a:t>như</a:t>
            </a:r>
            <a:r>
              <a:rPr lang="en-US" sz="3190" dirty="0">
                <a:solidFill>
                  <a:srgbClr val="000000"/>
                </a:solidFill>
                <a:latin typeface="Clear Sans Bold"/>
              </a:rPr>
              <a:t> CRUD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6810030">
            <a:off x="16232741" y="6930771"/>
            <a:ext cx="4084874" cy="4114800"/>
          </a:xfrm>
          <a:prstGeom prst="rect">
            <a:avLst/>
          </a:prstGeom>
        </p:spPr>
      </p:pic>
      <p:pic>
        <p:nvPicPr>
          <p:cNvPr id="12" name="Picture 11" descr="Table&#10;&#10;Description automatically generated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31" y="2262556"/>
            <a:ext cx="13455869" cy="5776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177431" y="0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869216" y="8500658"/>
            <a:ext cx="790242" cy="92022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6810030">
            <a:off x="16232741" y="6930771"/>
            <a:ext cx="4084874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2575275" y="2895031"/>
            <a:ext cx="4262034" cy="411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699" y="375288"/>
            <a:ext cx="5067301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 b="1" dirty="0" smtClean="0">
                <a:solidFill>
                  <a:srgbClr val="000000"/>
                </a:solidFill>
                <a:latin typeface="Faustina Regular" panose="020B0604020202020204" charset="0"/>
              </a:rPr>
              <a:t>II. </a:t>
            </a:r>
            <a:r>
              <a:rPr lang="en-US" sz="3700" b="1" dirty="0" err="1" smtClean="0">
                <a:solidFill>
                  <a:srgbClr val="000000"/>
                </a:solidFill>
                <a:latin typeface="Faustina Regular" panose="020B0604020202020204" charset="0"/>
              </a:rPr>
              <a:t>Triển</a:t>
            </a:r>
            <a:r>
              <a:rPr lang="en-US" sz="3700" b="1" dirty="0" smtClean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700" b="1" dirty="0" err="1" smtClean="0">
                <a:solidFill>
                  <a:srgbClr val="000000"/>
                </a:solidFill>
                <a:latin typeface="Faustina Regular" panose="020B0604020202020204" charset="0"/>
              </a:rPr>
              <a:t>khai</a:t>
            </a:r>
            <a:r>
              <a:rPr lang="en-US" sz="3700" b="1" dirty="0" smtClean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700" b="1" dirty="0" err="1" smtClean="0">
                <a:solidFill>
                  <a:srgbClr val="000000"/>
                </a:solidFill>
                <a:latin typeface="Faustina Regular" panose="020B0604020202020204" charset="0"/>
              </a:rPr>
              <a:t>lập</a:t>
            </a:r>
            <a:r>
              <a:rPr lang="en-US" sz="3700" b="1" dirty="0" smtClean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700" b="1" dirty="0" err="1" smtClean="0">
                <a:solidFill>
                  <a:srgbClr val="000000"/>
                </a:solidFill>
                <a:latin typeface="Faustina Regular" panose="020B0604020202020204" charset="0"/>
              </a:rPr>
              <a:t>trình</a:t>
            </a:r>
            <a:endParaRPr lang="en-US" sz="3700" b="1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835921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Istudent.java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074559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StudentManagementApplication.java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699" y="3656915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StudentRepository.java: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triển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khai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từ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Istudent</a:t>
            </a:r>
            <a:endParaRPr lang="en-US" sz="3400" dirty="0">
              <a:solidFill>
                <a:srgbClr val="000000"/>
              </a:solidFill>
              <a:latin typeface="Faustina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699" y="4533900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StudentService.java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triển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khai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từ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IStudent</a:t>
            </a:r>
            <a:endParaRPr lang="en-US" sz="3400" dirty="0">
              <a:solidFill>
                <a:srgbClr val="000000"/>
              </a:solidFill>
              <a:latin typeface="Faustina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5329270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IndexMapping.java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699" y="6253472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Person.java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7061543"/>
            <a:ext cx="1022616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Student.java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kế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thừa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lớp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cha </a:t>
            </a:r>
            <a:r>
              <a:rPr lang="en-US" sz="3400" dirty="0" smtClean="0">
                <a:solidFill>
                  <a:srgbClr val="000000"/>
                </a:solidFill>
                <a:latin typeface="Faustina Regular"/>
              </a:rPr>
              <a:t>Person</a:t>
            </a:r>
            <a:endParaRPr lang="en-US" sz="3400" dirty="0">
              <a:solidFill>
                <a:srgbClr val="000000"/>
              </a:solidFill>
              <a:latin typeface="Faustina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7863771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Response.java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8768008"/>
            <a:ext cx="10226167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StudentResponse.java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519844"/>
            <a:ext cx="14545289" cy="5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Faustina Regular"/>
              </a:rPr>
              <a:t>File Req.java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và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DoubleReq.java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hỗ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trợ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các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object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truyền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đi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Faustina Regular"/>
              </a:rPr>
              <a:t>cho</a:t>
            </a:r>
            <a:r>
              <a:rPr lang="en-US" sz="3400" dirty="0">
                <a:solidFill>
                  <a:srgbClr val="000000"/>
                </a:solidFill>
                <a:latin typeface="Faustina Regular"/>
              </a:rPr>
              <a:t> request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11274" y="365763"/>
            <a:ext cx="7181087" cy="605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Java, JavaScript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699" y="1125647"/>
            <a:ext cx="11592224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ctr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Dưới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đây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là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các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file code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được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sử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dụng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trong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đồ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Faustina Regular" panose="020B0604020202020204" charset="0"/>
              </a:rPr>
              <a:t>án</a:t>
            </a:r>
            <a:r>
              <a:rPr lang="en-US" sz="36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lear Sans Bold"/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54" y="2460868"/>
            <a:ext cx="11775079" cy="6579938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-10800000">
            <a:off x="13325545" y="-198291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538991" y="4376545"/>
            <a:ext cx="2660450" cy="14559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29803" y="1434908"/>
            <a:ext cx="790242" cy="9202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456991" y="6453125"/>
            <a:ext cx="3833875" cy="383387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7127169" flipH="1">
            <a:off x="13821158" y="2865840"/>
            <a:ext cx="4098452" cy="11578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75288"/>
            <a:ext cx="6469882" cy="645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III. Minh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họa</a:t>
            </a: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trực</a:t>
            </a: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quan</a:t>
            </a:r>
            <a:endParaRPr lang="en-US" sz="4400" b="1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1312839"/>
            <a:ext cx="14878034" cy="1027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6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Link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sản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phẩm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client-side: https://student-management.herokuapp.com/ </a:t>
            </a:r>
            <a:endParaRPr lang="en-US" sz="3200" b="1" dirty="0" smtClean="0">
              <a:solidFill>
                <a:srgbClr val="000000"/>
              </a:solidFill>
              <a:latin typeface="Faustina Regular" panose="020B0604020202020204" charset="0"/>
            </a:endParaRPr>
          </a:p>
          <a:p>
            <a:pPr algn="ctr">
              <a:lnSpc>
                <a:spcPts val="4156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Faustina Regular" panose="020B0604020202020204" charset="0"/>
              </a:rPr>
              <a:t>để</a:t>
            </a:r>
            <a:r>
              <a:rPr lang="en-US" sz="3200" b="1" dirty="0" smtClean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có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trải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nghiệm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thực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tế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tốt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Faustina Regular" panose="020B0604020202020204" charset="0"/>
              </a:rPr>
              <a:t>nhất</a:t>
            </a:r>
            <a:r>
              <a:rPr lang="en-US" sz="3200" b="1" dirty="0">
                <a:solidFill>
                  <a:srgbClr val="000000"/>
                </a:solidFill>
                <a:latin typeface="Faustina Regular" panose="020B0604020202020204" charset="0"/>
              </a:rPr>
              <a:t>.</a:t>
            </a:r>
            <a:endParaRPr lang="en-US" sz="2969" b="1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703051" y="9655289"/>
            <a:ext cx="5591062" cy="631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3071437" flipH="1">
            <a:off x="-1423952" y="7444054"/>
            <a:ext cx="4084874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325545" y="-198291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1800000">
            <a:off x="-1186001" y="6687367"/>
            <a:ext cx="3227100" cy="0"/>
          </a:xfrm>
          <a:prstGeom prst="line">
            <a:avLst/>
          </a:prstGeom>
          <a:ln w="19050" cap="flat">
            <a:solidFill>
              <a:srgbClr val="A4DB7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469058" y="5881869"/>
            <a:ext cx="790242" cy="92022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75288"/>
            <a:ext cx="6896417" cy="645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III. Minh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họa</a:t>
            </a: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trực</a:t>
            </a: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quan</a:t>
            </a:r>
            <a:endParaRPr lang="en-US" sz="4400" b="1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1611884"/>
            <a:ext cx="5207259" cy="634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Thao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tác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thêm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học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sinh</a:t>
            </a:r>
            <a:endParaRPr lang="en-US" sz="3600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553200" y="1622785"/>
            <a:ext cx="5439906" cy="623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Xem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danh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sách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học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sinh</a:t>
            </a:r>
            <a:r>
              <a:rPr lang="en-US" sz="3600" dirty="0">
                <a:solidFill>
                  <a:srgbClr val="000000"/>
                </a:solidFill>
                <a:latin typeface="Decalotype Light"/>
              </a:rPr>
              <a:t>: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6810030">
            <a:off x="16405578" y="7200900"/>
            <a:ext cx="4084874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516" y="2798515"/>
            <a:ext cx="5703650" cy="61641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0081" y="2839989"/>
            <a:ext cx="1030605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9192675"/>
            <a:ext cx="9363075" cy="8382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-10800000">
            <a:off x="13325545" y="-198291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1800000">
            <a:off x="-1186001" y="6687367"/>
            <a:ext cx="3227100" cy="0"/>
          </a:xfrm>
          <a:prstGeom prst="line">
            <a:avLst/>
          </a:prstGeom>
          <a:ln w="19050" cap="flat">
            <a:solidFill>
              <a:srgbClr val="A4DB7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538991" y="4376545"/>
            <a:ext cx="2660450" cy="14559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930423" y="1434908"/>
            <a:ext cx="790242" cy="92022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75288"/>
            <a:ext cx="6971688" cy="65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III. Minh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họa</a:t>
            </a: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trực</a:t>
            </a:r>
            <a:r>
              <a:rPr lang="en-US" sz="44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Faustina Regular" panose="020B0604020202020204" charset="0"/>
              </a:rPr>
              <a:t>quan</a:t>
            </a:r>
            <a:endParaRPr lang="en-US" sz="4400" b="1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1847" y="1308648"/>
            <a:ext cx="10699541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Cập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nhật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điểm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8.0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học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sinh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có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id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1: 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6810030">
            <a:off x="16245563" y="7610007"/>
            <a:ext cx="4084874" cy="411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0450" y="2184171"/>
            <a:ext cx="6581775" cy="1152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9915" y="4260582"/>
            <a:ext cx="6581775" cy="19497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/>
          <a:srcRect t="46026" r="5387" b="24543"/>
          <a:stretch/>
        </p:blipFill>
        <p:spPr>
          <a:xfrm>
            <a:off x="3584105" y="7131992"/>
            <a:ext cx="9750964" cy="838200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7357451" y="8060018"/>
            <a:ext cx="642937" cy="852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357451" y="6279283"/>
            <a:ext cx="642937" cy="852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357451" y="3398808"/>
            <a:ext cx="642937" cy="852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325545" y="-198291"/>
            <a:ext cx="5576107" cy="3136560"/>
            <a:chOff x="0" y="0"/>
            <a:chExt cx="11206661" cy="6303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6662" cy="6303747"/>
            </a:xfrm>
            <a:custGeom>
              <a:avLst/>
              <a:gdLst/>
              <a:ahLst/>
              <a:cxnLst/>
              <a:rect l="l" t="t" r="r" b="b"/>
              <a:pathLst>
                <a:path w="11206662" h="6303747">
                  <a:moveTo>
                    <a:pt x="11206662" y="6303747"/>
                  </a:moveTo>
                  <a:lnTo>
                    <a:pt x="0" y="6303747"/>
                  </a:lnTo>
                  <a:lnTo>
                    <a:pt x="0" y="0"/>
                  </a:lnTo>
                  <a:lnTo>
                    <a:pt x="11206662" y="6303747"/>
                  </a:lnTo>
                  <a:close/>
                </a:path>
              </a:pathLst>
            </a:custGeom>
            <a:solidFill>
              <a:srgbClr val="5840BA"/>
            </a:solidFill>
          </p:spPr>
        </p:sp>
      </p:grpSp>
      <p:sp>
        <p:nvSpPr>
          <p:cNvPr id="4" name="AutoShape 4"/>
          <p:cNvSpPr/>
          <p:nvPr/>
        </p:nvSpPr>
        <p:spPr>
          <a:xfrm rot="1799999">
            <a:off x="17679455" y="7589908"/>
            <a:ext cx="1291060" cy="0"/>
          </a:xfrm>
          <a:prstGeom prst="line">
            <a:avLst/>
          </a:prstGeom>
          <a:ln w="1905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1800000">
            <a:off x="-1186001" y="6687367"/>
            <a:ext cx="3227100" cy="0"/>
          </a:xfrm>
          <a:prstGeom prst="line">
            <a:avLst/>
          </a:prstGeom>
          <a:ln w="19050" cap="flat">
            <a:solidFill>
              <a:srgbClr val="A4DB7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38991" y="4376545"/>
            <a:ext cx="2660450" cy="14559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9803" y="1434908"/>
            <a:ext cx="790242" cy="92022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57647"/>
            <a:ext cx="2779633" cy="65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IV.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Tổng</a:t>
            </a:r>
            <a:r>
              <a:rPr lang="en-US" sz="4000" b="1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Faustina Regular" panose="020B0604020202020204" charset="0"/>
              </a:rPr>
              <a:t>kết</a:t>
            </a:r>
            <a:endParaRPr lang="en-US" sz="4000" b="1" dirty="0">
              <a:solidFill>
                <a:srgbClr val="000000"/>
              </a:solidFill>
              <a:latin typeface="Faustina Regula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3223" y="1534977"/>
            <a:ext cx="8120777" cy="65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</a:rPr>
              <a:t>1.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</a:rPr>
              <a:t>Các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</a:rPr>
              <a:t>tính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</a:rPr>
              <a:t>chất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</a:rPr>
              <a:t> OOP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</a:rPr>
              <a:t>được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</a:rPr>
              <a:t>sử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Faustina Regular" panose="020B0604020202020204" charset="0"/>
              </a:rPr>
              <a:t>dụng</a:t>
            </a:r>
            <a:r>
              <a:rPr lang="en-US" sz="3900" dirty="0">
                <a:solidFill>
                  <a:srgbClr val="000000"/>
                </a:solidFill>
                <a:latin typeface="Faustina Regular" panose="020B0604020202020204" charset="0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640639"/>
            <a:ext cx="16395672" cy="120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-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vệ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getter, setter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ách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3200" dirty="0">
                <a:solidFill>
                  <a:srgbClr val="000000"/>
                </a:solidFill>
                <a:latin typeface="Faustina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300345"/>
            <a:ext cx="1623060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Decalotype Ligh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Đa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hình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: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phương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thức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khởi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tạo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học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sinh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, response…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thuộc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tính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truyền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vào</a:t>
            </a:r>
            <a:r>
              <a:rPr lang="en-US" sz="3600" dirty="0">
                <a:solidFill>
                  <a:srgbClr val="000000"/>
                </a:solidFill>
                <a:latin typeface="Decalotype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805669"/>
            <a:ext cx="1617074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Decalotype Ligh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Kế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thừa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: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lớp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student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kế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thừa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thuộc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tính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của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person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name,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citizenid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, address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method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đóng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gói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khởi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tạo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liên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quan</a:t>
            </a:r>
            <a:r>
              <a:rPr lang="en-US" sz="3600" dirty="0">
                <a:solidFill>
                  <a:srgbClr val="000000"/>
                </a:solidFill>
                <a:latin typeface="Decalotype Light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523233"/>
            <a:ext cx="14339149" cy="120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Decalotype Ligh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Trừu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tượng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: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dùng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interface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mô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tả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phương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thức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trừu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tượng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triển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khai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ở repository </a:t>
            </a:r>
            <a:r>
              <a:rPr lang="en-US" sz="3600" dirty="0" err="1">
                <a:solidFill>
                  <a:srgbClr val="000000"/>
                </a:solidFill>
                <a:latin typeface="Faustina Regular" panose="020B0604020202020204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Faustina Regular" panose="020B0604020202020204" charset="0"/>
              </a:rPr>
              <a:t> service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6810030">
            <a:off x="16232741" y="6930771"/>
            <a:ext cx="4084874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441</Words>
  <Application>Microsoft Office PowerPoint</Application>
  <PresentationFormat>Custom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Clear Sans Bold</vt:lpstr>
      <vt:lpstr>Arial</vt:lpstr>
      <vt:lpstr>Decalotype Light</vt:lpstr>
      <vt:lpstr>Wingdings</vt:lpstr>
      <vt:lpstr>Calibri</vt:lpstr>
      <vt:lpstr>Tahoma</vt:lpstr>
      <vt:lpstr>Faustina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MÔN: LẬP TRÌNH HƯỚNG ĐỐI TƯỢNG Đề tài: Xây dựng chương trình quản lý học sinh bằng lập trình hướng đối tượng GVHD : Lê Đức Trị SVTH : Nguyễn Anh Tuấn – 20200400 Nguyễn Gia Phụng – 20200313 Nguyễn Hữu Luật – 20200256</dc:title>
  <cp:lastModifiedBy>luan nguyen</cp:lastModifiedBy>
  <cp:revision>19</cp:revision>
  <dcterms:created xsi:type="dcterms:W3CDTF">2006-08-16T00:00:00Z</dcterms:created>
  <dcterms:modified xsi:type="dcterms:W3CDTF">2023-04-04T16:27:35Z</dcterms:modified>
  <dc:identifier>DAFemO9vi4E</dc:identifier>
</cp:coreProperties>
</file>