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latin typeface="Droid Serif"/>
                <a:ea typeface="Droid Serif"/>
                <a:cs typeface="Droid Serif"/>
                <a:sym typeface="Droid Serif"/>
              </a:rPr>
              <a:t>Javascript</a:t>
            </a:r>
            <a:endParaRPr>
              <a:latin typeface="Droid Serif"/>
              <a:ea typeface="Droid Serif"/>
              <a:cs typeface="Droid Serif"/>
              <a:sym typeface="Droid Serif"/>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WEEK 2</a:t>
            </a:r>
            <a:endParaRPr>
              <a:latin typeface="Droid Serif"/>
              <a:ea typeface="Droid Serif"/>
              <a:cs typeface="Droid Serif"/>
              <a:sym typeface="Droid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Can I name a variable anything I want?</a:t>
            </a:r>
            <a:endParaRPr/>
          </a:p>
          <a:p>
            <a:pPr indent="0" lvl="0" marL="0" rtl="0">
              <a:spcBef>
                <a:spcPts val="0"/>
              </a:spcBef>
              <a:spcAft>
                <a:spcPts val="0"/>
              </a:spcAft>
              <a:buNone/>
            </a:pPr>
            <a:r>
              <a:t/>
            </a:r>
            <a:endParaRPr/>
          </a:p>
        </p:txBody>
      </p:sp>
      <p:sp>
        <p:nvSpPr>
          <p:cNvPr id="109" name="Shape 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Sorry, no. JavaScript identifiers may only contain letters, numbers, and the _ underscore character. It can’t begin with a number, though. Insofar as identifiers may not contain whitespace, ones containing two or more words are written in camel case. That is to say, spaces are deleted, and the first letter in every word but the first is capitalized. So, firstName is camel case for "First Name".</a:t>
            </a:r>
            <a:endParaRPr/>
          </a:p>
          <a:p>
            <a:pPr indent="0" lvl="0" marL="0" rtl="0">
              <a:spcBef>
                <a:spcPts val="1600"/>
              </a:spcBef>
              <a:spcAft>
                <a:spcPts val="0"/>
              </a:spcAft>
              <a:buNone/>
            </a:pPr>
            <a:r>
              <a:rPr lang="en"/>
              <a:t>Though you may not name a variable anything you want, you may put any expression in it. So, you’re not limited to literals.</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talk about memory allocation</a:t>
            </a:r>
            <a:endParaRPr/>
          </a:p>
          <a:p>
            <a:pPr indent="0" lvl="0" marL="0" rtl="0">
              <a:spcBef>
                <a:spcPts val="0"/>
              </a:spcBef>
              <a:spcAft>
                <a:spcPts val="0"/>
              </a:spcAft>
              <a:buNone/>
            </a:pPr>
            <a:r>
              <a:t/>
            </a:r>
            <a:endParaRPr/>
          </a:p>
        </p:txBody>
      </p:sp>
      <p:sp>
        <p:nvSpPr>
          <p:cNvPr id="115" name="Shape 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The importance of memory allocation and its relation with:</a:t>
            </a:r>
            <a:endParaRPr/>
          </a:p>
          <a:p>
            <a:pPr indent="0" lvl="0" marL="0" rtl="0">
              <a:spcBef>
                <a:spcPts val="1600"/>
              </a:spcBef>
              <a:spcAft>
                <a:spcPts val="1600"/>
              </a:spcAft>
              <a:buNone/>
            </a:pPr>
            <a:r>
              <a:rPr lang="en"/>
              <a:t>undefined and null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Numbers</a:t>
            </a:r>
            <a:endParaRPr/>
          </a:p>
          <a:p>
            <a:pPr indent="0" lvl="0" marL="0" rtl="0">
              <a:spcBef>
                <a:spcPts val="0"/>
              </a:spcBef>
              <a:spcAft>
                <a:spcPts val="0"/>
              </a:spcAft>
              <a:buNone/>
            </a:pPr>
            <a:r>
              <a:t/>
            </a:r>
            <a:endParaRPr/>
          </a:p>
        </p:txBody>
      </p:sp>
      <p:sp>
        <p:nvSpPr>
          <p:cNvPr id="121" name="Shape 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double - 64-bit floating point</a:t>
            </a:r>
            <a:br>
              <a:rPr lang="en"/>
            </a:br>
            <a:r>
              <a:rPr lang="en"/>
              <a:t>- very convenient</a:t>
            </a:r>
            <a:br>
              <a:rPr lang="en"/>
            </a:br>
            <a:r>
              <a:rPr lang="en"/>
              <a:t>- overflow / numeric errors completely avoided</a:t>
            </a:r>
            <a:endParaRPr/>
          </a:p>
          <a:p>
            <a:pPr indent="0" lvl="0" marL="0">
              <a:spcBef>
                <a:spcPts val="1600"/>
              </a:spcBef>
              <a:spcAft>
                <a:spcPts val="0"/>
              </a:spcAft>
              <a:buNone/>
            </a:pPr>
            <a:r>
              <a:t/>
            </a:r>
            <a:endParaRPr/>
          </a:p>
          <a:p>
            <a:pPr indent="0" lvl="0" marL="0" rtl="0">
              <a:spcBef>
                <a:spcPts val="1600"/>
              </a:spcBef>
              <a:spcAft>
                <a:spcPts val="1600"/>
              </a:spcAft>
              <a:buNone/>
            </a:pPr>
            <a:r>
              <a:rPr lang="en"/>
              <a:t>Operator Precedence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Strings</a:t>
            </a:r>
            <a:endParaRPr/>
          </a:p>
          <a:p>
            <a:pPr indent="0" lvl="0" marL="0" rtl="0">
              <a:spcBef>
                <a:spcPts val="0"/>
              </a:spcBef>
              <a:spcAft>
                <a:spcPts val="0"/>
              </a:spcAft>
              <a:buNone/>
            </a:pPr>
            <a:r>
              <a:t/>
            </a:r>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Unicode 16 when JS started - no character type</a:t>
            </a:r>
            <a:endParaRPr/>
          </a:p>
          <a:p>
            <a:pPr indent="0" lvl="0" marL="0">
              <a:spcBef>
                <a:spcPts val="1600"/>
              </a:spcBef>
              <a:spcAft>
                <a:spcPts val="0"/>
              </a:spcAft>
              <a:buNone/>
            </a:pPr>
            <a:r>
              <a:rPr lang="en"/>
              <a:t>\ (backslash) - escape character</a:t>
            </a:r>
            <a:endParaRPr/>
          </a:p>
          <a:p>
            <a:pPr indent="0" lvl="0" marL="0">
              <a:spcBef>
                <a:spcPts val="1600"/>
              </a:spcBef>
              <a:spcAft>
                <a:spcPts val="0"/>
              </a:spcAft>
              <a:buNone/>
            </a:pPr>
            <a:r>
              <a:rPr lang="en"/>
              <a:t>The escape sequences allow for inserting characters into strings that are not normally permitted, such as backslashes, quotes, and control characters. The \u convention allows for specifying character code points numerically.</a:t>
            </a:r>
            <a:endParaRPr/>
          </a:p>
          <a:p>
            <a:pPr indent="0" lvl="0" marL="0" rtl="0">
              <a:spcBef>
                <a:spcPts val="1600"/>
              </a:spcBef>
              <a:spcAft>
                <a:spcPts val="1600"/>
              </a:spcAft>
              <a:buNone/>
            </a:pPr>
            <a:r>
              <a:rPr lang="en"/>
              <a:t>"A" === "\u0041"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Basic Operations</a:t>
            </a:r>
            <a:endParaRPr/>
          </a:p>
          <a:p>
            <a:pPr indent="0" lvl="0" marL="0" rtl="0">
              <a:spcBef>
                <a:spcPts val="0"/>
              </a:spcBef>
              <a:spcAft>
                <a:spcPts val="0"/>
              </a:spcAft>
              <a:buNone/>
            </a:pPr>
            <a:r>
              <a:t/>
            </a:r>
            <a:endParaRPr/>
          </a:p>
        </p:txBody>
      </p:sp>
      <p:sp>
        <p:nvSpPr>
          <p:cNvPr id="133" name="Shape 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Numbers:</a:t>
            </a:r>
            <a:endParaRPr/>
          </a:p>
          <a:p>
            <a:pPr indent="0" lvl="0" marL="0">
              <a:spcBef>
                <a:spcPts val="1600"/>
              </a:spcBef>
              <a:spcAft>
                <a:spcPts val="0"/>
              </a:spcAft>
              <a:buNone/>
            </a:pPr>
            <a:r>
              <a:rPr lang="en"/>
              <a:t>Addition, Subtraction, Division, Multiplication</a:t>
            </a:r>
            <a:endParaRPr/>
          </a:p>
          <a:p>
            <a:pPr indent="0" lvl="0" marL="0">
              <a:spcBef>
                <a:spcPts val="1600"/>
              </a:spcBef>
              <a:spcAft>
                <a:spcPts val="0"/>
              </a:spcAft>
              <a:buNone/>
            </a:pPr>
            <a:r>
              <a:rPr lang="en"/>
              <a:t>Strings:</a:t>
            </a:r>
            <a:endParaRPr/>
          </a:p>
          <a:p>
            <a:pPr indent="0" lvl="0" marL="0" rtl="0">
              <a:spcBef>
                <a:spcPts val="1600"/>
              </a:spcBef>
              <a:spcAft>
                <a:spcPts val="1600"/>
              </a:spcAft>
              <a:buNone/>
            </a:pPr>
            <a:r>
              <a:rPr lang="en"/>
              <a:t>Concatenation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Concatenation</a:t>
            </a:r>
            <a:endParaRPr/>
          </a:p>
          <a:p>
            <a:pPr indent="0" lvl="0" marL="0" rtl="0">
              <a:spcBef>
                <a:spcPts val="0"/>
              </a:spcBef>
              <a:spcAft>
                <a:spcPts val="0"/>
              </a:spcAft>
              <a:buNone/>
            </a:pPr>
            <a:r>
              <a:t/>
            </a:r>
            <a:endParaRPr/>
          </a:p>
        </p:txBody>
      </p:sp>
      <p:sp>
        <p:nvSpPr>
          <p:cNvPr id="139" name="Shape 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.concat(“something”) vs + operator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Booleans</a:t>
            </a:r>
            <a:endParaRPr/>
          </a:p>
          <a:p>
            <a:pPr indent="0" lvl="0" marL="0" rtl="0">
              <a:spcBef>
                <a:spcPts val="0"/>
              </a:spcBef>
              <a:spcAft>
                <a:spcPts val="0"/>
              </a:spcAft>
              <a:buNone/>
            </a:pPr>
            <a:r>
              <a:t/>
            </a:r>
            <a:endParaRPr/>
          </a:p>
        </p:txBody>
      </p:sp>
      <p:sp>
        <p:nvSpPr>
          <p:cNvPr id="145" name="Shape 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Those that convert to true are referred to as truthy values, while those that convert to false are referred to as falsy values. There are only six falsy values, which are</a:t>
            </a:r>
            <a:endParaRPr/>
          </a:p>
          <a:p>
            <a:pPr indent="0" lvl="0" marL="0" rtl="0">
              <a:spcBef>
                <a:spcPts val="1600"/>
              </a:spcBef>
              <a:spcAft>
                <a:spcPts val="1600"/>
              </a:spcAft>
              <a:buNone/>
            </a:pPr>
            <a:r>
              <a:rPr lang="en"/>
              <a:t>listed here, so all other values convert to true:</a:t>
            </a:r>
            <a:br>
              <a:rPr lang="en"/>
            </a:br>
            <a:r>
              <a:rPr lang="en"/>
              <a:t>undefined</a:t>
            </a:r>
            <a:br>
              <a:rPr lang="en"/>
            </a:br>
            <a:r>
              <a:rPr lang="en"/>
              <a:t>null</a:t>
            </a:r>
            <a:br>
              <a:rPr lang="en"/>
            </a:br>
            <a:r>
              <a:rPr lang="en"/>
              <a:t>false</a:t>
            </a:r>
            <a:br>
              <a:rPr lang="en"/>
            </a:br>
            <a:r>
              <a:rPr lang="en"/>
              <a:t>""</a:t>
            </a:r>
            <a:br>
              <a:rPr lang="en"/>
            </a:br>
            <a:r>
              <a:rPr lang="en"/>
              <a:t>0</a:t>
            </a:r>
            <a:br>
              <a:rPr lang="en"/>
            </a:br>
            <a:r>
              <a:rPr lang="en"/>
              <a:t>NaN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Boolean</a:t>
            </a:r>
            <a:endParaRPr/>
          </a:p>
          <a:p>
            <a:pPr indent="0" lvl="0" marL="0" rtl="0">
              <a:spcBef>
                <a:spcPts val="0"/>
              </a:spcBef>
              <a:spcAft>
                <a:spcPts val="0"/>
              </a:spcAft>
              <a:buNone/>
            </a:pPr>
            <a:r>
              <a:t/>
            </a:r>
            <a:endParaRPr/>
          </a:p>
        </p:txBody>
      </p:sp>
      <p:sp>
        <p:nvSpPr>
          <p:cNvPr id="151" name="Shape 1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Equality operator</a:t>
            </a:r>
            <a:endParaRPr/>
          </a:p>
          <a:p>
            <a:pPr indent="0" lvl="0" marL="0">
              <a:spcBef>
                <a:spcPts val="1600"/>
              </a:spcBef>
              <a:spcAft>
                <a:spcPts val="0"/>
              </a:spcAft>
              <a:buNone/>
            </a:pPr>
            <a:r>
              <a:rPr lang="en"/>
              <a:t>===</a:t>
            </a:r>
            <a:endParaRPr/>
          </a:p>
          <a:p>
            <a:pPr indent="0" lvl="0" marL="0">
              <a:spcBef>
                <a:spcPts val="1600"/>
              </a:spcBef>
              <a:spcAft>
                <a:spcPts val="0"/>
              </a:spcAft>
              <a:buNone/>
            </a:pPr>
            <a:r>
              <a:rPr lang="en"/>
              <a:t>== and the importance of data types*</a:t>
            </a:r>
            <a:endParaRPr/>
          </a:p>
          <a:p>
            <a:pPr indent="0" lvl="0" marL="0" rtl="0">
              <a:spcBef>
                <a:spcPts val="1600"/>
              </a:spcBef>
              <a:spcAft>
                <a:spcPts val="1600"/>
              </a:spcAft>
              <a:buNone/>
            </a:pPr>
            <a:r>
              <a:rPr lang="en"/>
              <a:t>*also will have implications for other comparison operators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Statements</a:t>
            </a:r>
            <a:endParaRPr/>
          </a:p>
          <a:p>
            <a:pPr indent="0" lvl="0" marL="0" rtl="0">
              <a:spcBef>
                <a:spcPts val="0"/>
              </a:spcBef>
              <a:spcAft>
                <a:spcPts val="0"/>
              </a:spcAft>
              <a:buNone/>
            </a:pPr>
            <a:r>
              <a:t/>
            </a:r>
            <a:endParaRPr/>
          </a:p>
        </p:txBody>
      </p:sp>
      <p:sp>
        <p:nvSpPr>
          <p:cNvPr id="157" name="Shape 1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var name = expression;</a:t>
            </a:r>
            <a:endParaRPr/>
          </a:p>
          <a:p>
            <a:pPr indent="0" lvl="0" marL="0" rtl="0">
              <a:spcBef>
                <a:spcPts val="1600"/>
              </a:spcBef>
              <a:spcAft>
                <a:spcPts val="1600"/>
              </a:spcAft>
              <a:buNone/>
            </a:pPr>
            <a:r>
              <a:rPr lang="en"/>
              <a:t>Statements tend to be executed in order from top to bottom. The sequence of execution can be altered by the conditional statements (if and switch), by the looping statements (while, for, and do), by the disruptive statements (break, return, and throw), and by function invocation.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Embedding Javascript in HTML</a:t>
            </a:r>
            <a:endParaRPr/>
          </a:p>
          <a:p>
            <a:pPr indent="0" lvl="0" marL="0" rtl="0">
              <a:spcBef>
                <a:spcPts val="0"/>
              </a:spcBef>
              <a:spcAft>
                <a:spcPts val="0"/>
              </a:spcAft>
              <a:buNone/>
            </a:pPr>
            <a:r>
              <a:t/>
            </a:r>
            <a:endParaRPr/>
          </a:p>
        </p:txBody>
      </p:sp>
      <p:sp>
        <p:nvSpPr>
          <p:cNvPr id="163" name="Shape 1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Javascript </a:t>
            </a:r>
            <a:r>
              <a:rPr lang="en"/>
              <a:t>Code Block</a:t>
            </a:r>
            <a:endParaRPr/>
          </a:p>
          <a:p>
            <a:pPr indent="0" lvl="0" marL="0">
              <a:spcBef>
                <a:spcPts val="1600"/>
              </a:spcBef>
              <a:spcAft>
                <a:spcPts val="0"/>
              </a:spcAft>
              <a:buNone/>
            </a:pPr>
            <a:r>
              <a:rPr lang="en"/>
              <a:t>vs</a:t>
            </a:r>
            <a:endParaRPr/>
          </a:p>
          <a:p>
            <a:pPr indent="0" lvl="0" marL="0" rtl="0">
              <a:spcBef>
                <a:spcPts val="1600"/>
              </a:spcBef>
              <a:spcAft>
                <a:spcPts val="1600"/>
              </a:spcAft>
              <a:buNone/>
            </a:pPr>
            <a:r>
              <a:rPr lang="en"/>
              <a:t>Including JavaScript Files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Droid Serif"/>
                <a:ea typeface="Droid Serif"/>
                <a:cs typeface="Droid Serif"/>
                <a:sym typeface="Droid Serif"/>
              </a:rPr>
              <a:t>Programming Basics</a:t>
            </a:r>
            <a:endParaRPr>
              <a:latin typeface="Droid Serif"/>
              <a:ea typeface="Droid Serif"/>
              <a:cs typeface="Droid Serif"/>
              <a:sym typeface="Droid Serif"/>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Droid Serif"/>
                <a:ea typeface="Droid Serif"/>
                <a:cs typeface="Droid Serif"/>
                <a:sym typeface="Droid Serif"/>
              </a:rPr>
              <a:t>Value Types</a:t>
            </a:r>
            <a:endParaRPr>
              <a:latin typeface="Droid Serif"/>
              <a:ea typeface="Droid Serif"/>
              <a:cs typeface="Droid Serif"/>
              <a:sym typeface="Droid Serif"/>
            </a:endParaRPr>
          </a:p>
          <a:p>
            <a:pPr indent="0" lvl="0" marL="0">
              <a:spcBef>
                <a:spcPts val="1600"/>
              </a:spcBef>
              <a:spcAft>
                <a:spcPts val="0"/>
              </a:spcAft>
              <a:buNone/>
            </a:pPr>
            <a:r>
              <a:rPr lang="en">
                <a:latin typeface="Droid Serif"/>
                <a:ea typeface="Droid Serif"/>
                <a:cs typeface="Droid Serif"/>
                <a:sym typeface="Droid Serif"/>
              </a:rPr>
              <a:t>Statements</a:t>
            </a:r>
            <a:endParaRPr>
              <a:latin typeface="Droid Serif"/>
              <a:ea typeface="Droid Serif"/>
              <a:cs typeface="Droid Serif"/>
              <a:sym typeface="Droid Serif"/>
            </a:endParaRPr>
          </a:p>
          <a:p>
            <a:pPr indent="0" lvl="0" marL="0">
              <a:spcBef>
                <a:spcPts val="1600"/>
              </a:spcBef>
              <a:spcAft>
                <a:spcPts val="0"/>
              </a:spcAft>
              <a:buNone/>
            </a:pPr>
            <a:r>
              <a:rPr lang="en">
                <a:latin typeface="Droid Serif"/>
                <a:ea typeface="Droid Serif"/>
                <a:cs typeface="Droid Serif"/>
                <a:sym typeface="Droid Serif"/>
              </a:rPr>
              <a:t>Basic Operations</a:t>
            </a:r>
            <a:endParaRPr>
              <a:latin typeface="Droid Serif"/>
              <a:ea typeface="Droid Serif"/>
              <a:cs typeface="Droid Serif"/>
              <a:sym typeface="Droid Serif"/>
            </a:endParaRPr>
          </a:p>
          <a:p>
            <a:pPr indent="0" lvl="0" marL="0" rtl="0">
              <a:spcBef>
                <a:spcPts val="1600"/>
              </a:spcBef>
              <a:spcAft>
                <a:spcPts val="1600"/>
              </a:spcAft>
              <a:buNone/>
            </a:pPr>
            <a:r>
              <a:rPr lang="en">
                <a:latin typeface="Droid Serif"/>
                <a:ea typeface="Droid Serif"/>
                <a:cs typeface="Droid Serif"/>
                <a:sym typeface="Droid Serif"/>
              </a:rPr>
              <a:t>Script placement</a:t>
            </a:r>
            <a:endParaRPr>
              <a:latin typeface="Droid Serif"/>
              <a:ea typeface="Droid Serif"/>
              <a:cs typeface="Droid Serif"/>
              <a:sym typeface="Droid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Droid Serif"/>
                <a:ea typeface="Droid Serif"/>
                <a:cs typeface="Droid Serif"/>
                <a:sym typeface="Droid Serif"/>
              </a:rPr>
              <a:t>First, a word about Whitespaces</a:t>
            </a:r>
            <a:endParaRPr>
              <a:latin typeface="Droid Serif"/>
              <a:ea typeface="Droid Serif"/>
              <a:cs typeface="Droid Serif"/>
              <a:sym typeface="Droid Serif"/>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latin typeface="Droid Serif"/>
                <a:ea typeface="Droid Serif"/>
                <a:cs typeface="Droid Serif"/>
                <a:sym typeface="Droid Serif"/>
              </a:rPr>
              <a:t>var firstName = “Peter”;</a:t>
            </a:r>
            <a:endParaRPr>
              <a:solidFill>
                <a:schemeClr val="dk1"/>
              </a:solidFill>
              <a:latin typeface="Droid Serif"/>
              <a:ea typeface="Droid Serif"/>
              <a:cs typeface="Droid Serif"/>
              <a:sym typeface="Droid Serif"/>
            </a:endParaRPr>
          </a:p>
          <a:p>
            <a:pPr indent="0" lvl="0" marL="0">
              <a:spcBef>
                <a:spcPts val="1600"/>
              </a:spcBef>
              <a:spcAft>
                <a:spcPts val="0"/>
              </a:spcAft>
              <a:buClr>
                <a:schemeClr val="dk1"/>
              </a:buClr>
              <a:buSzPts val="1100"/>
              <a:buFont typeface="Arial"/>
              <a:buNone/>
            </a:pPr>
            <a:r>
              <a:rPr lang="en">
                <a:solidFill>
                  <a:schemeClr val="dk1"/>
                </a:solidFill>
                <a:latin typeface="Droid Serif"/>
                <a:ea typeface="Droid Serif"/>
                <a:cs typeface="Droid Serif"/>
                <a:sym typeface="Droid Serif"/>
              </a:rPr>
              <a:t>var          firstName = “Peter”;</a:t>
            </a:r>
            <a:endParaRPr>
              <a:solidFill>
                <a:schemeClr val="dk1"/>
              </a:solidFill>
              <a:latin typeface="Droid Serif"/>
              <a:ea typeface="Droid Serif"/>
              <a:cs typeface="Droid Serif"/>
              <a:sym typeface="Droid Serif"/>
            </a:endParaRPr>
          </a:p>
          <a:p>
            <a:pPr indent="0" lvl="0" marL="0">
              <a:spcBef>
                <a:spcPts val="1600"/>
              </a:spcBef>
              <a:spcAft>
                <a:spcPts val="0"/>
              </a:spcAft>
              <a:buClr>
                <a:schemeClr val="dk1"/>
              </a:buClr>
              <a:buSzPts val="1100"/>
              <a:buFont typeface="Arial"/>
              <a:buNone/>
            </a:pPr>
            <a:r>
              <a:rPr lang="en">
                <a:solidFill>
                  <a:schemeClr val="dk1"/>
                </a:solidFill>
                <a:latin typeface="Droid Serif"/>
                <a:ea typeface="Droid Serif"/>
                <a:cs typeface="Droid Serif"/>
                <a:sym typeface="Droid Serif"/>
              </a:rPr>
              <a:t>var firstName           =            “Peter”;</a:t>
            </a:r>
            <a:endParaRPr>
              <a:solidFill>
                <a:schemeClr val="dk1"/>
              </a:solidFill>
              <a:latin typeface="Droid Serif"/>
              <a:ea typeface="Droid Serif"/>
              <a:cs typeface="Droid Serif"/>
              <a:sym typeface="Droid Serif"/>
            </a:endParaRPr>
          </a:p>
          <a:p>
            <a:pPr indent="0" lvl="0" marL="0">
              <a:spcBef>
                <a:spcPts val="1600"/>
              </a:spcBef>
              <a:spcAft>
                <a:spcPts val="0"/>
              </a:spcAft>
              <a:buClr>
                <a:schemeClr val="dk1"/>
              </a:buClr>
              <a:buSzPts val="1100"/>
              <a:buFont typeface="Arial"/>
              <a:buNone/>
            </a:pPr>
            <a:r>
              <a:t/>
            </a:r>
            <a:endParaRPr>
              <a:solidFill>
                <a:schemeClr val="dk1"/>
              </a:solidFill>
              <a:latin typeface="Droid Serif"/>
              <a:ea typeface="Droid Serif"/>
              <a:cs typeface="Droid Serif"/>
              <a:sym typeface="Droid Serif"/>
            </a:endParaRPr>
          </a:p>
          <a:p>
            <a:pPr indent="0" lvl="0" marL="0">
              <a:spcBef>
                <a:spcPts val="1600"/>
              </a:spcBef>
              <a:spcAft>
                <a:spcPts val="1600"/>
              </a:spcAft>
              <a:buNone/>
            </a:pPr>
            <a:r>
              <a:t/>
            </a:r>
            <a:endParaRPr>
              <a:solidFill>
                <a:schemeClr val="dk1"/>
              </a:solidFill>
              <a:latin typeface="Droid Serif"/>
              <a:ea typeface="Droid Serif"/>
              <a:cs typeface="Droid Serif"/>
              <a:sym typeface="Droid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Droid Serif"/>
                <a:ea typeface="Droid Serif"/>
                <a:cs typeface="Droid Serif"/>
                <a:sym typeface="Droid Serif"/>
              </a:rPr>
              <a:t>Comments	</a:t>
            </a:r>
            <a:endParaRPr>
              <a:latin typeface="Droid Serif"/>
              <a:ea typeface="Droid Serif"/>
              <a:cs typeface="Droid Serif"/>
              <a:sym typeface="Droid Serif"/>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latin typeface="Droid Serif"/>
                <a:ea typeface="Droid Serif"/>
                <a:cs typeface="Droid Serif"/>
                <a:sym typeface="Droid Serif"/>
              </a:rPr>
              <a:t>Comment types:</a:t>
            </a:r>
            <a:endParaRPr>
              <a:solidFill>
                <a:schemeClr val="dk1"/>
              </a:solidFill>
              <a:latin typeface="Droid Serif"/>
              <a:ea typeface="Droid Serif"/>
              <a:cs typeface="Droid Serif"/>
              <a:sym typeface="Droid Serif"/>
            </a:endParaRPr>
          </a:p>
          <a:p>
            <a:pPr indent="0" lvl="0" marL="0">
              <a:spcBef>
                <a:spcPts val="1600"/>
              </a:spcBef>
              <a:spcAft>
                <a:spcPts val="0"/>
              </a:spcAft>
              <a:buNone/>
            </a:pPr>
            <a:r>
              <a:rPr lang="en">
                <a:solidFill>
                  <a:schemeClr val="dk1"/>
                </a:solidFill>
                <a:latin typeface="Droid Serif"/>
                <a:ea typeface="Droid Serif"/>
                <a:cs typeface="Droid Serif"/>
                <a:sym typeface="Droid Serif"/>
              </a:rPr>
              <a:t>//simple and single line comments</a:t>
            </a:r>
            <a:endParaRPr>
              <a:solidFill>
                <a:schemeClr val="dk1"/>
              </a:solidFill>
              <a:latin typeface="Droid Serif"/>
              <a:ea typeface="Droid Serif"/>
              <a:cs typeface="Droid Serif"/>
              <a:sym typeface="Droid Serif"/>
            </a:endParaRPr>
          </a:p>
          <a:p>
            <a:pPr indent="0" lvl="0" marL="0" rtl="0">
              <a:spcBef>
                <a:spcPts val="1600"/>
              </a:spcBef>
              <a:spcAft>
                <a:spcPts val="1600"/>
              </a:spcAft>
              <a:buNone/>
            </a:pPr>
            <a:r>
              <a:rPr lang="en">
                <a:solidFill>
                  <a:schemeClr val="dk1"/>
                </a:solidFill>
                <a:latin typeface="Droid Serif"/>
                <a:ea typeface="Droid Serif"/>
                <a:cs typeface="Droid Serif"/>
                <a:sym typeface="Droid Serif"/>
              </a:rPr>
              <a:t>/* comment code block</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	var firstName = “Peter”;</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	alert();</a:t>
            </a:r>
            <a:br>
              <a:rPr lang="en">
                <a:solidFill>
                  <a:schemeClr val="dk1"/>
                </a:solidFill>
                <a:latin typeface="Droid Serif"/>
                <a:ea typeface="Droid Serif"/>
                <a:cs typeface="Droid Serif"/>
                <a:sym typeface="Droid Serif"/>
              </a:rPr>
            </a:br>
            <a:r>
              <a:rPr lang="en">
                <a:solidFill>
                  <a:schemeClr val="dk1"/>
                </a:solidFill>
                <a:latin typeface="Droid Serif"/>
                <a:ea typeface="Droid Serif"/>
                <a:cs typeface="Droid Serif"/>
                <a:sym typeface="Droid Serif"/>
              </a:rPr>
              <a:t>*/</a:t>
            </a:r>
            <a:endParaRPr>
              <a:solidFill>
                <a:schemeClr val="dk1"/>
              </a:solidFill>
              <a:latin typeface="Droid Serif"/>
              <a:ea typeface="Droid Serif"/>
              <a:cs typeface="Droid Serif"/>
              <a:sym typeface="Droid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Droid Serif"/>
                <a:ea typeface="Droid Serif"/>
                <a:cs typeface="Droid Serif"/>
                <a:sym typeface="Droid Serif"/>
              </a:rPr>
              <a:t>Value Types</a:t>
            </a:r>
            <a:endParaRPr>
              <a:latin typeface="Droid Serif"/>
              <a:ea typeface="Droid Serif"/>
              <a:cs typeface="Droid Serif"/>
              <a:sym typeface="Droid Serif"/>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Droid Serif"/>
                <a:ea typeface="Droid Serif"/>
                <a:cs typeface="Droid Serif"/>
                <a:sym typeface="Droid Serif"/>
              </a:rPr>
              <a:t>Four main types of Data:</a:t>
            </a:r>
            <a:endParaRPr>
              <a:latin typeface="Droid Serif"/>
              <a:ea typeface="Droid Serif"/>
              <a:cs typeface="Droid Serif"/>
              <a:sym typeface="Droid Serif"/>
            </a:endParaRPr>
          </a:p>
          <a:p>
            <a:pPr indent="-342900" lvl="0" marL="457200" rtl="0">
              <a:spcBef>
                <a:spcPts val="1600"/>
              </a:spcBef>
              <a:spcAft>
                <a:spcPts val="0"/>
              </a:spcAft>
              <a:buSzPts val="1800"/>
              <a:buFont typeface="Droid Serif"/>
              <a:buChar char="-"/>
            </a:pPr>
            <a:r>
              <a:rPr lang="en">
                <a:latin typeface="Droid Serif"/>
                <a:ea typeface="Droid Serif"/>
                <a:cs typeface="Droid Serif"/>
                <a:sym typeface="Droid Serif"/>
              </a:rPr>
              <a:t>String</a:t>
            </a:r>
            <a:endParaRPr>
              <a:latin typeface="Droid Serif"/>
              <a:ea typeface="Droid Serif"/>
              <a:cs typeface="Droid Serif"/>
              <a:sym typeface="Droid Serif"/>
            </a:endParaRPr>
          </a:p>
          <a:p>
            <a:pPr indent="-342900" lvl="0" marL="457200" rtl="0">
              <a:spcBef>
                <a:spcPts val="0"/>
              </a:spcBef>
              <a:spcAft>
                <a:spcPts val="0"/>
              </a:spcAft>
              <a:buSzPts val="1800"/>
              <a:buFont typeface="Droid Serif"/>
              <a:buChar char="-"/>
            </a:pPr>
            <a:r>
              <a:rPr lang="en">
                <a:latin typeface="Droid Serif"/>
                <a:ea typeface="Droid Serif"/>
                <a:cs typeface="Droid Serif"/>
                <a:sym typeface="Droid Serif"/>
              </a:rPr>
              <a:t>Number</a:t>
            </a:r>
            <a:endParaRPr>
              <a:latin typeface="Droid Serif"/>
              <a:ea typeface="Droid Serif"/>
              <a:cs typeface="Droid Serif"/>
              <a:sym typeface="Droid Serif"/>
            </a:endParaRPr>
          </a:p>
          <a:p>
            <a:pPr indent="-342900" lvl="0" marL="457200" rtl="0">
              <a:spcBef>
                <a:spcPts val="0"/>
              </a:spcBef>
              <a:spcAft>
                <a:spcPts val="0"/>
              </a:spcAft>
              <a:buSzPts val="1800"/>
              <a:buFont typeface="Droid Serif"/>
              <a:buChar char="-"/>
            </a:pPr>
            <a:r>
              <a:rPr lang="en">
                <a:latin typeface="Droid Serif"/>
                <a:ea typeface="Droid Serif"/>
                <a:cs typeface="Droid Serif"/>
                <a:sym typeface="Droid Serif"/>
              </a:rPr>
              <a:t>Boolean</a:t>
            </a:r>
            <a:endParaRPr>
              <a:latin typeface="Droid Serif"/>
              <a:ea typeface="Droid Serif"/>
              <a:cs typeface="Droid Serif"/>
              <a:sym typeface="Droid Serif"/>
            </a:endParaRPr>
          </a:p>
          <a:p>
            <a:pPr indent="-342900" lvl="0" marL="457200" rtl="0">
              <a:spcBef>
                <a:spcPts val="0"/>
              </a:spcBef>
              <a:spcAft>
                <a:spcPts val="0"/>
              </a:spcAft>
              <a:buSzPts val="1800"/>
              <a:buFont typeface="Droid Serif"/>
              <a:buChar char="-"/>
            </a:pPr>
            <a:r>
              <a:rPr lang="en">
                <a:latin typeface="Droid Serif"/>
                <a:ea typeface="Droid Serif"/>
                <a:cs typeface="Droid Serif"/>
                <a:sym typeface="Droid Serif"/>
              </a:rPr>
              <a:t>Objects</a:t>
            </a:r>
            <a:endParaRPr>
              <a:latin typeface="Droid Serif"/>
              <a:ea typeface="Droid Serif"/>
              <a:cs typeface="Droid Serif"/>
              <a:sym typeface="Droid Serif"/>
            </a:endParaRPr>
          </a:p>
          <a:p>
            <a:pPr indent="0" lvl="0" marL="0">
              <a:spcBef>
                <a:spcPts val="1600"/>
              </a:spcBef>
              <a:spcAft>
                <a:spcPts val="1600"/>
              </a:spcAft>
              <a:buNone/>
            </a:pPr>
            <a:r>
              <a:rPr lang="en">
                <a:latin typeface="Droid Serif"/>
                <a:ea typeface="Droid Serif"/>
                <a:cs typeface="Droid Serif"/>
                <a:sym typeface="Droid Serif"/>
              </a:rPr>
              <a:t>Also referred as literals</a:t>
            </a:r>
            <a:endParaRPr>
              <a:latin typeface="Droid Serif"/>
              <a:ea typeface="Droid Serif"/>
              <a:cs typeface="Droid Serif"/>
              <a:sym typeface="Droid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Are Value Types?</a:t>
            </a:r>
            <a:endParaRPr/>
          </a:p>
        </p:txBody>
      </p:sp>
      <p:sp>
        <p:nvSpPr>
          <p:cNvPr id="85" name="Shape 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In JavaScript, data is represented with values. There are four value types to convey data with: string, number, boolean, and object. Additionally, there are two value types to convey no data with: undefined and null.</a:t>
            </a:r>
            <a:endParaRPr/>
          </a:p>
          <a:p>
            <a:pPr indent="0" lvl="0" marL="0">
              <a:spcBef>
                <a:spcPts val="1600"/>
              </a:spcBef>
              <a:spcAft>
                <a:spcPts val="1600"/>
              </a:spcAft>
              <a:buNone/>
            </a:pPr>
            <a:r>
              <a:rPr lang="en"/>
              <a:t>The simplest way to create a string, number, boolean, or object value in JavaScript is to literally type it into your script. Doing so creates a literal value, or, more plainly, a literal.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Naming conventions</a:t>
            </a:r>
            <a:endParaRPr/>
          </a:p>
          <a:p>
            <a:pPr indent="0" lvl="0" marL="0">
              <a:spcBef>
                <a:spcPts val="0"/>
              </a:spcBef>
              <a:spcAft>
                <a:spcPts val="0"/>
              </a:spcAft>
              <a:buNone/>
            </a:pPr>
            <a:r>
              <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JavaScript syntax, as defined by the ECMAScript standard, reserves the following identifiers, referred to as keywords. Those are JavaScript’s key to do something for you. So, the term is apt.</a:t>
            </a:r>
            <a:endParaRPr/>
          </a:p>
          <a:p>
            <a:pPr indent="0" lvl="0" marL="0" rtl="0">
              <a:spcBef>
                <a:spcPts val="1600"/>
              </a:spcBef>
              <a:spcAft>
                <a:spcPts val="1600"/>
              </a:spcAft>
              <a:buNone/>
            </a:pPr>
            <a:r>
              <a:rPr lang="en"/>
              <a:t>Naming a variable with a keyword returns a syntax error.</a:t>
            </a:r>
            <a:br>
              <a:rPr lang="en"/>
            </a:br>
            <a:br>
              <a:rPr lang="en"/>
            </a:br>
            <a:r>
              <a:rPr lang="en"/>
              <a:t>There are also predefined identifiers, that could be overwritten if you are not careful.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RESERVED WORDS</a:t>
            </a:r>
            <a:endParaRPr/>
          </a:p>
          <a:p>
            <a:pPr indent="0" lvl="0" marL="0" rtl="0">
              <a:spcBef>
                <a:spcPts val="0"/>
              </a:spcBef>
              <a:spcAft>
                <a:spcPts val="0"/>
              </a:spcAft>
              <a:buNone/>
            </a:pPr>
            <a:r>
              <a:t/>
            </a:r>
            <a:endParaRPr/>
          </a:p>
        </p:txBody>
      </p:sp>
      <p:sp>
        <p:nvSpPr>
          <p:cNvPr id="97" name="Shape 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abstract boolean break byte case catch char class const continue debugger default delete do double else enum export extends false final finally float for function goto if implements import in instanceof int interface long native new null package private protected public return short static super switch synchronized this throw throws transient true try typeof var volatile void while with</a:t>
            </a:r>
            <a:endParaRPr/>
          </a:p>
          <a:p>
            <a:pPr indent="0" lvl="0" marL="0">
              <a:spcBef>
                <a:spcPts val="1600"/>
              </a:spcBef>
              <a:spcAft>
                <a:spcPts val="0"/>
              </a:spcAft>
              <a:buClr>
                <a:schemeClr val="dk1"/>
              </a:buClr>
              <a:buSzPts val="1100"/>
              <a:buFont typeface="Arial"/>
              <a:buNone/>
            </a:pPr>
            <a:r>
              <a:t/>
            </a:r>
            <a:endParaRPr/>
          </a:p>
          <a:p>
            <a:pPr indent="0" lvl="0" marL="0" rt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PREDEFINED</a:t>
            </a:r>
            <a:r>
              <a:rPr lang="en"/>
              <a:t> WORDS</a:t>
            </a:r>
            <a:endParaRPr/>
          </a:p>
          <a:p>
            <a:pPr indent="0" lvl="0" marL="0" rtl="0">
              <a:spcBef>
                <a:spcPts val="0"/>
              </a:spcBef>
              <a:spcAft>
                <a:spcPts val="0"/>
              </a:spcAft>
              <a:buNone/>
            </a:pPr>
            <a:r>
              <a:t/>
            </a:r>
            <a:endParaRPr/>
          </a:p>
        </p:txBody>
      </p:sp>
      <p:sp>
        <p:nvSpPr>
          <p:cNvPr id="103" name="Shape 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arguments Array Boolean Date decodeURI decodeURIComponent encodeURI Error escape eval EvalError Function Infinity isFinite isNaN Math NaN Number Object parseFloat parseInt RangeError ReferenceError RegExp String SyntaxError TypeError undefined unescape URIError</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