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Javascript</a:t>
            </a:r>
            <a:endParaRPr>
              <a:latin typeface="Droid Serif"/>
              <a:ea typeface="Droid Serif"/>
              <a:cs typeface="Droid Serif"/>
              <a:sym typeface="Droid Serif"/>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WEEK 11</a:t>
            </a:r>
            <a:endParaRPr>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Once you have a new node, you can insert it into the document with the Node methods appendChild()  or insertBefore() .</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appendChild()  is invoked on the Element node that you want to insert into, and it inserts the specified node so that it becomes the last Child  of that node.</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insertBefore()  is like appendChild() , but it takes two arguments. The first argument is the node to be inserted. The second argument is the node before which that node is to be inserted. This method is invoked on the node that will be the parent of the new node, and the second argument must be a child of that parent node. If you pass null as that second argument, the insertBefore()  behaves like appendChild()  and inserts at the end.</a:t>
            </a:r>
            <a:endParaRPr>
              <a:solidFill>
                <a:schemeClr val="dk1"/>
              </a:solidFill>
              <a:latin typeface="Droid Serif"/>
              <a:ea typeface="Droid Serif"/>
              <a:cs typeface="Droid Serif"/>
              <a:sym typeface="Droid Serif"/>
            </a:endParaRPr>
          </a:p>
        </p:txBody>
      </p:sp>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Inserting Nodes</a:t>
            </a:r>
            <a:endParaRPr>
              <a:latin typeface="Droid Serif"/>
              <a:ea typeface="Droid Serif"/>
              <a:cs typeface="Droid Serif"/>
              <a:sym typeface="Droid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If you call appendChild()  or insertBefore()  to insert a node that is already in the document, that node will automatically be removed from its current position and reinserted at its new position: there is no need to explicitly remove the node.</a:t>
            </a:r>
            <a:endParaRPr>
              <a:solidFill>
                <a:schemeClr val="dk1"/>
              </a:solidFill>
              <a:latin typeface="Droid Serif"/>
              <a:ea typeface="Droid Serif"/>
              <a:cs typeface="Droid Serif"/>
              <a:sym typeface="Droid Serif"/>
            </a:endParaRPr>
          </a:p>
        </p:txBody>
      </p:sp>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Inserting Nodes</a:t>
            </a:r>
            <a:endParaRPr>
              <a:latin typeface="Droid Serif"/>
              <a:ea typeface="Droid Serif"/>
              <a:cs typeface="Droid Serif"/>
              <a:sym typeface="Droid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The removeChild()  method removes a node from the document tree. Be careful, however: this method isn’t invoked on the node to be removed but (as the “child” part of its name im</a:t>
            </a:r>
            <a:r>
              <a:rPr lang="en">
                <a:solidFill>
                  <a:schemeClr val="dk1"/>
                </a:solidFill>
                <a:latin typeface="Droid Serif"/>
                <a:ea typeface="Droid Serif"/>
                <a:cs typeface="Droid Serif"/>
                <a:sym typeface="Droid Serif"/>
              </a:rPr>
              <a:t>p</a:t>
            </a:r>
            <a:r>
              <a:rPr lang="en">
                <a:solidFill>
                  <a:schemeClr val="dk1"/>
                </a:solidFill>
                <a:latin typeface="Droid Serif"/>
                <a:ea typeface="Droid Serif"/>
                <a:cs typeface="Droid Serif"/>
                <a:sym typeface="Droid Serif"/>
              </a:rPr>
              <a:t>lies) on the parent of that node. Invoke the method on the parent node and pass the child node that is to be removed as the method argument. To remove the node n  from the document, you’d write:</a:t>
            </a:r>
            <a:endParaRPr>
              <a:solidFill>
                <a:schemeClr val="dk1"/>
              </a:solidFill>
              <a:latin typeface="Droid Serif"/>
              <a:ea typeface="Droid Serif"/>
              <a:cs typeface="Droid Serif"/>
              <a:sym typeface="Droid Serif"/>
            </a:endParaRPr>
          </a:p>
          <a:p>
            <a:pPr indent="0" lvl="0" marL="0" rtl="0">
              <a:spcBef>
                <a:spcPts val="1600"/>
              </a:spcBef>
              <a:spcAft>
                <a:spcPts val="0"/>
              </a:spcAft>
              <a:buNone/>
            </a:pPr>
            <a:r>
              <a:rPr lang="en">
                <a:solidFill>
                  <a:schemeClr val="dk1"/>
                </a:solidFill>
                <a:latin typeface="Droid Serif"/>
                <a:ea typeface="Droid Serif"/>
                <a:cs typeface="Droid Serif"/>
                <a:sym typeface="Droid Serif"/>
              </a:rPr>
              <a:t>n.parentNode.removeChild(n);</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t/>
            </a:r>
            <a:endParaRPr>
              <a:solidFill>
                <a:schemeClr val="dk1"/>
              </a:solidFill>
              <a:latin typeface="Droid Serif"/>
              <a:ea typeface="Droid Serif"/>
              <a:cs typeface="Droid Serif"/>
              <a:sym typeface="Droid Serif"/>
            </a:endParaRPr>
          </a:p>
        </p:txBody>
      </p:sp>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Removing and Replacing Nodes</a:t>
            </a:r>
            <a:endParaRPr>
              <a:latin typeface="Droid Serif"/>
              <a:ea typeface="Droid Serif"/>
              <a:cs typeface="Droid Serif"/>
              <a:sym typeface="Droid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replaceChild()  removes one child node and replaces it with a new one. Invoke this method on the parent node, passing the new node as the first argument and the node to be replaced as the second argument. To replace the node n  with a string of text, for example, you could write:</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n.parentNode.replaceChild(document.createTextNode("[ REDACTED ]"), n);</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t/>
            </a:r>
            <a:endParaRPr>
              <a:solidFill>
                <a:schemeClr val="dk1"/>
              </a:solidFill>
              <a:latin typeface="Droid Serif"/>
              <a:ea typeface="Droid Serif"/>
              <a:cs typeface="Droid Serif"/>
              <a:sym typeface="Droid Serif"/>
            </a:endParaRPr>
          </a:p>
        </p:txBody>
      </p:sp>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Removing and Replacing Nodes</a:t>
            </a:r>
            <a:endParaRPr>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The HTML &lt;form&gt;  element, and the various form input elements, such as &lt;input&gt; , &lt;select&gt; , and &lt;button&gt; , have an important place in client-side programming. These HTML elements date from the very beginning of the Web and predate JavaScript itself.</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HTML forms are the mechanism behind the first generation of web applications, which required no JavaScript at all. User input is gathered in form elements; form submission sends that input to the server; the server processes the input and generates a new HTML page (usually with new form elements) for display by the client.</a:t>
            </a:r>
            <a:endParaRPr>
              <a:solidFill>
                <a:schemeClr val="dk1"/>
              </a:solidFill>
              <a:latin typeface="Droid Serif"/>
              <a:ea typeface="Droid Serif"/>
              <a:cs typeface="Droid Serif"/>
              <a:sym typeface="Droid Serif"/>
            </a:endParaRPr>
          </a:p>
        </p:txBody>
      </p:sp>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HTML Forms</a:t>
            </a:r>
            <a:endParaRPr>
              <a:latin typeface="Droid Serif"/>
              <a:ea typeface="Droid Serif"/>
              <a:cs typeface="Droid Serif"/>
              <a:sym typeface="Droid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HTML form elements are still a great way to gather input from the user, even when form data is processed entirely by client-side JavaScript and never submitted to the server. With server-side programs, a form isn’t useful unless it has a Submit button. In client-side programming, on the other hand, a Submit button is never necessary (though it may still be useful). Server-side programs are based on form submissions—they process data in form-sized chunks—and this limits their interactivity. Client-side programs are event based—they can respond to events on individual form elements—and this allows them to be much more responsive. A client-side program might validate the user’s input as she types it, for example. Or it might respond to a click on a checkbox by enabling a set of options that are only meaningful when that box is checked.</a:t>
            </a:r>
            <a:endParaRPr>
              <a:solidFill>
                <a:schemeClr val="dk1"/>
              </a:solidFill>
              <a:latin typeface="Droid Serif"/>
              <a:ea typeface="Droid Serif"/>
              <a:cs typeface="Droid Serif"/>
              <a:sym typeface="Droid Serif"/>
            </a:endParaRPr>
          </a:p>
        </p:txBody>
      </p:sp>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HTML Forms</a:t>
            </a:r>
            <a:endParaRPr>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https://www.w3schools.com/html/html_forms.asp</a:t>
            </a:r>
            <a:endParaRPr>
              <a:solidFill>
                <a:schemeClr val="dk1"/>
              </a:solidFill>
              <a:latin typeface="Droid Serif"/>
              <a:ea typeface="Droid Serif"/>
              <a:cs typeface="Droid Serif"/>
              <a:sym typeface="Droid Serif"/>
            </a:endParaRPr>
          </a:p>
        </p:txBody>
      </p:sp>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HTML Forms</a:t>
            </a:r>
            <a:endParaRPr>
              <a:latin typeface="Droid Serif"/>
              <a:ea typeface="Droid Serif"/>
              <a:cs typeface="Droid Serif"/>
              <a:sym typeface="Droid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Forms and the elements they contain can be selected from a document using standard methods like getElementById()  and getElementsByTagName() :</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sz="1400">
                <a:solidFill>
                  <a:schemeClr val="dk1"/>
                </a:solidFill>
                <a:latin typeface="Droid Serif"/>
                <a:ea typeface="Droid Serif"/>
                <a:cs typeface="Droid Serif"/>
                <a:sym typeface="Droid Serif"/>
              </a:rPr>
              <a:t>var fields = document.getElementById("address").getElementsByTagName("input");</a:t>
            </a:r>
            <a:endParaRPr sz="1400">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In browsers that support querySelectorAll() , you might select all radio buttons, or all elements with the same name, from a form:</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sz="1400">
                <a:solidFill>
                  <a:schemeClr val="dk1"/>
                </a:solidFill>
                <a:latin typeface="Droid Serif"/>
                <a:ea typeface="Droid Serif"/>
                <a:cs typeface="Droid Serif"/>
                <a:sym typeface="Droid Serif"/>
              </a:rPr>
              <a:t>// All radio buttons in the form with id "shipping"</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document.querySelectorAll('#shipping input[type="radio"]');</a:t>
            </a:r>
            <a:endParaRPr sz="1400">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sz="1400">
                <a:solidFill>
                  <a:schemeClr val="dk1"/>
                </a:solidFill>
                <a:latin typeface="Droid Serif"/>
                <a:ea typeface="Droid Serif"/>
                <a:cs typeface="Droid Serif"/>
                <a:sym typeface="Droid Serif"/>
              </a:rPr>
              <a:t>// All radio buttons with name "method" in form with id "shipping"</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document.querySelectorAll('#shipping input[type="radio"][name="method"]');</a:t>
            </a:r>
            <a:endParaRPr>
              <a:solidFill>
                <a:schemeClr val="dk1"/>
              </a:solidFill>
              <a:latin typeface="Droid Serif"/>
              <a:ea typeface="Droid Serif"/>
              <a:cs typeface="Droid Serif"/>
              <a:sym typeface="Droid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Ho</a:t>
            </a:r>
            <a:r>
              <a:rPr lang="en">
                <a:solidFill>
                  <a:schemeClr val="dk1"/>
                </a:solidFill>
                <a:latin typeface="Droid Serif"/>
                <a:ea typeface="Droid Serif"/>
                <a:cs typeface="Droid Serif"/>
                <a:sym typeface="Droid Serif"/>
              </a:rPr>
              <a:t>wever, a &lt;form&gt;  element with a name  or id  attribute can be selected in a number of other ways. A &lt;form&gt;  with a name="address"  attribute can be selected in any of these ways:</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window.address // Brittle: do not use</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document.address // Only works for forms with name attribute</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document.forms.address // Explicit access to a form with name or id</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document.forms[n] // Brittle: n is the form's numerical position</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t/>
            </a:r>
            <a:endParaRPr>
              <a:solidFill>
                <a:schemeClr val="dk1"/>
              </a:solidFill>
              <a:latin typeface="Droid Serif"/>
              <a:ea typeface="Droid Serif"/>
              <a:cs typeface="Droid Serif"/>
              <a:sym typeface="Droid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64" name="Shape 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Form objects themselves act like HTMLCollections of form elements and can be indexed by name or number.</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If a form with name “address” has a first element with name “street”, you can refer to that form element with any of these expressions:</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document.forms.address[0]</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document.forms.address.street</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document.address.street // only for name="address", not id="address"</a:t>
            </a:r>
            <a:endParaRPr>
              <a:solidFill>
                <a:schemeClr val="dk1"/>
              </a:solidFill>
              <a:latin typeface="Droid Serif"/>
              <a:ea typeface="Droid Serif"/>
              <a:cs typeface="Droid Serif"/>
              <a:sym typeface="Droid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DOM - tree structure</a:t>
            </a:r>
            <a:endParaRPr>
              <a:latin typeface="Droid Serif"/>
              <a:ea typeface="Droid Serif"/>
              <a:cs typeface="Droid Serif"/>
              <a:sym typeface="Droid Serif"/>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 </a:t>
            </a:r>
            <a:endParaRPr>
              <a:solidFill>
                <a:schemeClr val="dk1"/>
              </a:solidFill>
              <a:latin typeface="Droid Serif"/>
              <a:ea typeface="Droid Serif"/>
              <a:cs typeface="Droid Serif"/>
              <a:sym typeface="Droid Serif"/>
            </a:endParaRPr>
          </a:p>
        </p:txBody>
      </p:sp>
      <p:pic>
        <p:nvPicPr>
          <p:cNvPr id="62" name="Shape 62"/>
          <p:cNvPicPr preferRelativeResize="0"/>
          <p:nvPr/>
        </p:nvPicPr>
        <p:blipFill>
          <a:blip r:embed="rId3">
            <a:alphaModFix/>
          </a:blip>
          <a:stretch>
            <a:fillRect/>
          </a:stretch>
        </p:blipFill>
        <p:spPr>
          <a:xfrm>
            <a:off x="1543050" y="1152463"/>
            <a:ext cx="6057900" cy="3762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70" name="Shape 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If you want to be explicit about selecting a form element, you can index the elements property of the form object instead:</a:t>
            </a:r>
            <a:br>
              <a:rPr lang="en">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Document.forms.address.elements[0]</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Document.forms.address.elements.street</a:t>
            </a:r>
            <a:br>
              <a:rPr lang="en" sz="1400">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The id  attribute is the generally preferred way to name specific document elements. The name  attribute, however, has a special purpose for HTML form submission, and is much more commonly used with forms than with other elements. It is typical for groups of related checkboxes and mandatory for mutually exclusive groups of radioboxes to share a value of the name  attribute. Remember that when you index an HTMLCollection with a name and more than one element shares that name, the returned value is an array-like object that contains all matching elements.</a:t>
            </a:r>
            <a:endParaRPr>
              <a:solidFill>
                <a:schemeClr val="dk1"/>
              </a:solidFill>
              <a:latin typeface="Droid Serif"/>
              <a:ea typeface="Droid Serif"/>
              <a:cs typeface="Droid Serif"/>
              <a:sym typeface="Droid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76" name="Shape 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Consider this form that contains radio buttons for selecting a shipping method:</a:t>
            </a:r>
            <a:br>
              <a:rPr lang="en">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&lt;form name="shipping"&gt;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	&lt;fieldset&gt;&lt;legend&gt;Shipping Method&lt;/legend&gt;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		&lt;label&gt;&lt;input type="radio" name="method" value="1st"&gt;First-class&lt;/label&gt;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		&lt;label&gt;&lt;input type="radio" name="method" value="2day"&gt;2-day Air&lt;/label&gt;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		&lt;label&gt;&lt;input type="radio" name="method" value="overnite"&gt;Overnight&lt;/label&gt;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	&lt;/fieldset&gt;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&lt;/form&gt;</a:t>
            </a:r>
            <a:br>
              <a:rPr lang="en" sz="1400">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With this form, you might refer to the array of radio button elements like this:</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var methods = document.forms.shipping.elements.method;</a:t>
            </a:r>
            <a:endParaRPr>
              <a:solidFill>
                <a:schemeClr val="dk1"/>
              </a:solidFill>
              <a:latin typeface="Droid Serif"/>
              <a:ea typeface="Droid Serif"/>
              <a:cs typeface="Droid Serif"/>
              <a:sym typeface="Droid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Note that &lt;form&gt;  elements have an HTML attribute and corresponding JavaScript property named “method”, so in this case, we must use the elements  property of the form instead of directly accessing the method  property. In order to determine which shipping method the user has selected, we’d loop through the form elements in the array and check the checked  property of each:</a:t>
            </a:r>
            <a:br>
              <a:rPr lang="en">
                <a:solidFill>
                  <a:schemeClr val="dk1"/>
                </a:solidFill>
                <a:latin typeface="Droid Serif"/>
                <a:ea typeface="Droid Serif"/>
                <a:cs typeface="Droid Serif"/>
                <a:sym typeface="Droid Serif"/>
              </a:rPr>
            </a:b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var shipping_method;</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for(var i = 0; i &lt; methods.length; i++)</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	</a:t>
            </a:r>
            <a:r>
              <a:rPr lang="en">
                <a:solidFill>
                  <a:schemeClr val="dk1"/>
                </a:solidFill>
                <a:latin typeface="Droid Serif"/>
                <a:ea typeface="Droid Serif"/>
                <a:cs typeface="Droid Serif"/>
                <a:sym typeface="Droid Serif"/>
              </a:rPr>
              <a:t>i</a:t>
            </a:r>
            <a:r>
              <a:rPr lang="en">
                <a:solidFill>
                  <a:schemeClr val="dk1"/>
                </a:solidFill>
                <a:latin typeface="Droid Serif"/>
                <a:ea typeface="Droid Serif"/>
                <a:cs typeface="Droid Serif"/>
                <a:sym typeface="Droid Serif"/>
              </a:rPr>
              <a:t>f (methods[i].checked) shipping_method = methods[i].value;</a:t>
            </a:r>
            <a:endParaRPr>
              <a:solidFill>
                <a:schemeClr val="dk1"/>
              </a:solidFill>
              <a:latin typeface="Droid Serif"/>
              <a:ea typeface="Droid Serif"/>
              <a:cs typeface="Droid Serif"/>
              <a:sym typeface="Droid Serif"/>
            </a:endParaRPr>
          </a:p>
        </p:txBody>
      </p:sp>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Document Structure and Traversal</a:t>
            </a:r>
            <a:endParaRPr>
              <a:latin typeface="Droid Serif"/>
              <a:ea typeface="Droid Serif"/>
              <a:cs typeface="Droid Serif"/>
              <a:sym typeface="Droid Serif"/>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Once you have selected an Element from a Document, you sometimes need to find structurally related portions (parent, siblings, children) of the document. A Document can be conceptualized as a tree of Node objects. The Node type defines properties for traversing such a tree. Another API allows documents to be traversed as trees of Element objects.</a:t>
            </a:r>
            <a:endParaRPr>
              <a:solidFill>
                <a:schemeClr val="dk1"/>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Documents As Trees of Nodes</a:t>
            </a:r>
            <a:endParaRPr>
              <a:latin typeface="Droid Serif"/>
              <a:ea typeface="Droid Serif"/>
              <a:cs typeface="Droid Serif"/>
              <a:sym typeface="Droid Serif"/>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The Document object, its Element objects, and the Text objects that represent runs of text in the document are all Node objects. Node defines the following important properties:</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sz="1400">
                <a:solidFill>
                  <a:schemeClr val="dk1"/>
                </a:solidFill>
                <a:latin typeface="Droid Serif"/>
                <a:ea typeface="Droid Serif"/>
                <a:cs typeface="Droid Serif"/>
                <a:sym typeface="Droid Serif"/>
              </a:rPr>
              <a:t>parentNode</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Node that is the parent of this one, or null  for nodes like the Document object that have no parent.</a:t>
            </a:r>
            <a:endParaRPr sz="1400">
              <a:solidFill>
                <a:schemeClr val="dk1"/>
              </a:solidFill>
              <a:latin typeface="Droid Serif"/>
              <a:ea typeface="Droid Serif"/>
              <a:cs typeface="Droid Serif"/>
              <a:sym typeface="Droid Serif"/>
            </a:endParaRPr>
          </a:p>
          <a:p>
            <a:pPr indent="0" lvl="0" marL="0">
              <a:spcBef>
                <a:spcPts val="1600"/>
              </a:spcBef>
              <a:spcAft>
                <a:spcPts val="0"/>
              </a:spcAft>
              <a:buNone/>
            </a:pPr>
            <a:r>
              <a:rPr lang="en" sz="1400">
                <a:solidFill>
                  <a:schemeClr val="dk1"/>
                </a:solidFill>
                <a:latin typeface="Droid Serif"/>
                <a:ea typeface="Droid Serif"/>
                <a:cs typeface="Droid Serif"/>
                <a:sym typeface="Droid Serif"/>
              </a:rPr>
              <a:t>childNodes</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A read-only array-like object (a NodeList) that is a live representation of a Node’s child nodes.</a:t>
            </a:r>
            <a:endParaRPr sz="1400">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sz="1400">
                <a:solidFill>
                  <a:schemeClr val="dk1"/>
                </a:solidFill>
                <a:latin typeface="Droid Serif"/>
                <a:ea typeface="Droid Serif"/>
                <a:cs typeface="Droid Serif"/>
                <a:sym typeface="Droid Serif"/>
              </a:rPr>
              <a:t>firstChild, lastChild</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first and last child nodes of a node, or null  if the node has no children.</a:t>
            </a:r>
            <a:endParaRPr sz="1400">
              <a:solidFill>
                <a:schemeClr val="dk1"/>
              </a:solidFill>
              <a:latin typeface="Droid Serif"/>
              <a:ea typeface="Droid Serif"/>
              <a:cs typeface="Droid Serif"/>
              <a:sym typeface="Droid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Documents As Trees of Nodes</a:t>
            </a:r>
            <a:endParaRPr>
              <a:latin typeface="Droid Serif"/>
              <a:ea typeface="Droid Serif"/>
              <a:cs typeface="Droid Serif"/>
              <a:sym typeface="Droid Serif"/>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Droid Serif"/>
                <a:ea typeface="Droid Serif"/>
                <a:cs typeface="Droid Serif"/>
                <a:sym typeface="Droid Serif"/>
              </a:rPr>
              <a:t>nextSibling, previousSibling</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next and previous sibling node of a node. Two nodes with the same parent are siblings. Their order reflects the order in which they appear in the document. These properties connect nodes in a doubly linked list.</a:t>
            </a:r>
            <a:endParaRPr sz="1400">
              <a:solidFill>
                <a:schemeClr val="dk1"/>
              </a:solidFill>
              <a:latin typeface="Droid Serif"/>
              <a:ea typeface="Droid Serif"/>
              <a:cs typeface="Droid Serif"/>
              <a:sym typeface="Droid Serif"/>
            </a:endParaRPr>
          </a:p>
          <a:p>
            <a:pPr indent="0" lvl="0" marL="0">
              <a:spcBef>
                <a:spcPts val="1600"/>
              </a:spcBef>
              <a:spcAft>
                <a:spcPts val="0"/>
              </a:spcAft>
              <a:buNone/>
            </a:pPr>
            <a:r>
              <a:rPr lang="en" sz="1400">
                <a:solidFill>
                  <a:schemeClr val="dk1"/>
                </a:solidFill>
                <a:latin typeface="Droid Serif"/>
                <a:ea typeface="Droid Serif"/>
                <a:cs typeface="Droid Serif"/>
                <a:sym typeface="Droid Serif"/>
              </a:rPr>
              <a:t>nodeType</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kind of node this is. Document nodes have the value 9. Element nodes have the value 1. Text nodes have the value 3. Comments nodes are 8 and Document- Fragment nodes are 11.</a:t>
            </a:r>
            <a:endParaRPr sz="1400">
              <a:solidFill>
                <a:schemeClr val="dk1"/>
              </a:solidFill>
              <a:latin typeface="Droid Serif"/>
              <a:ea typeface="Droid Serif"/>
              <a:cs typeface="Droid Serif"/>
              <a:sym typeface="Droid Serif"/>
            </a:endParaRPr>
          </a:p>
          <a:p>
            <a:pPr indent="0" lvl="0" marL="0">
              <a:spcBef>
                <a:spcPts val="1600"/>
              </a:spcBef>
              <a:spcAft>
                <a:spcPts val="0"/>
              </a:spcAft>
              <a:buNone/>
            </a:pPr>
            <a:r>
              <a:rPr lang="en" sz="1400">
                <a:solidFill>
                  <a:schemeClr val="dk1"/>
                </a:solidFill>
                <a:latin typeface="Droid Serif"/>
                <a:ea typeface="Droid Serif"/>
                <a:cs typeface="Droid Serif"/>
                <a:sym typeface="Droid Serif"/>
              </a:rPr>
              <a:t>nodeValue</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textual content of a Text or Comment node.</a:t>
            </a:r>
            <a:endParaRPr sz="1400">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sz="1400">
                <a:solidFill>
                  <a:schemeClr val="dk1"/>
                </a:solidFill>
                <a:latin typeface="Droid Serif"/>
                <a:ea typeface="Droid Serif"/>
                <a:cs typeface="Droid Serif"/>
                <a:sym typeface="Droid Serif"/>
              </a:rPr>
              <a:t>nodeName</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tag name of an Element, converted to uppercase.</a:t>
            </a:r>
            <a:endParaRPr sz="1400">
              <a:solidFill>
                <a:schemeClr val="dk1"/>
              </a:solidFill>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Documents As Trees of Nodes</a:t>
            </a:r>
            <a:endParaRPr>
              <a:latin typeface="Droid Serif"/>
              <a:ea typeface="Droid Serif"/>
              <a:cs typeface="Droid Serif"/>
              <a:sym typeface="Droid Serif"/>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Droid Serif"/>
                <a:ea typeface="Droid Serif"/>
                <a:cs typeface="Droid Serif"/>
                <a:sym typeface="Droid Serif"/>
              </a:rPr>
              <a:t>Using these Node properties, the second child node of the first child of the Document can be referred to with expressions like these:</a:t>
            </a:r>
            <a:endParaRPr sz="1400">
              <a:solidFill>
                <a:schemeClr val="dk1"/>
              </a:solidFill>
              <a:latin typeface="Droid Serif"/>
              <a:ea typeface="Droid Serif"/>
              <a:cs typeface="Droid Serif"/>
              <a:sym typeface="Droid Serif"/>
            </a:endParaRPr>
          </a:p>
          <a:p>
            <a:pPr indent="0" lvl="0" marL="0">
              <a:spcBef>
                <a:spcPts val="1600"/>
              </a:spcBef>
              <a:spcAft>
                <a:spcPts val="0"/>
              </a:spcAft>
              <a:buNone/>
            </a:pPr>
            <a:r>
              <a:rPr lang="en" sz="1400">
                <a:solidFill>
                  <a:schemeClr val="dk1"/>
                </a:solidFill>
                <a:latin typeface="Droid Serif"/>
                <a:ea typeface="Droid Serif"/>
                <a:cs typeface="Droid Serif"/>
                <a:sym typeface="Droid Serif"/>
              </a:rPr>
              <a:t>document.childNodes[0].childNodes[1]</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document.firstChild.firstChild.nextSibling</a:t>
            </a:r>
            <a:endParaRPr sz="1400">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sz="1400">
                <a:solidFill>
                  <a:schemeClr val="dk1"/>
                </a:solidFill>
                <a:latin typeface="Droid Serif"/>
                <a:ea typeface="Droid Serif"/>
                <a:cs typeface="Droid Serif"/>
                <a:sym typeface="Droid Serif"/>
              </a:rPr>
              <a:t>Suppose the document in question is the following:</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&lt;html&gt;&lt;head&gt;&lt;title&gt;Test&lt;/title&gt;&lt;/head&gt;&lt;body&gt;Hello World!&lt;/body&gt;&lt;/html&gt;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Then the second child of the first child is the &lt;body&gt; element. It has a nodeType of 1 and a nodeName of “BODY”.</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Note, however, that this API is extremely sensitive to variations in the document text.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If the document is modified by inserting a single newline between the &lt;html&gt; and the &lt;head&gt; tag, for example, the Text node that represents that newline becomes the first child of the first child, and the second child is the &lt;head&gt; element instead of the &lt;body&gt; body.</a:t>
            </a:r>
            <a:endParaRPr sz="1400">
              <a:solidFill>
                <a:schemeClr val="dk1"/>
              </a:solidFill>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Sometimes you want to query the content of an element as plain text, or to insert plaintext into a document (without having to escape the angle brackets and ampersands used in HTML markup). The standard way to do this is with the textContent property of Node:</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sz="1400">
                <a:solidFill>
                  <a:schemeClr val="dk1"/>
                </a:solidFill>
                <a:latin typeface="Droid Serif"/>
                <a:ea typeface="Droid Serif"/>
                <a:cs typeface="Droid Serif"/>
                <a:sym typeface="Droid Serif"/>
              </a:rPr>
              <a:t>var para = document.getElementsByTagName("p")[0]; // First &lt;p&gt; in the document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var text = para.textContent; // Text is "This is a simple document."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para.textContent = "Hello World!"; // Alter paragraph content</a:t>
            </a:r>
            <a:endParaRPr sz="1400">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The textContent  and innerText  properties are similar enough that you can usually use them interchangeably. Be careful though to distinguish empty elements (the string “” is falsy in JavaScript) from undefined properties.</a:t>
            </a:r>
            <a:endParaRPr>
              <a:solidFill>
                <a:schemeClr val="dk1"/>
              </a:solidFill>
              <a:latin typeface="Droid Serif"/>
              <a:ea typeface="Droid Serif"/>
              <a:cs typeface="Droid Serif"/>
              <a:sym typeface="Droid Serif"/>
            </a:endParaRPr>
          </a:p>
        </p:txBody>
      </p:sp>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Element Content As Plain Text</a:t>
            </a:r>
            <a:endParaRPr>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The Document type defines methods for creating Element and Text objects, and the Node type defines methods for inserting, deleting, and replacing nodes in the tree.</a:t>
            </a:r>
            <a:endParaRPr>
              <a:solidFill>
                <a:schemeClr val="dk1"/>
              </a:solidFill>
              <a:latin typeface="Droid Serif"/>
              <a:ea typeface="Droid Serif"/>
              <a:cs typeface="Droid Serif"/>
              <a:sym typeface="Droid Serif"/>
            </a:endParaRPr>
          </a:p>
        </p:txBody>
      </p:sp>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Creating, Inserting, and Deleting Nodes</a:t>
            </a:r>
            <a:endParaRPr>
              <a:latin typeface="Droid Serif"/>
              <a:ea typeface="Droid Serif"/>
              <a:cs typeface="Droid Serif"/>
              <a:sym typeface="Droid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Pass the tag name of the element as the method argument: this name is case-insensitive for HTML documents. Text nodes are created with a similar method:</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var newnode = document.createTextNode("text node content");</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Another way to create new document nodes is to make copies of existing ones. Every node has a cloneNode()  method that returns a new copy of the node. Pass true  to recursively copy all descendants as well, or false  to only make a shallow copy.</a:t>
            </a:r>
            <a:endParaRPr>
              <a:solidFill>
                <a:schemeClr val="dk1"/>
              </a:solidFill>
              <a:latin typeface="Droid Serif"/>
              <a:ea typeface="Droid Serif"/>
              <a:cs typeface="Droid Serif"/>
              <a:sym typeface="Droid Serif"/>
            </a:endParaRPr>
          </a:p>
        </p:txBody>
      </p:sp>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Creating Nodes</a:t>
            </a:r>
            <a:endParaRPr>
              <a:latin typeface="Droid Serif"/>
              <a:ea typeface="Droid Serif"/>
              <a:cs typeface="Droid Serif"/>
              <a:sym typeface="Droid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