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48" r:id="rId2"/>
    <p:sldId id="383" r:id="rId3"/>
    <p:sldId id="449" r:id="rId4"/>
    <p:sldId id="451" r:id="rId5"/>
    <p:sldId id="452" r:id="rId6"/>
    <p:sldId id="457" r:id="rId7"/>
    <p:sldId id="453" r:id="rId8"/>
    <p:sldId id="454" r:id="rId9"/>
    <p:sldId id="455" r:id="rId10"/>
    <p:sldId id="456" r:id="rId11"/>
  </p:sldIdLst>
  <p:sldSz cx="9906000" cy="6858000" type="A4"/>
  <p:notesSz cx="6986588" cy="9271000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0C0C0"/>
    <a:srgbClr val="FF0000"/>
    <a:srgbClr val="C3BFBF"/>
    <a:srgbClr val="BDB9B9"/>
    <a:srgbClr val="FFFFCC"/>
    <a:srgbClr val="EAEAEA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864" autoAdjust="0"/>
    <p:restoredTop sz="98487" autoAdjust="0"/>
  </p:normalViewPr>
  <p:slideViewPr>
    <p:cSldViewPr snapToGrid="0" snapToObjects="1">
      <p:cViewPr varScale="1">
        <p:scale>
          <a:sx n="91" d="100"/>
          <a:sy n="91" d="100"/>
        </p:scale>
        <p:origin x="-1242" y="-96"/>
      </p:cViewPr>
      <p:guideLst>
        <p:guide orient="horz" pos="1160"/>
        <p:guide orient="horz" pos="3835"/>
        <p:guide orient="horz" pos="3451"/>
        <p:guide orient="horz" pos="2012"/>
        <p:guide pos="1084"/>
        <p:guide pos="4661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D98D9560-97E8-4698-BD1D-D5B5F77195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2663" y="695325"/>
            <a:ext cx="5021262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2862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3B53A17D-18B4-4988-8D17-42A9C2E9A8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59"/>
          <p:cNvSpPr>
            <a:spLocks noChangeShapeType="1"/>
          </p:cNvSpPr>
          <p:nvPr userDrawn="1"/>
        </p:nvSpPr>
        <p:spPr bwMode="auto">
          <a:xfrm>
            <a:off x="255588" y="64912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Line 157"/>
          <p:cNvSpPr>
            <a:spLocks noChangeShapeType="1"/>
          </p:cNvSpPr>
          <p:nvPr userDrawn="1"/>
        </p:nvSpPr>
        <p:spPr bwMode="auto">
          <a:xfrm>
            <a:off x="268288" y="5603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Picture 17" descr="CP-회사로고(0428)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9938" y="6537325"/>
            <a:ext cx="12890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3" y="6557963"/>
            <a:ext cx="76835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문서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59"/>
          <p:cNvSpPr>
            <a:spLocks noChangeShapeType="1"/>
          </p:cNvSpPr>
          <p:nvPr userDrawn="1"/>
        </p:nvSpPr>
        <p:spPr bwMode="auto">
          <a:xfrm>
            <a:off x="255588" y="64912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Line 157"/>
          <p:cNvSpPr>
            <a:spLocks noChangeShapeType="1"/>
          </p:cNvSpPr>
          <p:nvPr userDrawn="1"/>
        </p:nvSpPr>
        <p:spPr bwMode="auto">
          <a:xfrm>
            <a:off x="268288" y="5603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Text Box 158"/>
          <p:cNvSpPr txBox="1">
            <a:spLocks noChangeArrowheads="1"/>
          </p:cNvSpPr>
          <p:nvPr userDrawn="1"/>
        </p:nvSpPr>
        <p:spPr bwMode="auto">
          <a:xfrm>
            <a:off x="4368800" y="762000"/>
            <a:ext cx="1724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sz="2000" b="1" u="sng" dirty="0">
                <a:latin typeface="맑은 고딕" pitchFamily="50" charset="-127"/>
                <a:ea typeface="맑은 고딕" pitchFamily="50" charset="-127"/>
              </a:rPr>
              <a:t>문서개정이력</a:t>
            </a:r>
          </a:p>
        </p:txBody>
      </p:sp>
      <p:pic>
        <p:nvPicPr>
          <p:cNvPr id="5" name="Picture 17" descr="CP-회사로고(0428)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9938" y="6537325"/>
            <a:ext cx="12890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3" y="6557963"/>
            <a:ext cx="76835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8"/>
          <p:cNvSpPr txBox="1">
            <a:spLocks noChangeArrowheads="1"/>
          </p:cNvSpPr>
          <p:nvPr userDrawn="1"/>
        </p:nvSpPr>
        <p:spPr bwMode="auto">
          <a:xfrm>
            <a:off x="8591550" y="158750"/>
            <a:ext cx="1082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화면설계서</a:t>
            </a:r>
          </a:p>
        </p:txBody>
      </p:sp>
      <p:sp>
        <p:nvSpPr>
          <p:cNvPr id="5" name="Line 159"/>
          <p:cNvSpPr>
            <a:spLocks noChangeShapeType="1"/>
          </p:cNvSpPr>
          <p:nvPr userDrawn="1"/>
        </p:nvSpPr>
        <p:spPr bwMode="auto">
          <a:xfrm>
            <a:off x="255588" y="64912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157"/>
          <p:cNvSpPr>
            <a:spLocks noChangeShapeType="1"/>
          </p:cNvSpPr>
          <p:nvPr userDrawn="1"/>
        </p:nvSpPr>
        <p:spPr bwMode="auto">
          <a:xfrm>
            <a:off x="268288" y="5603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Rectangle 120"/>
          <p:cNvSpPr>
            <a:spLocks noChangeArrowheads="1"/>
          </p:cNvSpPr>
          <p:nvPr userDrawn="1"/>
        </p:nvSpPr>
        <p:spPr bwMode="auto">
          <a:xfrm>
            <a:off x="247650" y="685800"/>
            <a:ext cx="9359900" cy="56927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Line 160"/>
          <p:cNvSpPr>
            <a:spLocks noChangeShapeType="1"/>
          </p:cNvSpPr>
          <p:nvPr userDrawn="1"/>
        </p:nvSpPr>
        <p:spPr bwMode="auto">
          <a:xfrm>
            <a:off x="7645400" y="685800"/>
            <a:ext cx="0" cy="5692775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Line 161"/>
          <p:cNvSpPr>
            <a:spLocks noChangeShapeType="1"/>
          </p:cNvSpPr>
          <p:nvPr userDrawn="1"/>
        </p:nvSpPr>
        <p:spPr bwMode="auto">
          <a:xfrm>
            <a:off x="247650" y="1079500"/>
            <a:ext cx="9359900" cy="0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Text Box 162"/>
          <p:cNvSpPr txBox="1">
            <a:spLocks noChangeArrowheads="1"/>
          </p:cNvSpPr>
          <p:nvPr userDrawn="1"/>
        </p:nvSpPr>
        <p:spPr bwMode="auto">
          <a:xfrm>
            <a:off x="8239125" y="735013"/>
            <a:ext cx="7937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화면설명</a:t>
            </a:r>
          </a:p>
        </p:txBody>
      </p:sp>
      <p:sp>
        <p:nvSpPr>
          <p:cNvPr id="11" name="Line 163"/>
          <p:cNvSpPr>
            <a:spLocks noChangeShapeType="1"/>
          </p:cNvSpPr>
          <p:nvPr userDrawn="1"/>
        </p:nvSpPr>
        <p:spPr bwMode="auto">
          <a:xfrm>
            <a:off x="1538288" y="685800"/>
            <a:ext cx="0" cy="395288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Text Box 164"/>
          <p:cNvSpPr txBox="1">
            <a:spLocks noChangeArrowheads="1"/>
          </p:cNvSpPr>
          <p:nvPr userDrawn="1"/>
        </p:nvSpPr>
        <p:spPr bwMode="auto">
          <a:xfrm>
            <a:off x="433388" y="735013"/>
            <a:ext cx="9461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네비게이션</a:t>
            </a:r>
          </a:p>
        </p:txBody>
      </p:sp>
      <p:pic>
        <p:nvPicPr>
          <p:cNvPr id="13" name="Picture 17" descr="CP-회사로고(0428)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9938" y="6537325"/>
            <a:ext cx="12890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3" y="6557963"/>
            <a:ext cx="76835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1612900" y="735013"/>
            <a:ext cx="5940000" cy="28800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맑은 고딕" pitchFamily="50" charset="-127"/>
                <a:ea typeface="맑은 고딕" pitchFamily="50" charset="-127"/>
              </a:defRPr>
            </a:lvl1pPr>
            <a:lvl2pPr>
              <a:defRPr sz="1200">
                <a:latin typeface="맑은 고딕" pitchFamily="50" charset="-127"/>
                <a:ea typeface="맑은 고딕" pitchFamily="50" charset="-127"/>
              </a:defRPr>
            </a:lvl2pPr>
            <a:lvl3pPr>
              <a:defRPr sz="1200">
                <a:latin typeface="맑은 고딕" pitchFamily="50" charset="-127"/>
                <a:ea typeface="맑은 고딕" pitchFamily="50" charset="-127"/>
              </a:defRPr>
            </a:lvl3pPr>
            <a:lvl4pPr>
              <a:defRPr sz="12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1"/>
          </p:nvPr>
        </p:nvSpPr>
        <p:spPr>
          <a:xfrm>
            <a:off x="7705300" y="1175413"/>
            <a:ext cx="1836000" cy="5112000"/>
          </a:xfrm>
          <a:prstGeom prst="rect">
            <a:avLst/>
          </a:prstGeom>
        </p:spPr>
        <p:txBody>
          <a:bodyPr/>
          <a:lstStyle>
            <a:lvl1pPr algn="l">
              <a:buNone/>
              <a:defRPr sz="1000">
                <a:latin typeface="맑은 고딕" pitchFamily="50" charset="-127"/>
                <a:ea typeface="맑은 고딕" pitchFamily="50" charset="-127"/>
              </a:defRPr>
            </a:lvl1pPr>
            <a:lvl2pPr>
              <a:defRPr sz="1200">
                <a:latin typeface="맑은 고딕" pitchFamily="50" charset="-127"/>
                <a:ea typeface="맑은 고딕" pitchFamily="50" charset="-127"/>
              </a:defRPr>
            </a:lvl2pPr>
            <a:lvl3pPr>
              <a:defRPr sz="1200">
                <a:latin typeface="맑은 고딕" pitchFamily="50" charset="-127"/>
                <a:ea typeface="맑은 고딕" pitchFamily="50" charset="-127"/>
              </a:defRPr>
            </a:lvl3pPr>
            <a:lvl4pPr>
              <a:defRPr sz="12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Text Box 36"/>
          <p:cNvSpPr txBox="1">
            <a:spLocks noChangeArrowheads="1"/>
          </p:cNvSpPr>
          <p:nvPr userDrawn="1"/>
        </p:nvSpPr>
        <p:spPr bwMode="auto">
          <a:xfrm>
            <a:off x="4759325" y="6546850"/>
            <a:ext cx="4667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kumimoji="0" lang="en-US" altLang="ko-KR" sz="700" dirty="0">
                <a:latin typeface="맑은 고딕" pitchFamily="50" charset="-127"/>
                <a:ea typeface="맑은 고딕" pitchFamily="50" charset="-127"/>
              </a:rPr>
              <a:t> - </a:t>
            </a:r>
            <a:fld id="{D9F49C2F-D043-4EB4-960B-C7C2FF34856F}" type="slidenum">
              <a:rPr kumimoji="0" lang="en-US" altLang="ko-KR" sz="700">
                <a:latin typeface="맑은 고딕" pitchFamily="50" charset="-127"/>
                <a:ea typeface="맑은 고딕" pitchFamily="50" charset="-127"/>
              </a:rPr>
              <a:pPr algn="l">
                <a:spcBef>
                  <a:spcPct val="0"/>
                </a:spcBef>
                <a:defRPr/>
              </a:pPr>
              <a:t>‹#›</a:t>
            </a:fld>
            <a:r>
              <a:rPr kumimoji="0" lang="en-US" altLang="ko-KR" sz="700" dirty="0">
                <a:latin typeface="맑은 고딕" pitchFamily="50" charset="-127"/>
                <a:ea typeface="맑은 고딕" pitchFamily="50" charset="-127"/>
              </a:rPr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/>
          <p:cNvSpPr txBox="1">
            <a:spLocks noChangeArrowheads="1"/>
          </p:cNvSpPr>
          <p:nvPr/>
        </p:nvSpPr>
        <p:spPr bwMode="auto">
          <a:xfrm>
            <a:off x="1820863" y="2235200"/>
            <a:ext cx="54168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>CRM </a:t>
            </a:r>
            <a:r>
              <a:rPr lang="ko-KR" altLang="en-US" sz="3600" dirty="0">
                <a:latin typeface="HY견고딕" pitchFamily="18" charset="-127"/>
                <a:ea typeface="HY견고딕" pitchFamily="18" charset="-127"/>
              </a:rPr>
              <a:t>시스템 구축</a:t>
            </a:r>
            <a:endParaRPr lang="en-US" altLang="ko-KR" sz="36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영업활동관리 </a:t>
            </a:r>
            <a:r>
              <a:rPr lang="ko-KR" altLang="en-US" sz="3600" dirty="0">
                <a:latin typeface="HY견고딕" pitchFamily="18" charset="-127"/>
                <a:ea typeface="HY견고딕" pitchFamily="18" charset="-127"/>
              </a:rPr>
              <a:t>화면설계서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영업활동관리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영업활동 조회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삭제된 데이터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삭제된 영업활동 상세정보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삭</a:t>
            </a:r>
            <a:r>
              <a:rPr lang="ko-KR" altLang="en-US" dirty="0" smtClean="0"/>
              <a:t>제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AutoNum type="arabicPeriod"/>
            </a:pPr>
            <a:r>
              <a:rPr lang="ko-KR" altLang="en-US" dirty="0" smtClean="0"/>
              <a:t>삭제된 영업활동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상세정보에서 삭제는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데이터의 완전삭제를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의마한다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삭제버튼 클릭 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1) </a:t>
            </a:r>
            <a:r>
              <a:rPr lang="ko-KR" altLang="en-US" dirty="0" smtClean="0"/>
              <a:t>삭제를 할 지와 삭제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할 시에 복구가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불가능하다는 문구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를 띄어준다</a:t>
            </a:r>
            <a:r>
              <a:rPr lang="en-US" altLang="ko-KR" dirty="0" smtClean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2) </a:t>
            </a:r>
            <a:r>
              <a:rPr lang="ko-KR" altLang="en-US" dirty="0" smtClean="0"/>
              <a:t>확인을 누르면 완전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삭제되었음을 알려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주는 </a:t>
            </a:r>
            <a:r>
              <a:rPr lang="ko-KR" altLang="en-US" dirty="0" err="1" smtClean="0"/>
              <a:t>알림창을</a:t>
            </a:r>
            <a:r>
              <a:rPr lang="ko-KR" altLang="en-US" dirty="0" smtClean="0"/>
              <a:t> 띄어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준다</a:t>
            </a:r>
            <a:r>
              <a:rPr lang="en-US" altLang="ko-KR" dirty="0" smtClean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3) </a:t>
            </a:r>
            <a:r>
              <a:rPr lang="ko-KR" altLang="en-US" dirty="0" err="1" smtClean="0"/>
              <a:t>삭제완료하면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된 데이터 리스트로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화면 이동한다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Picture 2" descr="C:\Users\Core\Desktop\영업활동_삭제상세보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966" y="1486834"/>
            <a:ext cx="7035364" cy="3032614"/>
          </a:xfrm>
          <a:prstGeom prst="rect">
            <a:avLst/>
          </a:prstGeom>
          <a:noFill/>
        </p:spPr>
      </p:pic>
      <p:sp>
        <p:nvSpPr>
          <p:cNvPr id="5" name="타원 4"/>
          <p:cNvSpPr>
            <a:spLocks noChangeAspect="1"/>
          </p:cNvSpPr>
          <p:nvPr/>
        </p:nvSpPr>
        <p:spPr>
          <a:xfrm>
            <a:off x="6591942" y="118592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C:\Users\Core\Desktop\완전삭제_aler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796" y="4456388"/>
            <a:ext cx="2973114" cy="790081"/>
          </a:xfrm>
          <a:prstGeom prst="rect">
            <a:avLst/>
          </a:prstGeom>
          <a:noFill/>
        </p:spPr>
      </p:pic>
      <p:pic>
        <p:nvPicPr>
          <p:cNvPr id="7171" name="Picture 3" descr="C:\Users\Core\Desktop\완전삭제_alert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9776" y="5431213"/>
            <a:ext cx="2994134" cy="898240"/>
          </a:xfrm>
          <a:prstGeom prst="rect">
            <a:avLst/>
          </a:prstGeom>
          <a:noFill/>
        </p:spPr>
      </p:pic>
      <p:pic>
        <p:nvPicPr>
          <p:cNvPr id="7172" name="Picture 4" descr="C:\Users\Core\Desktop\완전삭제_alert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1453" y="4544743"/>
            <a:ext cx="2993856" cy="911765"/>
          </a:xfrm>
          <a:prstGeom prst="rect">
            <a:avLst/>
          </a:prstGeom>
          <a:noFill/>
        </p:spPr>
      </p:pic>
      <p:sp>
        <p:nvSpPr>
          <p:cNvPr id="6" name="타원 5"/>
          <p:cNvSpPr>
            <a:spLocks noChangeAspect="1"/>
          </p:cNvSpPr>
          <p:nvPr/>
        </p:nvSpPr>
        <p:spPr>
          <a:xfrm>
            <a:off x="481026" y="434701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타원 6"/>
          <p:cNvSpPr>
            <a:spLocks noChangeAspect="1"/>
          </p:cNvSpPr>
          <p:nvPr/>
        </p:nvSpPr>
        <p:spPr>
          <a:xfrm>
            <a:off x="486286" y="528766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4066639" y="434799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95"/>
          <p:cNvGraphicFramePr>
            <a:graphicFrameLocks noGrp="1"/>
          </p:cNvGraphicFramePr>
          <p:nvPr/>
        </p:nvGraphicFramePr>
        <p:xfrm>
          <a:off x="636588" y="1316038"/>
          <a:ext cx="8713092" cy="486616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06630"/>
                <a:gridCol w="1397750"/>
                <a:gridCol w="1224136"/>
                <a:gridCol w="5184576"/>
              </a:tblGrid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2017.06.05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이재욱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최초작성</a:t>
                      </a:r>
                    </a:p>
                  </a:txBody>
                  <a:tcPr marL="90000" marR="90000" marT="46800" marB="46800" anchor="ctr" horzOverflow="overflow"/>
                </a:tc>
              </a:tr>
              <a:tr h="37069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영업활동관리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영업활동 조회</a:t>
            </a:r>
            <a:endParaRPr lang="ko-KR" altLang="en-US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영업활동 내용을 검색 할 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수 있는 검색조건 틀이다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날짜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유형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활동명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</a:p>
          <a:p>
            <a:pPr eaLnBrk="1" hangingPunct="1"/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기회명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고객명으로 조회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   </a:t>
            </a:r>
            <a:r>
              <a:rPr lang="ko-KR" altLang="en-US" dirty="0" smtClean="0"/>
              <a:t>가 가능하다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en-US" altLang="ko-KR" dirty="0" smtClean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+ </a:t>
            </a:r>
            <a:r>
              <a:rPr lang="ko-KR" altLang="en-US" dirty="0" smtClean="0"/>
              <a:t>버튼을 눌렀을 시 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추가적으로 조건을 입력할 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수 있다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삭제 시 체크박스를 이용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해 삭제가 가능하다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3. </a:t>
            </a:r>
            <a:r>
              <a:rPr lang="ko-KR" altLang="en-US" dirty="0" err="1" smtClean="0"/>
              <a:t>영업활동명을</a:t>
            </a:r>
            <a:r>
              <a:rPr lang="ko-KR" altLang="en-US" dirty="0" smtClean="0"/>
              <a:t> 클릭하면 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상세보기 화면으로 전환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  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4. </a:t>
            </a:r>
            <a:r>
              <a:rPr lang="ko-KR" altLang="en-US" dirty="0" smtClean="0"/>
              <a:t>버튼 클릭 시 추가화면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   </a:t>
            </a:r>
            <a:r>
              <a:rPr lang="ko-KR" altLang="en-US" dirty="0" smtClean="0"/>
              <a:t>으로 전환된다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5. </a:t>
            </a:r>
            <a:r>
              <a:rPr lang="ko-KR" altLang="en-US" dirty="0" smtClean="0"/>
              <a:t>삭제된 데이터의 목록을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보여주는 리스트로 화면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전환된다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6. </a:t>
            </a:r>
            <a:r>
              <a:rPr lang="ko-KR" altLang="en-US" dirty="0" err="1" smtClean="0"/>
              <a:t>페이징으로</a:t>
            </a:r>
            <a:r>
              <a:rPr lang="ko-KR" altLang="en-US" dirty="0" smtClean="0"/>
              <a:t> 리스트 목록이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 </a:t>
            </a:r>
            <a:r>
              <a:rPr lang="en-US" altLang="ko-KR" dirty="0" smtClean="0"/>
              <a:t>  10</a:t>
            </a:r>
            <a:r>
              <a:rPr lang="ko-KR" altLang="en-US" dirty="0" smtClean="0"/>
              <a:t>개 이상 넘어가면 다음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페이지로 넘어간다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735013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026" name="Picture 2" descr="C:\Users\Core\Desktop\영업활동_리스트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570" y="1469568"/>
            <a:ext cx="7015781" cy="4125689"/>
          </a:xfrm>
          <a:prstGeom prst="rect">
            <a:avLst/>
          </a:prstGeom>
          <a:noFill/>
        </p:spPr>
      </p:pic>
      <p:sp>
        <p:nvSpPr>
          <p:cNvPr id="67" name="타원 66"/>
          <p:cNvSpPr>
            <a:spLocks noChangeAspect="1"/>
          </p:cNvSpPr>
          <p:nvPr/>
        </p:nvSpPr>
        <p:spPr>
          <a:xfrm>
            <a:off x="277645" y="132866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277645" y="179924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>
          <a:xfrm>
            <a:off x="502630" y="211356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>
          <a:xfrm>
            <a:off x="277645" y="500489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>
            <a:spLocks noChangeAspect="1"/>
          </p:cNvSpPr>
          <p:nvPr/>
        </p:nvSpPr>
        <p:spPr>
          <a:xfrm>
            <a:off x="1042495" y="500489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6507874" y="499537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영업활동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영업활동 조회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영업활동 상세보기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AutoNum type="arabicPeriod"/>
            </a:pPr>
            <a:r>
              <a:rPr lang="ko-KR" altLang="en-US" dirty="0" smtClean="0"/>
              <a:t>조회화면에서 클릭한 </a:t>
            </a:r>
            <a:r>
              <a:rPr lang="ko-KR" altLang="en-US" dirty="0" err="1" smtClean="0"/>
              <a:t>영업활동명이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로 지정된다</a:t>
            </a:r>
            <a:r>
              <a:rPr lang="en-US" altLang="ko-KR" dirty="0" smtClean="0"/>
              <a:t>.</a:t>
            </a:r>
          </a:p>
          <a:p>
            <a:pPr>
              <a:buAutoNum type="arabicPeriod"/>
            </a:pPr>
            <a:endParaRPr lang="en-US" altLang="ko-KR" dirty="0" smtClean="0"/>
          </a:p>
          <a:p>
            <a:pPr>
              <a:buAutoNum type="arabicPeriod"/>
            </a:pPr>
            <a:r>
              <a:rPr lang="ko-KR" altLang="en-US" dirty="0" smtClean="0"/>
              <a:t>해당 영업활동의 영업기회와 </a:t>
            </a:r>
            <a:r>
              <a:rPr lang="ko-KR" altLang="en-US" dirty="0" err="1" smtClean="0"/>
              <a:t>고객사는</a:t>
            </a:r>
            <a:r>
              <a:rPr lang="ko-KR" altLang="en-US" dirty="0" smtClean="0"/>
              <a:t> 상세보기 시 버튼을 클릭할 수 없다</a:t>
            </a:r>
            <a:r>
              <a:rPr lang="en-US" altLang="ko-KR" dirty="0" smtClean="0"/>
              <a:t>.</a:t>
            </a:r>
          </a:p>
          <a:p>
            <a:pPr>
              <a:buAutoNum type="arabicPeriod"/>
            </a:pPr>
            <a:endParaRPr lang="en-US" altLang="ko-KR" dirty="0" smtClean="0"/>
          </a:p>
          <a:p>
            <a:pPr>
              <a:buAutoNum type="arabicPeriod"/>
            </a:pPr>
            <a:r>
              <a:rPr lang="ko-KR" altLang="en-US" dirty="0" smtClean="0"/>
              <a:t>빨간색으로 표시된 부분은 필수입력 사항으로 반드시 입력을 </a:t>
            </a:r>
            <a:r>
              <a:rPr lang="ko-KR" altLang="en-US" dirty="0" err="1" smtClean="0"/>
              <a:t>해야된다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 descr="C:\Users\Core\Desktop\영업활동_상세보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314" y="1262501"/>
            <a:ext cx="7106586" cy="3172865"/>
          </a:xfrm>
          <a:prstGeom prst="rect">
            <a:avLst/>
          </a:prstGeom>
          <a:noFill/>
        </p:spPr>
      </p:pic>
      <p:sp>
        <p:nvSpPr>
          <p:cNvPr id="5" name="타원 4"/>
          <p:cNvSpPr>
            <a:spLocks noChangeAspect="1"/>
          </p:cNvSpPr>
          <p:nvPr/>
        </p:nvSpPr>
        <p:spPr>
          <a:xfrm>
            <a:off x="821780" y="128352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4500395" y="1550546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5914039" y="1205676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2296835" y="1497996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영업활동관리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영업활동 등록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AutoNum type="arabicPeriod"/>
            </a:pPr>
            <a:r>
              <a:rPr lang="ko-KR" altLang="en-US" dirty="0" err="1" smtClean="0"/>
              <a:t>고객사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버튼을 클릭 시 </a:t>
            </a:r>
            <a:r>
              <a:rPr lang="ko-KR" altLang="en-US" dirty="0" err="1" smtClean="0"/>
              <a:t>고객사</a:t>
            </a:r>
            <a:r>
              <a:rPr lang="ko-KR" altLang="en-US" dirty="0" smtClean="0"/>
              <a:t> 리스트를 보여주는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팝업을 띄어준다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buAutoNum type="arabicPeriod"/>
            </a:pPr>
            <a:endParaRPr lang="en-US" altLang="ko-KR" dirty="0" smtClean="0"/>
          </a:p>
          <a:p>
            <a:pPr>
              <a:buAutoNum type="arabicPeriod"/>
            </a:pPr>
            <a:r>
              <a:rPr lang="ko-KR" altLang="en-US" dirty="0" smtClean="0"/>
              <a:t>영업기회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고객사를</a:t>
            </a:r>
            <a:r>
              <a:rPr lang="ko-KR" altLang="en-US" dirty="0" smtClean="0"/>
              <a:t> 선택해야만 선택할 수 있으며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선택한 </a:t>
            </a:r>
            <a:r>
              <a:rPr lang="ko-KR" altLang="en-US" dirty="0" err="1" smtClean="0"/>
              <a:t>고객사에서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진핸중인</a:t>
            </a:r>
            <a:r>
              <a:rPr lang="ko-KR" altLang="en-US" dirty="0" smtClean="0"/>
              <a:t> 영업기회만 보여주는 팝업을 띄어준다</a:t>
            </a:r>
            <a:r>
              <a:rPr lang="en-US" altLang="ko-KR" dirty="0" smtClean="0"/>
              <a:t>.</a:t>
            </a:r>
          </a:p>
          <a:p>
            <a:pPr>
              <a:buAutoNum type="arabicPeriod"/>
            </a:pPr>
            <a:endParaRPr lang="en-US" altLang="ko-KR" dirty="0" smtClean="0"/>
          </a:p>
          <a:p>
            <a:pPr>
              <a:buAutoNum type="arabicPeriod"/>
            </a:pPr>
            <a:r>
              <a:rPr lang="ko-KR" altLang="en-US" dirty="0" smtClean="0"/>
              <a:t>활동유형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활동유형으로는 다음과 같이 </a:t>
            </a:r>
            <a:r>
              <a:rPr lang="en-US" altLang="ko-KR" dirty="0" smtClean="0"/>
              <a:t>9</a:t>
            </a:r>
            <a:r>
              <a:rPr lang="ko-KR" altLang="en-US" dirty="0" smtClean="0"/>
              <a:t>개의 유형이 존재하며 이 중 하나만 선택가능 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buAutoNum type="arabicPeriod"/>
            </a:pPr>
            <a:endParaRPr lang="en-US" altLang="ko-KR" dirty="0" smtClean="0"/>
          </a:p>
          <a:p>
            <a:pPr>
              <a:buAutoNum type="arabicPeriod"/>
            </a:pPr>
            <a:r>
              <a:rPr lang="ko-KR" altLang="en-US" dirty="0" smtClean="0"/>
              <a:t>시작일자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달력모양 아이콘을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누르게 되면 아래와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달력이 나와 날짜를 선택할 수 있다</a:t>
            </a:r>
            <a:r>
              <a:rPr lang="en-US" altLang="ko-KR" dirty="0" smtClean="0"/>
              <a:t>.</a:t>
            </a:r>
          </a:p>
          <a:p>
            <a:pPr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5. 	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진행중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보류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예정 </a:t>
            </a:r>
            <a:r>
              <a:rPr lang="en-US" altLang="ko-KR" dirty="0" smtClean="0"/>
              <a:t>/ </a:t>
            </a:r>
            <a:br>
              <a:rPr lang="en-US" altLang="ko-KR" dirty="0" smtClean="0"/>
            </a:br>
            <a:r>
              <a:rPr lang="ko-KR" altLang="en-US" dirty="0" smtClean="0"/>
              <a:t>완료 중에서 선택가능 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체크된 설정은 </a:t>
            </a:r>
            <a:r>
              <a:rPr lang="ko-KR" altLang="en-US" dirty="0" smtClean="0"/>
              <a:t>사용자의 </a:t>
            </a:r>
            <a:r>
              <a:rPr lang="ko-KR" altLang="en-US" dirty="0" smtClean="0"/>
              <a:t>필요에 의해 </a:t>
            </a:r>
            <a:r>
              <a:rPr lang="ko-KR" altLang="en-US" dirty="0" smtClean="0"/>
              <a:t>수정이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가능하다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3074" name="Picture 2" descr="C:\Users\Core\Desktop\영업활동_등록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79" y="1175413"/>
            <a:ext cx="7010538" cy="3253719"/>
          </a:xfrm>
          <a:prstGeom prst="rect">
            <a:avLst/>
          </a:prstGeom>
          <a:noFill/>
        </p:spPr>
      </p:pic>
      <p:pic>
        <p:nvPicPr>
          <p:cNvPr id="3075" name="Picture 3" descr="C:\Users\Core\Desktop\영업활동_선택박스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385" y="4397375"/>
            <a:ext cx="1285875" cy="1838325"/>
          </a:xfrm>
          <a:prstGeom prst="rect">
            <a:avLst/>
          </a:prstGeom>
          <a:noFill/>
        </p:spPr>
      </p:pic>
      <p:pic>
        <p:nvPicPr>
          <p:cNvPr id="3076" name="Picture 4" descr="C:\Users\Core\Desktop\영업활동_달력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40540" y="4397375"/>
            <a:ext cx="2067564" cy="1838325"/>
          </a:xfrm>
          <a:prstGeom prst="rect">
            <a:avLst/>
          </a:prstGeom>
          <a:noFill/>
        </p:spPr>
      </p:pic>
      <p:sp>
        <p:nvSpPr>
          <p:cNvPr id="7" name="타원 6"/>
          <p:cNvSpPr>
            <a:spLocks noChangeAspect="1"/>
          </p:cNvSpPr>
          <p:nvPr/>
        </p:nvSpPr>
        <p:spPr>
          <a:xfrm>
            <a:off x="5774404" y="114486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2252185" y="140565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4429124" y="146871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385595" y="421038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698935" y="179355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>
          <a:xfrm>
            <a:off x="2058730" y="421038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ore\Desktop\영업활동_상세박스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03323" y="4468813"/>
            <a:ext cx="1285875" cy="1257300"/>
          </a:xfrm>
          <a:prstGeom prst="rect">
            <a:avLst/>
          </a:prstGeom>
          <a:noFill/>
        </p:spPr>
      </p:pic>
      <p:sp>
        <p:nvSpPr>
          <p:cNvPr id="14" name="타원 13"/>
          <p:cNvSpPr>
            <a:spLocks noChangeAspect="1"/>
          </p:cNvSpPr>
          <p:nvPr/>
        </p:nvSpPr>
        <p:spPr>
          <a:xfrm>
            <a:off x="966945" y="218768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4450144" y="421038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5-1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영업활동관리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영업활동 </a:t>
            </a:r>
            <a:r>
              <a:rPr lang="ko-KR" altLang="en-US" dirty="0" smtClean="0"/>
              <a:t>수</a:t>
            </a:r>
            <a:r>
              <a:rPr lang="ko-KR" altLang="en-US" dirty="0" smtClean="0"/>
              <a:t>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AutoNum type="arabicPeriod"/>
            </a:pPr>
            <a:r>
              <a:rPr lang="ko-KR" altLang="en-US" dirty="0" smtClean="0"/>
              <a:t>수정하더라고 변경을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하면 </a:t>
            </a:r>
            <a:r>
              <a:rPr lang="ko-KR" altLang="en-US" dirty="0" err="1" smtClean="0"/>
              <a:t>안되는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컬럼은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수정하지 못하게 막혀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>
              <a:buAutoNum type="arabicPeriod"/>
            </a:pPr>
            <a:endParaRPr lang="en-US" altLang="ko-KR" dirty="0" smtClean="0"/>
          </a:p>
          <a:p>
            <a:pPr>
              <a:buAutoNum type="arabicPeriod"/>
            </a:pPr>
            <a:r>
              <a:rPr lang="ko-KR" altLang="en-US" dirty="0" smtClean="0"/>
              <a:t>수정하더라도 필수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정보을</a:t>
            </a:r>
            <a:r>
              <a:rPr lang="ko-KR" altLang="en-US" dirty="0" smtClean="0"/>
              <a:t> 다 입력해야만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수정이 완료된다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194" name="Picture 2" descr="C:\Users\Core\Desktop\영업활동 화면개발서(캡쳐)\영업활동_수정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374" y="1238472"/>
            <a:ext cx="7146393" cy="3333527"/>
          </a:xfrm>
          <a:prstGeom prst="rect">
            <a:avLst/>
          </a:prstGeom>
          <a:noFill/>
        </p:spPr>
      </p:pic>
      <p:sp>
        <p:nvSpPr>
          <p:cNvPr id="5" name="타원 4"/>
          <p:cNvSpPr>
            <a:spLocks noChangeAspect="1"/>
          </p:cNvSpPr>
          <p:nvPr/>
        </p:nvSpPr>
        <p:spPr>
          <a:xfrm>
            <a:off x="1289050" y="117541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영업활동관리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영업활동 삭제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altLang="ko-KR" dirty="0" smtClean="0"/>
              <a:t>1) </a:t>
            </a:r>
            <a:r>
              <a:rPr lang="ko-KR" altLang="en-US" dirty="0" smtClean="0"/>
              <a:t>체크박스를 선택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2) </a:t>
            </a:r>
            <a:r>
              <a:rPr lang="ko-KR" altLang="en-US" dirty="0" smtClean="0"/>
              <a:t>삭제버튼을 클릭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3) </a:t>
            </a:r>
            <a:r>
              <a:rPr lang="ko-KR" altLang="en-US" dirty="0" smtClean="0"/>
              <a:t>다음과 같은 </a:t>
            </a:r>
            <a:r>
              <a:rPr lang="ko-KR" altLang="en-US" dirty="0" err="1" smtClean="0"/>
              <a:t>알림창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이 띄어 삭제할 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err="1" smtClean="0"/>
              <a:t>안할지를</a:t>
            </a:r>
            <a:r>
              <a:rPr lang="ko-KR" altLang="en-US" dirty="0" smtClean="0"/>
              <a:t> 물어본다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4) </a:t>
            </a:r>
            <a:r>
              <a:rPr lang="ko-KR" altLang="en-US" dirty="0" smtClean="0"/>
              <a:t>확인을 눌렀을 경우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삭제되었다고 알려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준다</a:t>
            </a:r>
            <a:r>
              <a:rPr lang="en-US" altLang="ko-KR" dirty="0" smtClean="0"/>
              <a:t>.</a:t>
            </a:r>
          </a:p>
          <a:p>
            <a:pPr>
              <a:buAutoNum type="arabicPeriod"/>
            </a:pPr>
            <a:endParaRPr lang="ko-KR" altLang="en-US" dirty="0"/>
          </a:p>
        </p:txBody>
      </p:sp>
      <p:pic>
        <p:nvPicPr>
          <p:cNvPr id="4098" name="Picture 2" descr="C:\Users\Core\Desktop\영업활동_삭제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885" y="1206943"/>
            <a:ext cx="7019445" cy="2802647"/>
          </a:xfrm>
          <a:prstGeom prst="rect">
            <a:avLst/>
          </a:prstGeom>
          <a:noFill/>
        </p:spPr>
      </p:pic>
      <p:sp>
        <p:nvSpPr>
          <p:cNvPr id="5" name="타원 4"/>
          <p:cNvSpPr>
            <a:spLocks noChangeAspect="1"/>
          </p:cNvSpPr>
          <p:nvPr/>
        </p:nvSpPr>
        <p:spPr>
          <a:xfrm>
            <a:off x="194115" y="1336786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099" name="Picture 3" descr="C:\Users\Core\Desktop\영업활동_삭제_aler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965" y="4298730"/>
            <a:ext cx="3187694" cy="995253"/>
          </a:xfrm>
          <a:prstGeom prst="rect">
            <a:avLst/>
          </a:prstGeom>
          <a:noFill/>
        </p:spPr>
      </p:pic>
      <p:pic>
        <p:nvPicPr>
          <p:cNvPr id="4100" name="Picture 4" descr="C:\Users\Core\Desktop\영업활동_삭제_alert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71925" y="5004035"/>
            <a:ext cx="3481405" cy="1062661"/>
          </a:xfrm>
          <a:prstGeom prst="rect">
            <a:avLst/>
          </a:prstGeom>
          <a:noFill/>
        </p:spPr>
      </p:pic>
      <p:sp>
        <p:nvSpPr>
          <p:cNvPr id="9" name="타원 8"/>
          <p:cNvSpPr>
            <a:spLocks noChangeAspect="1"/>
          </p:cNvSpPr>
          <p:nvPr/>
        </p:nvSpPr>
        <p:spPr>
          <a:xfrm>
            <a:off x="596795" y="350191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271960" y="413680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3810000" y="484211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1-4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영업활동관리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영업활동 조회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삭제된 데이터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AutoNum type="arabicPeriod"/>
            </a:pPr>
            <a:r>
              <a:rPr lang="ko-KR" altLang="en-US" dirty="0" smtClean="0"/>
              <a:t>조회화면과 같이 조회가 가능하다</a:t>
            </a:r>
            <a:r>
              <a:rPr lang="en-US" altLang="ko-KR" dirty="0" smtClean="0"/>
              <a:t>.</a:t>
            </a:r>
          </a:p>
          <a:p>
            <a:pPr>
              <a:buAutoNum type="arabicPeriod"/>
            </a:pPr>
            <a:endParaRPr lang="en-US" altLang="ko-KR" dirty="0" smtClean="0"/>
          </a:p>
          <a:p>
            <a:pPr>
              <a:buAutoNum type="arabicPeriod"/>
            </a:pPr>
            <a:r>
              <a:rPr lang="ko-KR" altLang="en-US" dirty="0" err="1" smtClean="0"/>
              <a:t>영업활동명을</a:t>
            </a:r>
            <a:r>
              <a:rPr lang="ko-KR" altLang="en-US" dirty="0" smtClean="0"/>
              <a:t> 클릭 시 상세보기 화면으로 이동한다</a:t>
            </a:r>
            <a:r>
              <a:rPr lang="en-US" altLang="ko-KR" dirty="0" smtClean="0"/>
              <a:t>.</a:t>
            </a:r>
          </a:p>
          <a:p>
            <a:pPr>
              <a:buAutoNum type="arabicPeriod"/>
            </a:pPr>
            <a:endParaRPr lang="en-US" altLang="ko-KR" dirty="0" smtClean="0"/>
          </a:p>
          <a:p>
            <a:pPr>
              <a:buAutoNum type="arabicPeriod"/>
            </a:pPr>
            <a:r>
              <a:rPr lang="ko-KR" altLang="en-US" dirty="0" smtClean="0"/>
              <a:t>가장 최근에 삭제된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순서대로 리스트를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정렬해서 보여준다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 descr="C:\Users\Core\Desktop\영업활동_삭제된리스트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1204" y="1451545"/>
            <a:ext cx="7052126" cy="3748781"/>
          </a:xfrm>
          <a:prstGeom prst="rect">
            <a:avLst/>
          </a:prstGeom>
          <a:noFill/>
        </p:spPr>
      </p:pic>
      <p:sp>
        <p:nvSpPr>
          <p:cNvPr id="5" name="타원 4"/>
          <p:cNvSpPr>
            <a:spLocks noChangeAspect="1"/>
          </p:cNvSpPr>
          <p:nvPr/>
        </p:nvSpPr>
        <p:spPr>
          <a:xfrm>
            <a:off x="249789" y="119117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타원 5"/>
          <p:cNvSpPr>
            <a:spLocks noChangeAspect="1"/>
          </p:cNvSpPr>
          <p:nvPr/>
        </p:nvSpPr>
        <p:spPr>
          <a:xfrm>
            <a:off x="239279" y="212506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타원 6"/>
          <p:cNvSpPr>
            <a:spLocks noChangeAspect="1"/>
          </p:cNvSpPr>
          <p:nvPr/>
        </p:nvSpPr>
        <p:spPr>
          <a:xfrm>
            <a:off x="6471087" y="176968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영업활동관리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영업활동 조회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삭제된 데이터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삭제된 영업활동 </a:t>
            </a:r>
            <a:r>
              <a:rPr lang="ko-KR" altLang="en-US" dirty="0" smtClean="0"/>
              <a:t>상세정보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AutoNum type="arabicPeriod"/>
            </a:pPr>
            <a:r>
              <a:rPr lang="ko-KR" altLang="en-US" dirty="0" smtClean="0"/>
              <a:t>복원버튼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1) </a:t>
            </a:r>
            <a:r>
              <a:rPr lang="ko-KR" altLang="en-US" dirty="0" smtClean="0"/>
              <a:t>복원을 할 것인지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물어보는 </a:t>
            </a:r>
            <a:r>
              <a:rPr lang="ko-KR" altLang="en-US" dirty="0" err="1" smtClean="0"/>
              <a:t>알림창을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띄어준다</a:t>
            </a:r>
            <a:r>
              <a:rPr lang="en-US" altLang="ko-KR" dirty="0" smtClean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2) </a:t>
            </a:r>
            <a:r>
              <a:rPr lang="ko-KR" altLang="en-US" dirty="0" smtClean="0"/>
              <a:t>확인을 누르게 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복원했다는 </a:t>
            </a:r>
            <a:r>
              <a:rPr lang="ko-KR" altLang="en-US" dirty="0" err="1" smtClean="0"/>
              <a:t>알림창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을 띄어준다</a:t>
            </a:r>
            <a:r>
              <a:rPr lang="en-US" altLang="ko-KR" dirty="0" smtClean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3) </a:t>
            </a:r>
            <a:r>
              <a:rPr lang="ko-KR" altLang="en-US" dirty="0" smtClean="0"/>
              <a:t>복원이 완료되면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영업활동 조회화면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으로 이동한다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6146" name="Picture 2" descr="C:\Users\Core\Desktop\영업활동_삭제상세보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966" y="1486834"/>
            <a:ext cx="7035364" cy="3032614"/>
          </a:xfrm>
          <a:prstGeom prst="rect">
            <a:avLst/>
          </a:prstGeom>
          <a:noFill/>
        </p:spPr>
      </p:pic>
      <p:sp>
        <p:nvSpPr>
          <p:cNvPr id="5" name="타원 4"/>
          <p:cNvSpPr>
            <a:spLocks noChangeAspect="1"/>
          </p:cNvSpPr>
          <p:nvPr/>
        </p:nvSpPr>
        <p:spPr>
          <a:xfrm>
            <a:off x="6245112" y="118592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147" name="Picture 3" descr="C:\Users\Core\Desktop\복원_aler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218" y="4519448"/>
            <a:ext cx="2850613" cy="887577"/>
          </a:xfrm>
          <a:prstGeom prst="rect">
            <a:avLst/>
          </a:prstGeom>
          <a:noFill/>
        </p:spPr>
      </p:pic>
      <p:pic>
        <p:nvPicPr>
          <p:cNvPr id="6148" name="Picture 4" descr="C:\Users\Core\Desktop\복원_alert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3218" y="5414999"/>
            <a:ext cx="2858131" cy="872414"/>
          </a:xfrm>
          <a:prstGeom prst="rect">
            <a:avLst/>
          </a:prstGeom>
          <a:noFill/>
        </p:spPr>
      </p:pic>
      <p:pic>
        <p:nvPicPr>
          <p:cNvPr id="6149" name="Picture 5" descr="C:\Users\Core\Desktop\복원_alert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49584" y="4519448"/>
            <a:ext cx="2832832" cy="873617"/>
          </a:xfrm>
          <a:prstGeom prst="rect">
            <a:avLst/>
          </a:prstGeom>
          <a:noFill/>
        </p:spPr>
      </p:pic>
      <p:sp>
        <p:nvSpPr>
          <p:cNvPr id="10" name="타원 9"/>
          <p:cNvSpPr>
            <a:spLocks noChangeAspect="1"/>
          </p:cNvSpPr>
          <p:nvPr/>
        </p:nvSpPr>
        <p:spPr>
          <a:xfrm>
            <a:off x="481026" y="434701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486286" y="528766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>
          <a:xfrm>
            <a:off x="4066639" y="434799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18523</TotalTime>
  <Words>260</Words>
  <Application>Microsoft Office PowerPoint</Application>
  <PresentationFormat>A4 용지(210x297mm)</PresentationFormat>
  <Paragraphs>104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Company>LG-EDS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서원유통TOPIS</dc:title>
  <dc:creator>이빛나</dc:creator>
  <cp:lastModifiedBy>Core</cp:lastModifiedBy>
  <cp:revision>621</cp:revision>
  <dcterms:created xsi:type="dcterms:W3CDTF">2001-07-03T02:30:56Z</dcterms:created>
  <dcterms:modified xsi:type="dcterms:W3CDTF">2017-06-05T01:54:36Z</dcterms:modified>
</cp:coreProperties>
</file>