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48" r:id="rId2"/>
    <p:sldId id="383" r:id="rId3"/>
    <p:sldId id="449" r:id="rId4"/>
    <p:sldId id="469" r:id="rId5"/>
    <p:sldId id="470" r:id="rId6"/>
    <p:sldId id="457" r:id="rId7"/>
    <p:sldId id="452" r:id="rId8"/>
    <p:sldId id="467" r:id="rId9"/>
    <p:sldId id="454" r:id="rId10"/>
    <p:sldId id="455" r:id="rId11"/>
    <p:sldId id="456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</p:sldIdLst>
  <p:sldSz cx="9906000" cy="6858000" type="A4"/>
  <p:notesSz cx="6986588" cy="9271000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0">
          <p15:clr>
            <a:srgbClr val="A4A3A4"/>
          </p15:clr>
        </p15:guide>
        <p15:guide id="2" orient="horz" pos="3835">
          <p15:clr>
            <a:srgbClr val="A4A3A4"/>
          </p15:clr>
        </p15:guide>
        <p15:guide id="3" orient="horz" pos="3451">
          <p15:clr>
            <a:srgbClr val="A4A3A4"/>
          </p15:clr>
        </p15:guide>
        <p15:guide id="4" orient="horz" pos="2012">
          <p15:clr>
            <a:srgbClr val="A4A3A4"/>
          </p15:clr>
        </p15:guide>
        <p15:guide id="5" pos="1084">
          <p15:clr>
            <a:srgbClr val="A4A3A4"/>
          </p15:clr>
        </p15:guide>
        <p15:guide id="6" pos="46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0C0C0"/>
    <a:srgbClr val="FF0000"/>
    <a:srgbClr val="C3BFBF"/>
    <a:srgbClr val="BDB9B9"/>
    <a:srgbClr val="FFFFCC"/>
    <a:srgbClr val="EAEAEA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4" autoAdjust="0"/>
    <p:restoredTop sz="98487" autoAdjust="0"/>
  </p:normalViewPr>
  <p:slideViewPr>
    <p:cSldViewPr snapToGrid="0" snapToObjects="1">
      <p:cViewPr varScale="1">
        <p:scale>
          <a:sx n="92" d="100"/>
          <a:sy n="92" d="100"/>
        </p:scale>
        <p:origin x="474" y="90"/>
      </p:cViewPr>
      <p:guideLst>
        <p:guide orient="horz" pos="1160"/>
        <p:guide orient="horz" pos="3835"/>
        <p:guide orient="horz" pos="3451"/>
        <p:guide orient="horz" pos="2012"/>
        <p:guide pos="1084"/>
        <p:guide pos="4661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D98D9560-97E8-4698-BD1D-D5B5F77195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2503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2663" y="695325"/>
            <a:ext cx="5021262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2862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3B53A17D-18B4-4988-8D17-42A9C2E9A8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4882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3A17D-18B4-4988-8D17-42A9C2E9A833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1902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3A17D-18B4-4988-8D17-42A9C2E9A83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433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59"/>
          <p:cNvSpPr>
            <a:spLocks noChangeShapeType="1"/>
          </p:cNvSpPr>
          <p:nvPr userDrawn="1"/>
        </p:nvSpPr>
        <p:spPr bwMode="auto">
          <a:xfrm>
            <a:off x="255588" y="64912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Line 157"/>
          <p:cNvSpPr>
            <a:spLocks noChangeShapeType="1"/>
          </p:cNvSpPr>
          <p:nvPr userDrawn="1"/>
        </p:nvSpPr>
        <p:spPr bwMode="auto">
          <a:xfrm>
            <a:off x="268288" y="5603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Picture 17" descr="CP-회사로고(0428)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9938" y="6537325"/>
            <a:ext cx="12890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문서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59"/>
          <p:cNvSpPr>
            <a:spLocks noChangeShapeType="1"/>
          </p:cNvSpPr>
          <p:nvPr userDrawn="1"/>
        </p:nvSpPr>
        <p:spPr bwMode="auto">
          <a:xfrm>
            <a:off x="255588" y="64912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Line 157"/>
          <p:cNvSpPr>
            <a:spLocks noChangeShapeType="1"/>
          </p:cNvSpPr>
          <p:nvPr userDrawn="1"/>
        </p:nvSpPr>
        <p:spPr bwMode="auto">
          <a:xfrm>
            <a:off x="268288" y="5603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Text Box 158"/>
          <p:cNvSpPr txBox="1">
            <a:spLocks noChangeArrowheads="1"/>
          </p:cNvSpPr>
          <p:nvPr userDrawn="1"/>
        </p:nvSpPr>
        <p:spPr bwMode="auto">
          <a:xfrm>
            <a:off x="4368800" y="762000"/>
            <a:ext cx="1724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sz="2000" b="1" u="sng" dirty="0">
                <a:latin typeface="맑은 고딕" pitchFamily="50" charset="-127"/>
                <a:ea typeface="맑은 고딕" pitchFamily="50" charset="-127"/>
              </a:rPr>
              <a:t>문서개정이력</a:t>
            </a:r>
          </a:p>
        </p:txBody>
      </p:sp>
      <p:pic>
        <p:nvPicPr>
          <p:cNvPr id="5" name="Picture 17" descr="CP-회사로고(0428)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9938" y="6537325"/>
            <a:ext cx="12890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8"/>
          <p:cNvSpPr txBox="1">
            <a:spLocks noChangeArrowheads="1"/>
          </p:cNvSpPr>
          <p:nvPr userDrawn="1"/>
        </p:nvSpPr>
        <p:spPr bwMode="auto">
          <a:xfrm>
            <a:off x="8591550" y="158750"/>
            <a:ext cx="1082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화면설계서</a:t>
            </a:r>
          </a:p>
        </p:txBody>
      </p:sp>
      <p:sp>
        <p:nvSpPr>
          <p:cNvPr id="5" name="Line 159"/>
          <p:cNvSpPr>
            <a:spLocks noChangeShapeType="1"/>
          </p:cNvSpPr>
          <p:nvPr userDrawn="1"/>
        </p:nvSpPr>
        <p:spPr bwMode="auto">
          <a:xfrm>
            <a:off x="255588" y="64912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157"/>
          <p:cNvSpPr>
            <a:spLocks noChangeShapeType="1"/>
          </p:cNvSpPr>
          <p:nvPr userDrawn="1"/>
        </p:nvSpPr>
        <p:spPr bwMode="auto">
          <a:xfrm>
            <a:off x="268288" y="5603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Rectangle 120"/>
          <p:cNvSpPr>
            <a:spLocks noChangeArrowheads="1"/>
          </p:cNvSpPr>
          <p:nvPr userDrawn="1"/>
        </p:nvSpPr>
        <p:spPr bwMode="auto">
          <a:xfrm>
            <a:off x="247650" y="685800"/>
            <a:ext cx="9359900" cy="56927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Line 160"/>
          <p:cNvSpPr>
            <a:spLocks noChangeShapeType="1"/>
          </p:cNvSpPr>
          <p:nvPr userDrawn="1"/>
        </p:nvSpPr>
        <p:spPr bwMode="auto">
          <a:xfrm>
            <a:off x="7645400" y="685800"/>
            <a:ext cx="0" cy="5692775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Line 161"/>
          <p:cNvSpPr>
            <a:spLocks noChangeShapeType="1"/>
          </p:cNvSpPr>
          <p:nvPr userDrawn="1"/>
        </p:nvSpPr>
        <p:spPr bwMode="auto">
          <a:xfrm>
            <a:off x="247650" y="1079500"/>
            <a:ext cx="9359900" cy="0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Text Box 162"/>
          <p:cNvSpPr txBox="1">
            <a:spLocks noChangeArrowheads="1"/>
          </p:cNvSpPr>
          <p:nvPr userDrawn="1"/>
        </p:nvSpPr>
        <p:spPr bwMode="auto">
          <a:xfrm>
            <a:off x="8239125" y="735013"/>
            <a:ext cx="7937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화면설명</a:t>
            </a:r>
          </a:p>
        </p:txBody>
      </p:sp>
      <p:sp>
        <p:nvSpPr>
          <p:cNvPr id="11" name="Line 163"/>
          <p:cNvSpPr>
            <a:spLocks noChangeShapeType="1"/>
          </p:cNvSpPr>
          <p:nvPr userDrawn="1"/>
        </p:nvSpPr>
        <p:spPr bwMode="auto">
          <a:xfrm>
            <a:off x="1538288" y="685800"/>
            <a:ext cx="0" cy="395288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Text Box 164"/>
          <p:cNvSpPr txBox="1">
            <a:spLocks noChangeArrowheads="1"/>
          </p:cNvSpPr>
          <p:nvPr userDrawn="1"/>
        </p:nvSpPr>
        <p:spPr bwMode="auto">
          <a:xfrm>
            <a:off x="433388" y="735013"/>
            <a:ext cx="9461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네비게이션</a:t>
            </a:r>
          </a:p>
        </p:txBody>
      </p:sp>
      <p:pic>
        <p:nvPicPr>
          <p:cNvPr id="13" name="Picture 17" descr="CP-회사로고(0428)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9938" y="6537325"/>
            <a:ext cx="12890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1612900" y="735013"/>
            <a:ext cx="5940000" cy="28800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맑은 고딕" pitchFamily="50" charset="-127"/>
                <a:ea typeface="맑은 고딕" pitchFamily="50" charset="-127"/>
              </a:defRPr>
            </a:lvl1pPr>
            <a:lvl2pPr>
              <a:defRPr sz="1200">
                <a:latin typeface="맑은 고딕" pitchFamily="50" charset="-127"/>
                <a:ea typeface="맑은 고딕" pitchFamily="50" charset="-127"/>
              </a:defRPr>
            </a:lvl2pPr>
            <a:lvl3pPr>
              <a:defRPr sz="1200">
                <a:latin typeface="맑은 고딕" pitchFamily="50" charset="-127"/>
                <a:ea typeface="맑은 고딕" pitchFamily="50" charset="-127"/>
              </a:defRPr>
            </a:lvl3pPr>
            <a:lvl4pPr>
              <a:defRPr sz="12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1"/>
          </p:nvPr>
        </p:nvSpPr>
        <p:spPr>
          <a:xfrm>
            <a:off x="7705300" y="1175413"/>
            <a:ext cx="1836000" cy="5112000"/>
          </a:xfrm>
          <a:prstGeom prst="rect">
            <a:avLst/>
          </a:prstGeom>
        </p:spPr>
        <p:txBody>
          <a:bodyPr/>
          <a:lstStyle>
            <a:lvl1pPr algn="l">
              <a:buNone/>
              <a:defRPr sz="1000">
                <a:latin typeface="맑은 고딕" pitchFamily="50" charset="-127"/>
                <a:ea typeface="맑은 고딕" pitchFamily="50" charset="-127"/>
              </a:defRPr>
            </a:lvl1pPr>
            <a:lvl2pPr>
              <a:defRPr sz="1200">
                <a:latin typeface="맑은 고딕" pitchFamily="50" charset="-127"/>
                <a:ea typeface="맑은 고딕" pitchFamily="50" charset="-127"/>
              </a:defRPr>
            </a:lvl2pPr>
            <a:lvl3pPr>
              <a:defRPr sz="1200">
                <a:latin typeface="맑은 고딕" pitchFamily="50" charset="-127"/>
                <a:ea typeface="맑은 고딕" pitchFamily="50" charset="-127"/>
              </a:defRPr>
            </a:lvl3pPr>
            <a:lvl4pPr>
              <a:defRPr sz="12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Text Box 36"/>
          <p:cNvSpPr txBox="1">
            <a:spLocks noChangeArrowheads="1"/>
          </p:cNvSpPr>
          <p:nvPr userDrawn="1"/>
        </p:nvSpPr>
        <p:spPr bwMode="auto">
          <a:xfrm>
            <a:off x="4759325" y="6546850"/>
            <a:ext cx="4667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kumimoji="0" lang="en-US" altLang="ko-KR" sz="700" dirty="0">
                <a:latin typeface="맑은 고딕" pitchFamily="50" charset="-127"/>
                <a:ea typeface="맑은 고딕" pitchFamily="50" charset="-127"/>
              </a:rPr>
              <a:t> - </a:t>
            </a:r>
            <a:fld id="{D9F49C2F-D043-4EB4-960B-C7C2FF34856F}" type="slidenum">
              <a:rPr kumimoji="0" lang="en-US" altLang="ko-KR" sz="700">
                <a:latin typeface="맑은 고딕" pitchFamily="50" charset="-127"/>
                <a:ea typeface="맑은 고딕" pitchFamily="50" charset="-127"/>
              </a:rPr>
              <a:pPr algn="l">
                <a:spcBef>
                  <a:spcPct val="0"/>
                </a:spcBef>
                <a:defRPr/>
              </a:pPr>
              <a:t>‹#›</a:t>
            </a:fld>
            <a:r>
              <a:rPr kumimoji="0" lang="en-US" altLang="ko-KR" sz="700" dirty="0">
                <a:latin typeface="맑은 고딕" pitchFamily="50" charset="-127"/>
                <a:ea typeface="맑은 고딕" pitchFamily="50" charset="-127"/>
              </a:rPr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/>
          <p:cNvSpPr txBox="1">
            <a:spLocks noChangeArrowheads="1"/>
          </p:cNvSpPr>
          <p:nvPr/>
        </p:nvSpPr>
        <p:spPr bwMode="auto">
          <a:xfrm>
            <a:off x="2282527" y="2235200"/>
            <a:ext cx="449353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>SFA </a:t>
            </a:r>
            <a:r>
              <a:rPr lang="ko-KR" altLang="en-US" sz="3600" dirty="0">
                <a:latin typeface="HY견고딕" pitchFamily="18" charset="-127"/>
                <a:ea typeface="HY견고딕" pitchFamily="18" charset="-127"/>
              </a:rPr>
              <a:t>시스템 구축</a:t>
            </a:r>
            <a:endParaRPr lang="en-US" altLang="ko-KR" sz="36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영업기회 화면메뉴얼</a:t>
            </a:r>
            <a:endParaRPr lang="ko-KR" altLang="en-US" sz="36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6" y="1174750"/>
            <a:ext cx="7275680" cy="5113338"/>
          </a:xfrm>
          <a:prstGeom prst="rect">
            <a:avLst/>
          </a:prstGeom>
        </p:spPr>
      </p:pic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상품</a:t>
            </a:r>
            <a:r>
              <a:rPr lang="en-US" altLang="ko-KR" dirty="0" smtClean="0"/>
              <a:t>ID/</a:t>
            </a:r>
            <a:r>
              <a:rPr lang="ko-KR" altLang="en-US" dirty="0" smtClean="0"/>
              <a:t>상품명으로 원하는 상품을 검색할 수 있다</a:t>
            </a:r>
            <a:r>
              <a:rPr lang="en-US" altLang="ko-KR" dirty="0" smtClean="0"/>
              <a:t>.</a:t>
            </a:r>
          </a:p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리스트 행 클릭 시 원하는 데이터를 부모페이지의 상품 테이블에 데이터를 전송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팝업창은 닫히게 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67" name="타원 66"/>
          <p:cNvSpPr>
            <a:spLocks noChangeAspect="1"/>
          </p:cNvSpPr>
          <p:nvPr/>
        </p:nvSpPr>
        <p:spPr>
          <a:xfrm>
            <a:off x="3403265" y="173331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2469437" y="2674674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텍스트 개체 틀 1"/>
          <p:cNvSpPr>
            <a:spLocks noGrp="1"/>
          </p:cNvSpPr>
          <p:nvPr>
            <p:ph type="body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영업기회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 관리 추가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855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6" y="1174750"/>
            <a:ext cx="7275680" cy="5113338"/>
          </a:xfrm>
          <a:prstGeom prst="rect">
            <a:avLst/>
          </a:prstGeom>
        </p:spPr>
      </p:pic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붉은 색으로 표시된 필수  데이터 작성 후 클릭 시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데이터 저장가능</a:t>
            </a:r>
            <a:r>
              <a:rPr lang="en-US" altLang="ko-KR" dirty="0" smtClean="0"/>
              <a:t>.</a:t>
            </a:r>
          </a:p>
          <a:p>
            <a:pPr marL="228600" indent="-228600" eaLnBrk="1" hangingPunct="1">
              <a:buAutoNum type="arabicPeriod" startAt="2"/>
            </a:pPr>
            <a:r>
              <a:rPr lang="ko-KR" altLang="en-US" dirty="0" smtClean="0"/>
              <a:t>체크박스로 체크된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상품을 삭제 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67" name="타원 66"/>
          <p:cNvSpPr>
            <a:spLocks noChangeAspect="1"/>
          </p:cNvSpPr>
          <p:nvPr/>
        </p:nvSpPr>
        <p:spPr>
          <a:xfrm>
            <a:off x="6546757" y="140818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6870607" y="348260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텍스트 개체 틀 1"/>
          <p:cNvSpPr>
            <a:spLocks noGrp="1"/>
          </p:cNvSpPr>
          <p:nvPr>
            <p:ph type="body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영업기회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 관리 추가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959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66" y="1379893"/>
            <a:ext cx="7233246" cy="31767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" y="4297000"/>
            <a:ext cx="7233246" cy="1605042"/>
          </a:xfrm>
          <a:prstGeom prst="rect">
            <a:avLst/>
          </a:prstGeom>
        </p:spPr>
      </p:pic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영업기회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영업기회관리 상세정보</a:t>
            </a:r>
            <a:endParaRPr lang="ko-KR" altLang="en-US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편집버튼 클릭 시 입력창이 활성화 된다</a:t>
            </a:r>
            <a:r>
              <a:rPr lang="en-US" altLang="ko-KR" dirty="0" smtClean="0"/>
              <a:t>.</a:t>
            </a:r>
          </a:p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탭을 클릭하여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항목을 표시할 수 있다</a:t>
            </a:r>
            <a:r>
              <a:rPr lang="en-US" altLang="ko-KR" dirty="0" smtClean="0"/>
              <a:t>.</a:t>
            </a:r>
          </a:p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버튼 클릭 시 영업활동 추가 화면으로 이동된다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이동 시 해당 영업기회명과 고객정보가 전달 된다</a:t>
            </a:r>
            <a:r>
              <a:rPr lang="en-US" altLang="ko-KR" dirty="0" smtClean="0"/>
              <a:t>.</a:t>
            </a:r>
          </a:p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체크박스에 체크된 데이터를 삭제할 수 있다</a:t>
            </a:r>
            <a:r>
              <a:rPr lang="en-US" altLang="ko-KR" dirty="0" smtClean="0"/>
              <a:t>.</a:t>
            </a:r>
          </a:p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영업활동명 클릭 시 정보를 확인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수정할 수 있는 상세페이지로 이동한다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67" name="타원 66"/>
          <p:cNvSpPr>
            <a:spLocks noChangeAspect="1"/>
          </p:cNvSpPr>
          <p:nvPr/>
        </p:nvSpPr>
        <p:spPr>
          <a:xfrm>
            <a:off x="6472602" y="147539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204781" y="4197569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타원 66"/>
          <p:cNvSpPr>
            <a:spLocks noChangeAspect="1"/>
          </p:cNvSpPr>
          <p:nvPr/>
        </p:nvSpPr>
        <p:spPr>
          <a:xfrm>
            <a:off x="6310677" y="440545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타원 66"/>
          <p:cNvSpPr>
            <a:spLocks noChangeAspect="1"/>
          </p:cNvSpPr>
          <p:nvPr/>
        </p:nvSpPr>
        <p:spPr>
          <a:xfrm>
            <a:off x="6950361" y="4394697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타원 66"/>
          <p:cNvSpPr>
            <a:spLocks noChangeAspect="1"/>
          </p:cNvSpPr>
          <p:nvPr/>
        </p:nvSpPr>
        <p:spPr>
          <a:xfrm>
            <a:off x="528631" y="4937596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0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66" y="1379893"/>
            <a:ext cx="7233246" cy="31767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66" y="4359494"/>
            <a:ext cx="7233246" cy="1605042"/>
          </a:xfrm>
          <a:prstGeom prst="rect">
            <a:avLst/>
          </a:prstGeom>
        </p:spPr>
      </p:pic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영업기회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영업기회관리 상세정보</a:t>
            </a:r>
            <a:endParaRPr lang="ko-KR" altLang="en-US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버튼 클릭 시 견적 추가 화면으로 이동된다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이동 시 해당 영업기회명과 고객정보가 전달 된다</a:t>
            </a:r>
            <a:r>
              <a:rPr lang="en-US" altLang="ko-KR" dirty="0" smtClean="0"/>
              <a:t>.</a:t>
            </a:r>
          </a:p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체크박스에 체크된 데이터를 삭제할 수 있다</a:t>
            </a:r>
            <a:r>
              <a:rPr lang="en-US" altLang="ko-KR" dirty="0" smtClean="0"/>
              <a:t>.</a:t>
            </a:r>
          </a:p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견적</a:t>
            </a:r>
            <a:r>
              <a:rPr lang="ko-KR" altLang="en-US" dirty="0" smtClean="0"/>
              <a:t>명 클릭 시 정보를 확인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수정할 수 있는 상세페이지로 이동한다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endParaRPr lang="en-US" altLang="ko-KR" dirty="0" smtClean="0"/>
          </a:p>
        </p:txBody>
      </p:sp>
      <p:sp>
        <p:nvSpPr>
          <p:cNvPr id="15" name="타원 66"/>
          <p:cNvSpPr>
            <a:spLocks noChangeAspect="1"/>
          </p:cNvSpPr>
          <p:nvPr/>
        </p:nvSpPr>
        <p:spPr>
          <a:xfrm>
            <a:off x="6310677" y="440545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타원 66"/>
          <p:cNvSpPr>
            <a:spLocks noChangeAspect="1"/>
          </p:cNvSpPr>
          <p:nvPr/>
        </p:nvSpPr>
        <p:spPr>
          <a:xfrm>
            <a:off x="6950361" y="4394697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7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8" y="1174750"/>
            <a:ext cx="7220817" cy="5113337"/>
          </a:xfrm>
          <a:prstGeom prst="rect">
            <a:avLst/>
          </a:prstGeom>
        </p:spPr>
      </p:pic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영업기회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영업기회관리 상세정보</a:t>
            </a:r>
            <a:r>
              <a:rPr lang="en-US" altLang="ko-KR" dirty="0" smtClean="0"/>
              <a:t>-</a:t>
            </a:r>
            <a:r>
              <a:rPr lang="ko-KR" altLang="en-US" dirty="0" smtClean="0"/>
              <a:t>영업활동 상세</a:t>
            </a:r>
            <a:endParaRPr lang="ko-KR" altLang="en-US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AutoNum type="arabicPeriod"/>
            </a:pPr>
            <a:r>
              <a:rPr lang="ko-KR" altLang="en-US" dirty="0"/>
              <a:t>조회화면에서 클릭한 영업활동명이 </a:t>
            </a:r>
            <a:r>
              <a:rPr lang="en-US" altLang="ko-KR" dirty="0"/>
              <a:t>default</a:t>
            </a:r>
            <a:r>
              <a:rPr lang="ko-KR" altLang="en-US" dirty="0"/>
              <a:t>로 지정된다</a:t>
            </a:r>
            <a:r>
              <a:rPr lang="en-US" altLang="ko-KR" dirty="0"/>
              <a:t>.</a:t>
            </a:r>
          </a:p>
          <a:p>
            <a:pPr>
              <a:buAutoNum type="arabicPeriod"/>
            </a:pPr>
            <a:endParaRPr lang="en-US" altLang="ko-KR" dirty="0"/>
          </a:p>
          <a:p>
            <a:pPr>
              <a:buAutoNum type="arabicPeriod"/>
            </a:pPr>
            <a:r>
              <a:rPr lang="ko-KR" altLang="en-US" dirty="0"/>
              <a:t>해당 영업활동의 영업기회와 고객사는 상세보기 시 버튼을 클릭할 수 없다</a:t>
            </a:r>
            <a:r>
              <a:rPr lang="en-US" altLang="ko-KR" dirty="0"/>
              <a:t>.</a:t>
            </a:r>
          </a:p>
          <a:p>
            <a:pPr>
              <a:buAutoNum type="arabicPeriod"/>
            </a:pPr>
            <a:endParaRPr lang="en-US" altLang="ko-KR" dirty="0"/>
          </a:p>
          <a:p>
            <a:pPr>
              <a:buAutoNum type="arabicPeriod"/>
            </a:pPr>
            <a:r>
              <a:rPr lang="ko-KR" altLang="en-US" dirty="0"/>
              <a:t>빨간색으로 표시된 부분은 필수입력 사항으로 반드시 입력을 해야된다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 smtClean="0"/>
          </a:p>
        </p:txBody>
      </p:sp>
      <p:sp>
        <p:nvSpPr>
          <p:cNvPr id="15" name="타원 66"/>
          <p:cNvSpPr>
            <a:spLocks noChangeAspect="1"/>
          </p:cNvSpPr>
          <p:nvPr/>
        </p:nvSpPr>
        <p:spPr>
          <a:xfrm>
            <a:off x="6310677" y="440545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타원 66"/>
          <p:cNvSpPr>
            <a:spLocks noChangeAspect="1"/>
          </p:cNvSpPr>
          <p:nvPr/>
        </p:nvSpPr>
        <p:spPr>
          <a:xfrm>
            <a:off x="6950361" y="4394697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Core\Desktop\영업활동_상세보기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623" y="1494094"/>
            <a:ext cx="7106586" cy="4698888"/>
          </a:xfrm>
          <a:prstGeom prst="rect">
            <a:avLst/>
          </a:prstGeom>
          <a:noFill/>
        </p:spPr>
      </p:pic>
      <p:sp>
        <p:nvSpPr>
          <p:cNvPr id="10" name="타원 4"/>
          <p:cNvSpPr>
            <a:spLocks noChangeAspect="1"/>
          </p:cNvSpPr>
          <p:nvPr/>
        </p:nvSpPr>
        <p:spPr>
          <a:xfrm>
            <a:off x="1278983" y="1564077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7"/>
          <p:cNvSpPr>
            <a:spLocks noChangeAspect="1"/>
          </p:cNvSpPr>
          <p:nvPr/>
        </p:nvSpPr>
        <p:spPr>
          <a:xfrm>
            <a:off x="4887542" y="1993027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타원 8"/>
          <p:cNvSpPr>
            <a:spLocks noChangeAspect="1"/>
          </p:cNvSpPr>
          <p:nvPr/>
        </p:nvSpPr>
        <p:spPr>
          <a:xfrm>
            <a:off x="6610856" y="131596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타원 9"/>
          <p:cNvSpPr>
            <a:spLocks noChangeAspect="1"/>
          </p:cNvSpPr>
          <p:nvPr/>
        </p:nvSpPr>
        <p:spPr>
          <a:xfrm>
            <a:off x="2231579" y="207840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3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8" y="1174750"/>
            <a:ext cx="7220817" cy="5113338"/>
          </a:xfrm>
          <a:prstGeom prst="rect">
            <a:avLst/>
          </a:prstGeom>
        </p:spPr>
      </p:pic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영업기회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영업기회관리 상세정보</a:t>
            </a:r>
            <a:r>
              <a:rPr lang="en-US" altLang="ko-KR" dirty="0" smtClean="0"/>
              <a:t>-</a:t>
            </a:r>
            <a:r>
              <a:rPr lang="ko-KR" altLang="en-US" dirty="0" smtClean="0"/>
              <a:t>견적상세</a:t>
            </a:r>
            <a:endParaRPr lang="ko-KR" altLang="en-US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AutoNum type="arabicPeriod"/>
            </a:pPr>
            <a:r>
              <a:rPr lang="ko-KR" altLang="en-US" dirty="0"/>
              <a:t>조회화면에서 클릭한 </a:t>
            </a:r>
            <a:r>
              <a:rPr lang="ko-KR" altLang="en-US" dirty="0" smtClean="0"/>
              <a:t>견적명이 </a:t>
            </a:r>
            <a:r>
              <a:rPr lang="en-US" altLang="ko-KR" dirty="0"/>
              <a:t>default</a:t>
            </a:r>
            <a:r>
              <a:rPr lang="ko-KR" altLang="en-US" dirty="0"/>
              <a:t>로 지정된다</a:t>
            </a:r>
            <a:r>
              <a:rPr lang="en-US" altLang="ko-KR" dirty="0"/>
              <a:t>.</a:t>
            </a:r>
          </a:p>
          <a:p>
            <a:pPr>
              <a:buAutoNum type="arabicPeriod"/>
            </a:pPr>
            <a:endParaRPr lang="en-US" altLang="ko-KR" dirty="0"/>
          </a:p>
          <a:p>
            <a:pPr>
              <a:buAutoNum type="arabicPeriod"/>
            </a:pPr>
            <a:r>
              <a:rPr lang="ko-KR" altLang="en-US" dirty="0"/>
              <a:t>해당 </a:t>
            </a:r>
            <a:r>
              <a:rPr lang="ko-KR" altLang="en-US" dirty="0" smtClean="0"/>
              <a:t>견적의 </a:t>
            </a:r>
            <a:r>
              <a:rPr lang="ko-KR" altLang="en-US" dirty="0"/>
              <a:t>영업기회와 고객사는 상세보기 시 버튼을 클릭할 수 없다</a:t>
            </a:r>
            <a:r>
              <a:rPr lang="en-US" altLang="ko-KR" dirty="0"/>
              <a:t>.</a:t>
            </a:r>
          </a:p>
          <a:p>
            <a:pPr>
              <a:buAutoNum type="arabicPeriod"/>
            </a:pPr>
            <a:endParaRPr lang="en-US" altLang="ko-KR" dirty="0"/>
          </a:p>
          <a:p>
            <a:pPr>
              <a:buAutoNum type="arabicPeriod"/>
            </a:pPr>
            <a:r>
              <a:rPr lang="ko-KR" altLang="en-US" dirty="0"/>
              <a:t>빨간색으로 표시된 부분은 필수입력 사항으로 반드시 입력을 해야된다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 smtClean="0"/>
          </a:p>
        </p:txBody>
      </p:sp>
      <p:sp>
        <p:nvSpPr>
          <p:cNvPr id="10" name="타원 4"/>
          <p:cNvSpPr>
            <a:spLocks noChangeAspect="1"/>
          </p:cNvSpPr>
          <p:nvPr/>
        </p:nvSpPr>
        <p:spPr>
          <a:xfrm>
            <a:off x="1289050" y="255121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7"/>
          <p:cNvSpPr>
            <a:spLocks noChangeAspect="1"/>
          </p:cNvSpPr>
          <p:nvPr/>
        </p:nvSpPr>
        <p:spPr>
          <a:xfrm>
            <a:off x="4892452" y="2047449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77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6" y="1257300"/>
            <a:ext cx="7275680" cy="4914900"/>
          </a:xfrm>
          <a:prstGeom prst="rect">
            <a:avLst/>
          </a:prstGeom>
        </p:spPr>
      </p:pic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영업기회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 관리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삭제</a:t>
            </a:r>
            <a:endParaRPr lang="ko-KR" altLang="en-US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체크박스에 체크된 데이터를 삭제할 수 있다</a:t>
            </a:r>
            <a:r>
              <a:rPr lang="en-US" altLang="ko-KR" dirty="0" smtClean="0"/>
              <a:t>.</a:t>
            </a:r>
          </a:p>
          <a:p>
            <a:pPr marL="228600" indent="-228600" eaLnBrk="1" hangingPunct="1">
              <a:buAutoNum type="arabicPeriod"/>
            </a:pPr>
            <a:endParaRPr lang="en-US" altLang="ko-KR" dirty="0" smtClean="0"/>
          </a:p>
        </p:txBody>
      </p:sp>
      <p:sp>
        <p:nvSpPr>
          <p:cNvPr id="67" name="타원 66"/>
          <p:cNvSpPr>
            <a:spLocks noChangeAspect="1"/>
          </p:cNvSpPr>
          <p:nvPr/>
        </p:nvSpPr>
        <p:spPr>
          <a:xfrm>
            <a:off x="181530" y="225632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621411" y="5608374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271" y="2156860"/>
            <a:ext cx="4171950" cy="1295400"/>
          </a:xfrm>
          <a:prstGeom prst="rect">
            <a:avLst/>
          </a:prstGeom>
        </p:spPr>
      </p:pic>
      <p:sp>
        <p:nvSpPr>
          <p:cNvPr id="16" name="타원 66"/>
          <p:cNvSpPr>
            <a:spLocks noChangeAspect="1"/>
          </p:cNvSpPr>
          <p:nvPr/>
        </p:nvSpPr>
        <p:spPr>
          <a:xfrm>
            <a:off x="4421187" y="2765594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0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6" y="1257300"/>
            <a:ext cx="7275680" cy="4914900"/>
          </a:xfrm>
          <a:prstGeom prst="rect">
            <a:avLst/>
          </a:prstGeom>
        </p:spPr>
      </p:pic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영업기회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 관리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삭제</a:t>
            </a:r>
            <a:endParaRPr lang="ko-KR" altLang="en-US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데이터 삭제화면</a:t>
            </a:r>
            <a:endParaRPr lang="en-US" altLang="ko-KR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271" y="2166385"/>
            <a:ext cx="41719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6" y="1174750"/>
            <a:ext cx="7275680" cy="5113337"/>
          </a:xfrm>
          <a:prstGeom prst="rect">
            <a:avLst/>
          </a:prstGeom>
        </p:spPr>
      </p:pic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영업기회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영업기회관리 삭제된 데이터</a:t>
            </a:r>
            <a:endParaRPr lang="ko-KR" altLang="en-US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삭제된 데이터를 검색할 수 있다</a:t>
            </a:r>
            <a:r>
              <a:rPr lang="en-US" altLang="ko-KR" dirty="0" smtClean="0"/>
              <a:t>.</a:t>
            </a:r>
          </a:p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영업기회명 클릭 시 데이터의 복원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완전 삭제가 가능한 상세페이지로 이동한다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6" name="타원 66"/>
          <p:cNvSpPr>
            <a:spLocks noChangeAspect="1"/>
          </p:cNvSpPr>
          <p:nvPr/>
        </p:nvSpPr>
        <p:spPr>
          <a:xfrm>
            <a:off x="5751058" y="160169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타원 66"/>
          <p:cNvSpPr>
            <a:spLocks noChangeAspect="1"/>
          </p:cNvSpPr>
          <p:nvPr/>
        </p:nvSpPr>
        <p:spPr>
          <a:xfrm>
            <a:off x="65499" y="2221684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2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6" y="1174751"/>
            <a:ext cx="7275680" cy="5028622"/>
          </a:xfrm>
          <a:prstGeom prst="rect">
            <a:avLst/>
          </a:prstGeom>
        </p:spPr>
      </p:pic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영업기회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영업기회관리 삭제된 데이터</a:t>
            </a:r>
            <a:endParaRPr lang="ko-KR" altLang="en-US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복원 버튼 선택 시 데이터를 복원할 수 있다</a:t>
            </a:r>
            <a:r>
              <a:rPr lang="en-US" altLang="ko-KR" dirty="0" smtClean="0"/>
              <a:t>.</a:t>
            </a:r>
          </a:p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삭제 버튼 선택 시 데이터의 완전 삭제가 가능하다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r>
              <a:rPr lang="en-US" altLang="ko-KR" dirty="0" smtClean="0">
                <a:solidFill>
                  <a:srgbClr val="FF0000"/>
                </a:solidFill>
              </a:rPr>
              <a:t>*</a:t>
            </a:r>
            <a:r>
              <a:rPr lang="ko-KR" altLang="en-US" dirty="0" smtClean="0">
                <a:solidFill>
                  <a:srgbClr val="FF0000"/>
                </a:solidFill>
              </a:rPr>
              <a:t>완전 삭제 시 데이터의 복원은 불가능하다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6" name="타원 66"/>
          <p:cNvSpPr>
            <a:spLocks noChangeAspect="1"/>
          </p:cNvSpPr>
          <p:nvPr/>
        </p:nvSpPr>
        <p:spPr>
          <a:xfrm>
            <a:off x="6260213" y="127784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타원 66"/>
          <p:cNvSpPr>
            <a:spLocks noChangeAspect="1"/>
          </p:cNvSpPr>
          <p:nvPr/>
        </p:nvSpPr>
        <p:spPr>
          <a:xfrm>
            <a:off x="6603390" y="127784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4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49464"/>
              </p:ext>
            </p:extLst>
          </p:nvPr>
        </p:nvGraphicFramePr>
        <p:xfrm>
          <a:off x="636588" y="1316038"/>
          <a:ext cx="8713092" cy="486616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06630"/>
                <a:gridCol w="1397750"/>
                <a:gridCol w="1224136"/>
                <a:gridCol w="5184576"/>
              </a:tblGrid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2017.06.05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이지용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최초작성</a:t>
                      </a:r>
                    </a:p>
                  </a:txBody>
                  <a:tcPr marL="90000" marR="90000" marT="46800" marB="46800" anchor="ctr" horzOverflow="overflow"/>
                </a:tc>
              </a:tr>
              <a:tr h="37069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6" y="1174751"/>
            <a:ext cx="7275680" cy="5028622"/>
          </a:xfrm>
          <a:prstGeom prst="rect">
            <a:avLst/>
          </a:prstGeom>
        </p:spPr>
      </p:pic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영업기회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영업기회관리 삭제된 데이터</a:t>
            </a:r>
            <a:endParaRPr lang="ko-KR" altLang="en-US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복원 버튼 선택 시 데이터를 복원할 수 있다</a:t>
            </a:r>
            <a:r>
              <a:rPr lang="en-US" altLang="ko-KR" dirty="0" smtClean="0"/>
              <a:t>.</a:t>
            </a:r>
          </a:p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삭제 버튼 선택 시 데이터의 완전 삭제가 가능하다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r>
              <a:rPr lang="en-US" altLang="ko-KR" dirty="0" smtClean="0">
                <a:solidFill>
                  <a:srgbClr val="FF0000"/>
                </a:solidFill>
              </a:rPr>
              <a:t>*</a:t>
            </a:r>
            <a:r>
              <a:rPr lang="ko-KR" altLang="en-US" dirty="0" smtClean="0">
                <a:solidFill>
                  <a:srgbClr val="FF0000"/>
                </a:solidFill>
              </a:rPr>
              <a:t>완전 삭제 시 데이터의 복원은 불가능하다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6" name="타원 66"/>
          <p:cNvSpPr>
            <a:spLocks noChangeAspect="1"/>
          </p:cNvSpPr>
          <p:nvPr/>
        </p:nvSpPr>
        <p:spPr>
          <a:xfrm>
            <a:off x="6260213" y="127784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타원 66"/>
          <p:cNvSpPr>
            <a:spLocks noChangeAspect="1"/>
          </p:cNvSpPr>
          <p:nvPr/>
        </p:nvSpPr>
        <p:spPr>
          <a:xfrm>
            <a:off x="6603390" y="127784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8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6" y="1257300"/>
            <a:ext cx="7275680" cy="4914900"/>
          </a:xfrm>
          <a:prstGeom prst="rect">
            <a:avLst/>
          </a:prstGeom>
        </p:spPr>
      </p:pic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영업기회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 관리</a:t>
            </a:r>
            <a:endParaRPr lang="ko-KR" altLang="en-US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영업기회리스트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검색조건 입력창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en-US" altLang="ko-KR" dirty="0" smtClean="0"/>
              <a:t>     </a:t>
            </a:r>
            <a:r>
              <a:rPr lang="ko-KR" altLang="en-US" dirty="0" smtClean="0"/>
              <a:t>영업기회명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고객명 </a:t>
            </a:r>
            <a:r>
              <a:rPr lang="en-US" altLang="ko-KR" dirty="0" smtClean="0"/>
              <a:t>/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영업기회단계 </a:t>
            </a:r>
            <a:r>
              <a:rPr lang="en-US" altLang="ko-KR" dirty="0" smtClean="0"/>
              <a:t>/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가능성으로 조회가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가능하다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en-US" altLang="ko-KR" dirty="0" smtClean="0"/>
              <a:t>  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+ </a:t>
            </a:r>
            <a:r>
              <a:rPr lang="ko-KR" altLang="en-US" dirty="0" smtClean="0"/>
              <a:t>버튼을 통해 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  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검색조건 추가 가능</a:t>
            </a:r>
            <a:endParaRPr lang="en-US" altLang="ko-KR" dirty="0" smtClean="0"/>
          </a:p>
          <a:p>
            <a:pPr marL="0" indent="0" eaLnBrk="1" hangingPunct="1"/>
            <a:endParaRPr lang="en-US" altLang="ko-KR" dirty="0" smtClean="0"/>
          </a:p>
          <a:p>
            <a:pPr marL="0" indent="0" eaLnBrk="1" hangingPunct="1"/>
            <a:r>
              <a:rPr lang="en-US" altLang="ko-KR" dirty="0" smtClean="0"/>
              <a:t>2.   </a:t>
            </a:r>
            <a:r>
              <a:rPr lang="ko-KR" altLang="en-US" dirty="0" smtClean="0"/>
              <a:t>체</a:t>
            </a:r>
            <a:r>
              <a:rPr lang="ko-KR" altLang="en-US" dirty="0" smtClean="0"/>
              <a:t>크박스를 이용해 </a:t>
            </a:r>
            <a:endParaRPr lang="en-US" altLang="ko-KR" dirty="0" smtClean="0"/>
          </a:p>
          <a:p>
            <a:pPr marL="0" indent="0" eaLnBrk="1" hangingPunct="1"/>
            <a:r>
              <a:rPr lang="ko-KR" altLang="en-US" dirty="0" smtClean="0"/>
              <a:t>     다중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개별 삭제가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가능하다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3. </a:t>
            </a:r>
            <a:r>
              <a:rPr lang="ko-KR" altLang="en-US" dirty="0" smtClean="0"/>
              <a:t>영업기회명을 </a:t>
            </a:r>
            <a:r>
              <a:rPr lang="ko-KR" altLang="en-US" dirty="0" smtClean="0"/>
              <a:t>클릭하면 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   </a:t>
            </a:r>
            <a:r>
              <a:rPr lang="ko-KR" altLang="en-US" dirty="0" smtClean="0"/>
              <a:t>상세보기 화면으로 전환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  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4. </a:t>
            </a:r>
            <a:r>
              <a:rPr lang="ko-KR" altLang="en-US" dirty="0" smtClean="0"/>
              <a:t>버튼 클릭 시 추가화면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   </a:t>
            </a:r>
            <a:r>
              <a:rPr lang="ko-KR" altLang="en-US" dirty="0" smtClean="0"/>
              <a:t>으로 전환된다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5. </a:t>
            </a:r>
            <a:r>
              <a:rPr lang="ko-KR" altLang="en-US" dirty="0" smtClean="0"/>
              <a:t>삭제된 데이터의 목록을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   </a:t>
            </a:r>
            <a:r>
              <a:rPr lang="ko-KR" altLang="en-US" dirty="0" smtClean="0"/>
              <a:t>보여주는 리스트로 화면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   </a:t>
            </a:r>
            <a:r>
              <a:rPr lang="ko-KR" altLang="en-US" dirty="0" smtClean="0"/>
              <a:t>전환된다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6. </a:t>
            </a:r>
            <a:r>
              <a:rPr lang="ko-KR" altLang="en-US" dirty="0" err="1" smtClean="0"/>
              <a:t>페이징으로</a:t>
            </a:r>
            <a:r>
              <a:rPr lang="ko-KR" altLang="en-US" dirty="0" smtClean="0"/>
              <a:t> 리스트 목록이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   10</a:t>
            </a:r>
            <a:r>
              <a:rPr lang="ko-KR" altLang="en-US" dirty="0" smtClean="0"/>
              <a:t>개 이상 넘어가면 다음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   </a:t>
            </a:r>
            <a:r>
              <a:rPr lang="ko-KR" altLang="en-US" dirty="0" smtClean="0"/>
              <a:t>페이지로 넘어간다</a:t>
            </a:r>
            <a:r>
              <a:rPr lang="en-US" altLang="ko-KR" dirty="0" smtClean="0"/>
              <a:t>.</a:t>
            </a:r>
          </a:p>
        </p:txBody>
      </p:sp>
      <p:sp>
        <p:nvSpPr>
          <p:cNvPr id="67" name="타원 66"/>
          <p:cNvSpPr>
            <a:spLocks noChangeAspect="1"/>
          </p:cNvSpPr>
          <p:nvPr/>
        </p:nvSpPr>
        <p:spPr>
          <a:xfrm>
            <a:off x="126111" y="147539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176888" y="215686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타원 66"/>
          <p:cNvSpPr>
            <a:spLocks noChangeAspect="1"/>
          </p:cNvSpPr>
          <p:nvPr/>
        </p:nvSpPr>
        <p:spPr>
          <a:xfrm>
            <a:off x="1178190" y="254640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타원 66"/>
          <p:cNvSpPr>
            <a:spLocks noChangeAspect="1"/>
          </p:cNvSpPr>
          <p:nvPr/>
        </p:nvSpPr>
        <p:spPr>
          <a:xfrm>
            <a:off x="288036" y="5608374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타원 66"/>
          <p:cNvSpPr>
            <a:spLocks noChangeAspect="1"/>
          </p:cNvSpPr>
          <p:nvPr/>
        </p:nvSpPr>
        <p:spPr>
          <a:xfrm>
            <a:off x="1016265" y="5608374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타원 66"/>
          <p:cNvSpPr>
            <a:spLocks noChangeAspect="1"/>
          </p:cNvSpPr>
          <p:nvPr/>
        </p:nvSpPr>
        <p:spPr>
          <a:xfrm>
            <a:off x="6634284" y="5608374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6" y="1257300"/>
            <a:ext cx="7275680" cy="4914900"/>
          </a:xfrm>
          <a:prstGeom prst="rect">
            <a:avLst/>
          </a:prstGeom>
        </p:spPr>
      </p:pic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영업기회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 관리</a:t>
            </a:r>
            <a:endParaRPr lang="ko-KR" altLang="en-US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영업기회 단계 콤보박스 선택 시</a:t>
            </a:r>
            <a:endParaRPr lang="en-US" altLang="ko-KR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701" y="1731144"/>
            <a:ext cx="663518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6" y="1257300"/>
            <a:ext cx="7275680" cy="4914900"/>
          </a:xfrm>
          <a:prstGeom prst="rect">
            <a:avLst/>
          </a:prstGeom>
        </p:spPr>
      </p:pic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영업기회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 관리</a:t>
            </a:r>
            <a:endParaRPr lang="ko-KR" altLang="en-US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영업기회 가능성 콤보박스 선택 시</a:t>
            </a:r>
            <a:endParaRPr lang="en-US" altLang="ko-KR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112" y="1725364"/>
            <a:ext cx="685079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6" y="1174750"/>
            <a:ext cx="7265289" cy="5113338"/>
          </a:xfrm>
          <a:prstGeom prst="rect">
            <a:avLst/>
          </a:prstGeom>
        </p:spPr>
      </p:pic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영업기회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 관리</a:t>
            </a:r>
            <a:endParaRPr lang="ko-KR" altLang="en-US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고객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고객명을 기준으로 검색이 가능하다</a:t>
            </a:r>
            <a:r>
              <a:rPr lang="en-US" altLang="ko-KR" dirty="0" smtClean="0"/>
              <a:t>.</a:t>
            </a:r>
          </a:p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원하는 데이터 행 클릭 시 데이터를 부모창의 고객 입력칸에 전송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 창은 닫히게 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67" name="타원 66"/>
          <p:cNvSpPr>
            <a:spLocks noChangeAspect="1"/>
          </p:cNvSpPr>
          <p:nvPr/>
        </p:nvSpPr>
        <p:spPr>
          <a:xfrm>
            <a:off x="3293606" y="199493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2649924" y="270832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5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14" y="1174750"/>
            <a:ext cx="7214512" cy="5113338"/>
          </a:xfrm>
          <a:prstGeom prst="rect">
            <a:avLst/>
          </a:prstGeom>
        </p:spPr>
      </p:pic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영업기회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 관리</a:t>
            </a:r>
            <a:endParaRPr lang="ko-KR" altLang="en-US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ko-KR" altLang="en-US" dirty="0" smtClean="0"/>
              <a:t>영업기회 검색조건 </a:t>
            </a:r>
            <a:endParaRPr lang="en-US" altLang="ko-KR" dirty="0" smtClean="0"/>
          </a:p>
          <a:p>
            <a:pPr marL="0" indent="0" eaLnBrk="1" hangingPunct="1"/>
            <a:r>
              <a:rPr lang="ko-KR" altLang="en-US" dirty="0" smtClean="0"/>
              <a:t>추가 화면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729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6" y="1288472"/>
            <a:ext cx="7275680" cy="4999615"/>
          </a:xfrm>
          <a:prstGeom prst="rect">
            <a:avLst/>
          </a:prstGeom>
        </p:spPr>
      </p:pic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추가하려는 영업기회에 해당하는 고객을 선택할 수 있다</a:t>
            </a:r>
            <a:r>
              <a:rPr lang="en-US" altLang="ko-KR" dirty="0" smtClean="0"/>
              <a:t>.</a:t>
            </a:r>
          </a:p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달력 창이 생성되어 원하는 날짜를 선택할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상품리스프 팝업이 오픈되어 상품을 선택할 수 있다</a:t>
            </a:r>
            <a:r>
              <a:rPr lang="en-US" altLang="ko-KR" dirty="0" smtClean="0"/>
              <a:t>. </a:t>
            </a:r>
          </a:p>
          <a:p>
            <a:pPr marL="0" indent="0" eaLnBrk="1" hangingPunct="1"/>
            <a:r>
              <a:rPr lang="en-US" altLang="ko-KR" dirty="0" smtClean="0"/>
              <a:t>     </a:t>
            </a:r>
            <a:r>
              <a:rPr lang="ko-KR" altLang="en-US" dirty="0" smtClean="0"/>
              <a:t>선택 상품의 견적이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표시된다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67" name="타원 66"/>
          <p:cNvSpPr>
            <a:spLocks noChangeAspect="1"/>
          </p:cNvSpPr>
          <p:nvPr/>
        </p:nvSpPr>
        <p:spPr>
          <a:xfrm>
            <a:off x="5439883" y="205716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2418416" y="2998524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타원 66"/>
          <p:cNvSpPr>
            <a:spLocks noChangeAspect="1"/>
          </p:cNvSpPr>
          <p:nvPr/>
        </p:nvSpPr>
        <p:spPr>
          <a:xfrm>
            <a:off x="6324288" y="413113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66"/>
          <p:cNvSpPr>
            <a:spLocks noChangeAspect="1"/>
          </p:cNvSpPr>
          <p:nvPr/>
        </p:nvSpPr>
        <p:spPr>
          <a:xfrm>
            <a:off x="6941958" y="410157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텍스트 개체 틀 1"/>
          <p:cNvSpPr>
            <a:spLocks noGrp="1"/>
          </p:cNvSpPr>
          <p:nvPr>
            <p:ph type="body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영업기회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 관리 추가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10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6" y="1174750"/>
            <a:ext cx="7275680" cy="5113338"/>
          </a:xfrm>
          <a:prstGeom prst="rect">
            <a:avLst/>
          </a:prstGeom>
        </p:spPr>
      </p:pic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영업기회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 관리 추가</a:t>
            </a:r>
            <a:endParaRPr lang="ko-KR" altLang="en-US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ko-KR" altLang="en-US" dirty="0" smtClean="0"/>
              <a:t>예상마감일자 선택 화면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0006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18518</TotalTime>
  <Words>605</Words>
  <Application>Microsoft Office PowerPoint</Application>
  <PresentationFormat>A4 Paper (210x297 mm)</PresentationFormat>
  <Paragraphs>143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HY견고딕</vt:lpstr>
      <vt:lpstr>굴림</vt:lpstr>
      <vt:lpstr>맑은 고딕</vt:lpstr>
      <vt:lpstr>기본 디자인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LG-EDS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서원유통TOPIS</dc:title>
  <dc:creator>이빛나</dc:creator>
  <cp:lastModifiedBy>ezyong</cp:lastModifiedBy>
  <cp:revision>617</cp:revision>
  <dcterms:created xsi:type="dcterms:W3CDTF">2001-07-03T02:30:56Z</dcterms:created>
  <dcterms:modified xsi:type="dcterms:W3CDTF">2017-06-05T01:51:48Z</dcterms:modified>
</cp:coreProperties>
</file>