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85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4" d="100"/>
          <a:sy n="114" d="100"/>
        </p:scale>
        <p:origin x="-3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298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nix.vn/platform-la-g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1837936" y="389503"/>
            <a:ext cx="78833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TRƯỜNG ĐẠI HỌC TÀI NGUYÊN VÀ MÔI TRƯỜNG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583716" y="814842"/>
            <a:ext cx="56249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HỆ THỐNG THÔNG TIN VÀ VIỄN THÁM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3744238" y="2813279"/>
            <a:ext cx="33039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MÔN HỌC</a:t>
            </a: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7187" y="1228613"/>
            <a:ext cx="1418015" cy="137460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2583716" y="3905074"/>
            <a:ext cx="3796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Lớp: </a:t>
            </a:r>
            <a:r>
              <a:rPr lang="en-US" sz="180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10DH_CNTT5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494028" y="3317199"/>
            <a:ext cx="58043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MÔN: LẬP TRÌNH HƯỚNG ĐỐI TƯỢNG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2583717" y="4318016"/>
            <a:ext cx="1225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Nhóm 5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396194" y="3851629"/>
            <a:ext cx="492331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Sinh viên thực hiện: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1050080189– </a:t>
            </a:r>
            <a:r>
              <a:rPr lang="en-US" sz="1800" smtClean="0">
                <a:solidFill>
                  <a:schemeClr val="dk1"/>
                </a:solidFill>
              </a:rPr>
              <a:t>Hoàng Văn Ngọc</a:t>
            </a:r>
            <a:endParaRPr/>
          </a:p>
          <a:p>
            <a:pPr lvl="0"/>
            <a:r>
              <a:rPr lang="en-US" sz="1800"/>
              <a:t>1050080169</a:t>
            </a:r>
            <a:r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Nhan Văn Ánh</a:t>
            </a:r>
            <a:endParaRPr/>
          </a:p>
          <a:p>
            <a:pPr lvl="0"/>
            <a:r>
              <a:rPr lang="en-US" sz="1800" smtClean="0"/>
              <a:t>1050080174</a:t>
            </a:r>
            <a:r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Hồ Minh Đại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3726421" y="6140385"/>
            <a:ext cx="33395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TP.HCM, tháng </a:t>
            </a:r>
            <a:r>
              <a:rPr lang="en-US" sz="180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04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năm </a:t>
            </a:r>
            <a:r>
              <a:rPr lang="en-US" sz="180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2023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PHÂN TÍCH YÊU CẦU HỆ THỐNG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30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290" name="Google Shape;290;p30"/>
          <p:cNvSpPr txBox="1"/>
          <p:nvPr/>
        </p:nvSpPr>
        <p:spPr>
          <a:xfrm>
            <a:off x="1026199" y="1883709"/>
            <a:ext cx="10824381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❖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Xây dựng được phần mềm quản lý kho sản phẩm giúp cho người quản lý tiết kiệm thời gian và có thể quản lý được kho hàng của mình ở mọi nơi.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❖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Giới thiệu tổng quát về phần mềm.</a:t>
            </a:r>
            <a:endParaRPr/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ts val="1440"/>
              <a:buFont typeface="Noto Sans Symbols"/>
              <a:buChar char="❖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Mô tả chức năng: </a:t>
            </a:r>
            <a:r>
              <a:rPr lang="en-US" sz="1800" smtClean="0">
                <a:solidFill>
                  <a:srgbClr val="3F3F3F"/>
                </a:solidFill>
                <a:ea typeface="Trebuchet MS"/>
              </a:rPr>
              <a:t>T</a:t>
            </a:r>
            <a:r>
              <a:rPr lang="en-US" sz="1800" smtClean="0">
                <a:solidFill>
                  <a:srgbClr val="3F3F3F"/>
                </a:solidFill>
              </a:rPr>
              <a:t>hêm </a:t>
            </a:r>
            <a:r>
              <a:rPr lang="en-US" sz="1800">
                <a:solidFill>
                  <a:srgbClr val="3F3F3F"/>
                </a:solidFill>
              </a:rPr>
              <a:t>phụ tùng, in thông tin phụ tùng, kiểm tra số lượng,tìm kiếm phụ tùng theo tên, tìm kiếm phụ tùng theo mã, xóa phụ tùng theo mã, xóa tất </a:t>
            </a:r>
            <a:r>
              <a:rPr lang="en-US" sz="1800" smtClean="0">
                <a:solidFill>
                  <a:srgbClr val="3F3F3F"/>
                </a:solidFill>
              </a:rPr>
              <a:t>cả.</a:t>
            </a: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31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31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CÁC CHỨC NĂNG CỦA PHẦN MỀM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31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301" name="Google Shape;301;p31"/>
          <p:cNvSpPr txBox="1"/>
          <p:nvPr/>
        </p:nvSpPr>
        <p:spPr>
          <a:xfrm>
            <a:off x="1026200" y="1883709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 smtClean="0">
                <a:solidFill>
                  <a:srgbClr val="3F3F3F"/>
                </a:solidFill>
              </a:rPr>
              <a:t>Thêm phụ tùng</a:t>
            </a:r>
            <a:endParaRPr sz="2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thông tin phụ tùng</a:t>
            </a:r>
            <a:endParaRPr sz="2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vi-VN" sz="2400" b="1">
                <a:solidFill>
                  <a:srgbClr val="3F3F3F"/>
                </a:solidFill>
              </a:rPr>
              <a:t>kiểm tra số </a:t>
            </a:r>
            <a:r>
              <a:rPr lang="vi-VN" sz="2400" b="1" smtClean="0">
                <a:solidFill>
                  <a:srgbClr val="3F3F3F"/>
                </a:solidFill>
              </a:rPr>
              <a:t>lượng</a:t>
            </a:r>
            <a:endParaRPr lang="en-US" sz="2400" b="1" smtClean="0">
              <a:solidFill>
                <a:srgbClr val="3F3F3F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>
                <a:solidFill>
                  <a:srgbClr val="3F3F3F"/>
                </a:solidFill>
              </a:rPr>
              <a:t>T</a:t>
            </a:r>
            <a:r>
              <a:rPr lang="en-US" sz="2400" b="1" smtClean="0">
                <a:solidFill>
                  <a:srgbClr val="3F3F3F"/>
                </a:solidFill>
              </a:rPr>
              <a:t>ìm </a:t>
            </a:r>
            <a:r>
              <a:rPr lang="en-US" sz="2400" b="1">
                <a:solidFill>
                  <a:srgbClr val="3F3F3F"/>
                </a:solidFill>
              </a:rPr>
              <a:t>kiếm phụ tùng theo </a:t>
            </a:r>
            <a:r>
              <a:rPr lang="en-US" sz="2400" b="1" smtClean="0">
                <a:solidFill>
                  <a:srgbClr val="3F3F3F"/>
                </a:solidFill>
              </a:rPr>
              <a:t>tên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 smtClean="0">
                <a:solidFill>
                  <a:srgbClr val="3F3F3F"/>
                </a:solidFill>
              </a:rPr>
              <a:t>Tìm </a:t>
            </a:r>
            <a:r>
              <a:rPr lang="en-US" sz="2400" b="1">
                <a:solidFill>
                  <a:srgbClr val="3F3F3F"/>
                </a:solidFill>
              </a:rPr>
              <a:t>kiếm phụ tùng theo mã </a:t>
            </a:r>
            <a:endParaRPr lang="en-US" sz="2400" b="1" smtClean="0">
              <a:solidFill>
                <a:srgbClr val="3F3F3F"/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 smtClean="0">
                <a:solidFill>
                  <a:srgbClr val="3F3F3F"/>
                </a:solidFill>
              </a:rPr>
              <a:t>Xóa </a:t>
            </a:r>
            <a:r>
              <a:rPr lang="en-US" sz="2400" b="1">
                <a:solidFill>
                  <a:srgbClr val="3F3F3F"/>
                </a:solidFill>
              </a:rPr>
              <a:t>phụ tùng theo </a:t>
            </a:r>
            <a:r>
              <a:rPr lang="en-US" sz="2400" b="1" smtClean="0">
                <a:solidFill>
                  <a:srgbClr val="3F3F3F"/>
                </a:solidFill>
              </a:rPr>
              <a:t>mã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 smtClean="0">
                <a:solidFill>
                  <a:srgbClr val="3F3F3F"/>
                </a:solidFill>
              </a:rPr>
              <a:t>Xóa </a:t>
            </a:r>
            <a:r>
              <a:rPr lang="en-US" sz="2400" b="1">
                <a:solidFill>
                  <a:srgbClr val="3F3F3F"/>
                </a:solidFill>
              </a:rPr>
              <a:t>tất </a:t>
            </a:r>
            <a:r>
              <a:rPr lang="en-US" sz="2400" b="1" smtClean="0">
                <a:solidFill>
                  <a:srgbClr val="3F3F3F"/>
                </a:solidFill>
              </a:rPr>
              <a:t>cả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endParaRPr sz="2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/>
          <p:nvPr/>
        </p:nvSpPr>
        <p:spPr>
          <a:xfrm>
            <a:off x="897500" y="1883709"/>
            <a:ext cx="10147423" cy="427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p32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32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YÊU CẦU CHỨC NĂNG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32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313" name="Google Shape;313;p32"/>
          <p:cNvSpPr txBox="1"/>
          <p:nvPr/>
        </p:nvSpPr>
        <p:spPr>
          <a:xfrm>
            <a:off x="1082751" y="1995677"/>
            <a:ext cx="9776919" cy="366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1500" b="1">
                <a:solidFill>
                  <a:srgbClr val="3F3F3F"/>
                </a:solidFill>
              </a:rPr>
              <a:t>Thêm phụ tùng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 smtClean="0">
                <a:solidFill>
                  <a:srgbClr val="3F3F3F"/>
                </a:solidFill>
                <a:sym typeface="Arial"/>
              </a:rPr>
              <a:t>Dùng để thêm một phụ tùng mới.</a:t>
            </a:r>
            <a:endParaRPr sz="150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>
                <a:solidFill>
                  <a:srgbClr val="3F3F3F"/>
                </a:solidFill>
                <a:sym typeface="Arial"/>
              </a:rPr>
              <a:t>Yêu cầu: Cần có thông tin </a:t>
            </a:r>
            <a:r>
              <a:rPr lang="en-US" sz="1500" smtClean="0">
                <a:solidFill>
                  <a:srgbClr val="3F3F3F"/>
                </a:solidFill>
                <a:sym typeface="Arial"/>
              </a:rPr>
              <a:t>phụ tùng</a:t>
            </a:r>
            <a:r>
              <a:rPr lang="en-US" sz="1500" smtClean="0">
                <a:solidFill>
                  <a:srgbClr val="3F3F3F"/>
                </a:solidFill>
                <a:sym typeface="Arial"/>
              </a:rPr>
              <a:t>.</a:t>
            </a:r>
            <a:endParaRPr sz="1500">
              <a:solidFill>
                <a:srgbClr val="3F3F3F"/>
              </a:solidFill>
              <a:sym typeface="Arial"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en-US" sz="1500" b="1">
                <a:solidFill>
                  <a:srgbClr val="3F3F3F"/>
                </a:solidFill>
              </a:rPr>
              <a:t>In thông tin phụ </a:t>
            </a:r>
            <a:r>
              <a:rPr lang="en-US" sz="1500" b="1" smtClean="0">
                <a:solidFill>
                  <a:srgbClr val="3F3F3F"/>
                </a:solidFill>
              </a:rPr>
              <a:t>tùng:</a:t>
            </a:r>
            <a:endParaRPr sz="150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 smtClean="0">
                <a:solidFill>
                  <a:srgbClr val="3F3F3F"/>
                </a:solidFill>
              </a:rPr>
              <a:t>Hiện danh sách phụ tùng có trong kho.</a:t>
            </a:r>
            <a:endParaRPr lang="en-US" sz="1500">
              <a:solidFill>
                <a:srgbClr val="3F3F3F"/>
              </a:solidFill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 smtClean="0">
                <a:solidFill>
                  <a:srgbClr val="3F3F3F"/>
                </a:solidFill>
                <a:sym typeface="Arial"/>
              </a:rPr>
              <a:t>Yêu </a:t>
            </a:r>
            <a:r>
              <a:rPr lang="en-US" sz="1500">
                <a:solidFill>
                  <a:srgbClr val="3F3F3F"/>
                </a:solidFill>
                <a:sym typeface="Arial"/>
              </a:rPr>
              <a:t>cầu: Cần </a:t>
            </a:r>
            <a:r>
              <a:rPr lang="en-US" sz="1500" smtClean="0">
                <a:solidFill>
                  <a:srgbClr val="3F3F3F"/>
                </a:solidFill>
                <a:sym typeface="Arial"/>
              </a:rPr>
              <a:t>có sẵn </a:t>
            </a:r>
            <a:r>
              <a:rPr lang="en-US" sz="1500">
                <a:solidFill>
                  <a:srgbClr val="3F3F3F"/>
                </a:solidFill>
                <a:sym typeface="Arial"/>
              </a:rPr>
              <a:t>thông tin của </a:t>
            </a:r>
            <a:r>
              <a:rPr lang="en-US" sz="1500" smtClean="0">
                <a:solidFill>
                  <a:srgbClr val="3F3F3F"/>
                </a:solidFill>
              </a:rPr>
              <a:t>phụ tùng trong kho</a:t>
            </a:r>
            <a:r>
              <a:rPr lang="en-US" sz="1500" smtClean="0">
                <a:solidFill>
                  <a:srgbClr val="3F3F3F"/>
                </a:solidFill>
                <a:sym typeface="Arial"/>
              </a:rPr>
              <a:t>.</a:t>
            </a:r>
            <a:endParaRPr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vi-VN" sz="1500" b="1">
                <a:solidFill>
                  <a:srgbClr val="3F3F3F"/>
                </a:solidFill>
              </a:rPr>
              <a:t>Tìm kiếm phụ tùng theo tên: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Dựa vào tên khách hàng tìm kiếm sẽ hiện thị tên phụ tùng cần tìm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Yêu cầu: Cần có đầy đủ thông tin của phụ tùng.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897500" y="1883709"/>
            <a:ext cx="10147423" cy="427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YÊU CẦU CHỨC NĂNG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3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325" name="Google Shape;325;p33"/>
          <p:cNvSpPr txBox="1"/>
          <p:nvPr/>
        </p:nvSpPr>
        <p:spPr>
          <a:xfrm>
            <a:off x="1082751" y="2042329"/>
            <a:ext cx="9776919" cy="366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vi-VN" sz="1500" b="1">
                <a:solidFill>
                  <a:srgbClr val="3F3F3F"/>
                </a:solidFill>
              </a:rPr>
              <a:t>kiểm tra số lượng</a:t>
            </a:r>
            <a:r>
              <a:rPr lang="en-US" sz="1500" b="1" smtClean="0">
                <a:solidFill>
                  <a:srgbClr val="3F3F3F"/>
                </a:solidFill>
                <a:sym typeface="Arial"/>
              </a:rPr>
              <a:t>:</a:t>
            </a:r>
            <a:endParaRPr sz="150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 smtClean="0">
                <a:solidFill>
                  <a:srgbClr val="3F3F3F"/>
                </a:solidFill>
                <a:sym typeface="Arial"/>
              </a:rPr>
              <a:t>Kiểm tra số lượng phụ tùng còn lại trong kho.</a:t>
            </a:r>
            <a:endParaRPr sz="150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>
                <a:solidFill>
                  <a:srgbClr val="3F3F3F"/>
                </a:solidFill>
                <a:sym typeface="Arial"/>
              </a:rPr>
              <a:t>Yêu </a:t>
            </a:r>
            <a:r>
              <a:rPr lang="en-US" sz="1500" smtClean="0">
                <a:solidFill>
                  <a:srgbClr val="3F3F3F"/>
                </a:solidFill>
                <a:sym typeface="Arial"/>
              </a:rPr>
              <a:t>cầu: Trong kho còn phụ tùng</a:t>
            </a:r>
            <a:r>
              <a:rPr lang="en-US" sz="1500" smtClean="0">
                <a:solidFill>
                  <a:srgbClr val="3F3F3F"/>
                </a:solidFill>
                <a:sym typeface="Arial"/>
              </a:rPr>
              <a:t>.</a:t>
            </a:r>
            <a:endParaRPr sz="1500">
              <a:solidFill>
                <a:srgbClr val="3F3F3F"/>
              </a:solidFill>
              <a:sym typeface="Arial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vi-VN" sz="1500" b="1">
                <a:solidFill>
                  <a:srgbClr val="3F3F3F"/>
                </a:solidFill>
              </a:rPr>
              <a:t>Tìm kiếm phụ tùng theo mã :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Dựa vào tên khách hàng tìm kiếm sẽ hiện thị tên phụ tùng cần tìm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Yêu cầu: Cần có đầy đủ thông tin của phụ tùng.</a:t>
            </a:r>
            <a:endParaRPr lang="vi-VN" sz="150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en-US" sz="1500" b="1">
                <a:solidFill>
                  <a:srgbClr val="3F3F3F"/>
                </a:solidFill>
              </a:rPr>
              <a:t>Xóa phụ tùng theo mã:</a:t>
            </a:r>
            <a:endParaRPr lang="en-US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>
                <a:solidFill>
                  <a:srgbClr val="3F3F3F"/>
                </a:solidFill>
              </a:rPr>
              <a:t>Dựa vào mã của phụ tùng và thực hiện xóa khỏi kho.</a:t>
            </a:r>
            <a:endParaRPr lang="en-US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>
                <a:solidFill>
                  <a:srgbClr val="3F3F3F"/>
                </a:solidFill>
              </a:rPr>
              <a:t>Yêu cầu: Cần có thông tin mã phụ tùng.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endParaRPr/>
          </a:p>
          <a:p>
            <a:pPr lvl="0" algn="just">
              <a:lnSpc>
                <a:spcPct val="150000"/>
              </a:lnSpc>
              <a:buClr>
                <a:schemeClr val="accent1"/>
              </a:buClr>
              <a:buSzPts val="1280"/>
            </a:pPr>
            <a:endParaRPr lang="vi-VN" sz="2000">
              <a:solidFill>
                <a:srgbClr val="3F3F3F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/>
          <p:nvPr/>
        </p:nvSpPr>
        <p:spPr>
          <a:xfrm>
            <a:off x="897500" y="1883709"/>
            <a:ext cx="10147423" cy="427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11309169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YÊU CẦU CHỨC NĂNG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34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337" name="Google Shape;337;p34"/>
          <p:cNvSpPr txBox="1"/>
          <p:nvPr/>
        </p:nvSpPr>
        <p:spPr>
          <a:xfrm>
            <a:off x="1018418" y="1862111"/>
            <a:ext cx="9776919" cy="313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</a:pPr>
            <a:endParaRPr lang="en-US" sz="1500" smtClean="0">
              <a:solidFill>
                <a:srgbClr val="3F3F3F"/>
              </a:solidFill>
              <a:sym typeface="Arial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en-US" sz="1500" b="1">
                <a:solidFill>
                  <a:srgbClr val="3F3F3F"/>
                </a:solidFill>
              </a:rPr>
              <a:t>Xóa </a:t>
            </a:r>
            <a:r>
              <a:rPr lang="en-US" sz="1500" b="1" smtClean="0">
                <a:solidFill>
                  <a:srgbClr val="3F3F3F"/>
                </a:solidFill>
              </a:rPr>
              <a:t>tất cả:</a:t>
            </a:r>
            <a:endParaRPr lang="en-US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z="1500" smtClean="0">
                <a:solidFill>
                  <a:srgbClr val="3F3F3F"/>
                </a:solidFill>
              </a:rPr>
              <a:t>Xóa tất cả phụ tùng trong kho.</a:t>
            </a:r>
            <a:endParaRPr sz="150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vi-VN" sz="1500" b="1">
                <a:solidFill>
                  <a:srgbClr val="3F3F3F"/>
                </a:solidFill>
              </a:rPr>
              <a:t>Sắp xếp theo tên phụ tùng( A-Z ):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Dựa vào chữ cái đầu của tên phụ tùng sau đó sắp xếp từ A-Z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Yêu cầu: Cần có đầy đủ thông tin của phụ tùng.</a:t>
            </a:r>
            <a:endParaRPr lang="vi-VN" sz="1500"/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vi-VN" sz="1500" b="1">
                <a:solidFill>
                  <a:srgbClr val="3F3F3F"/>
                </a:solidFill>
              </a:rPr>
              <a:t>Xuất danh sách phụ tùng thuộc hàng Auth / copy: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Dựa vào chất lượng của phụ tùng và xuất ra màn hình theo yêu cầu khách hàng nhập.</a:t>
            </a:r>
            <a:endParaRPr lang="vi-VN" sz="15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z="1500">
                <a:solidFill>
                  <a:srgbClr val="3F3F3F"/>
                </a:solidFill>
              </a:rPr>
              <a:t>Yêu cầu: Cần có thông tin chất lượng phụ tùng.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/>
          <p:nvPr/>
        </p:nvSpPr>
        <p:spPr>
          <a:xfrm>
            <a:off x="897500" y="1883709"/>
            <a:ext cx="10147423" cy="427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11309169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YÊU CẦU CHỨC NĂNG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34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337" name="Google Shape;337;p34"/>
          <p:cNvSpPr txBox="1"/>
          <p:nvPr/>
        </p:nvSpPr>
        <p:spPr>
          <a:xfrm>
            <a:off x="1018418" y="1862111"/>
            <a:ext cx="9776919" cy="313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66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endParaRPr sz="1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endParaRPr lang="en-US" sz="150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en-US" b="1" smtClean="0">
                <a:solidFill>
                  <a:srgbClr val="3F3F3F"/>
                </a:solidFill>
              </a:rPr>
              <a:t>Cập nhật danh sách phụ tùng:</a:t>
            </a:r>
            <a:endParaRPr lang="en-US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mtClean="0">
                <a:solidFill>
                  <a:srgbClr val="3F3F3F"/>
                </a:solidFill>
              </a:rPr>
              <a:t>Cập nhật tên phụ tùng, hãng sản xuất , loại xe , chất lượng.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>
                <a:solidFill>
                  <a:srgbClr val="3F3F3F"/>
                </a:solidFill>
              </a:rPr>
              <a:t>Yêu cầu: Cần có đầy đủ thông tin của phụ </a:t>
            </a:r>
            <a:r>
              <a:rPr lang="vi-VN">
                <a:solidFill>
                  <a:srgbClr val="3F3F3F"/>
                </a:solidFill>
              </a:rPr>
              <a:t>tùng</a:t>
            </a:r>
            <a:r>
              <a:rPr lang="vi-VN" smtClean="0">
                <a:solidFill>
                  <a:srgbClr val="3F3F3F"/>
                </a:solidFill>
              </a:rPr>
              <a:t>.</a:t>
            </a:r>
            <a:endParaRPr lang="en-US" smtClean="0">
              <a:solidFill>
                <a:srgbClr val="3F3F3F"/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80"/>
              <a:buFont typeface="Noto Sans Symbols"/>
              <a:buChar char="⮚"/>
            </a:pPr>
            <a:r>
              <a:rPr lang="en-US" b="1">
                <a:solidFill>
                  <a:srgbClr val="3F3F3F"/>
                </a:solidFill>
              </a:rPr>
              <a:t>Cập </a:t>
            </a:r>
            <a:r>
              <a:rPr lang="en-US" b="1">
                <a:solidFill>
                  <a:srgbClr val="3F3F3F"/>
                </a:solidFill>
              </a:rPr>
              <a:t>nhật </a:t>
            </a:r>
            <a:r>
              <a:rPr lang="en-US" b="1" smtClean="0">
                <a:solidFill>
                  <a:srgbClr val="3F3F3F"/>
                </a:solidFill>
              </a:rPr>
              <a:t>số lượng và giá tiền </a:t>
            </a:r>
            <a:r>
              <a:rPr lang="en-US" b="1">
                <a:solidFill>
                  <a:srgbClr val="3F3F3F"/>
                </a:solidFill>
              </a:rPr>
              <a:t>phụ tùng:</a:t>
            </a:r>
            <a:endParaRPr lang="en-US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US" smtClean="0">
                <a:solidFill>
                  <a:srgbClr val="3F3F3F"/>
                </a:solidFill>
              </a:rPr>
              <a:t>Cập nhật lại số lượng và giá tiền từng loại phụ tùng.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vi-VN" smtClean="0">
                <a:solidFill>
                  <a:srgbClr val="3F3F3F"/>
                </a:solidFill>
              </a:rPr>
              <a:t>Yêu </a:t>
            </a:r>
            <a:r>
              <a:rPr lang="vi-VN">
                <a:solidFill>
                  <a:srgbClr val="3F3F3F"/>
                </a:solidFill>
              </a:rPr>
              <a:t>cầu: Cần có đầy đủ thông tin của phụ tùng.</a:t>
            </a:r>
            <a:endParaRPr lang="en-US">
              <a:solidFill>
                <a:srgbClr val="3F3F3F"/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endParaRPr lang="vi-VN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ts val="1200"/>
              <a:buFont typeface="Noto Sans Symbols"/>
              <a:buChar char="✔"/>
            </a:pP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0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/>
          <p:nvPr/>
        </p:nvSpPr>
        <p:spPr>
          <a:xfrm>
            <a:off x="771123" y="1816350"/>
            <a:ext cx="5324877" cy="40998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36"/>
          <p:cNvSpPr/>
          <p:nvPr/>
        </p:nvSpPr>
        <p:spPr>
          <a:xfrm>
            <a:off x="11296016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36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938498" y="445025"/>
            <a:ext cx="5583599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YÊU CẦU PHI CHỨC NĂNG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1147077" y="1759301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36"/>
          <p:cNvCxnSpPr/>
          <p:nvPr/>
        </p:nvCxnSpPr>
        <p:spPr>
          <a:xfrm>
            <a:off x="1026200" y="401847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364" name="Google Shape;364;p36"/>
          <p:cNvSpPr txBox="1"/>
          <p:nvPr/>
        </p:nvSpPr>
        <p:spPr>
          <a:xfrm>
            <a:off x="924544" y="1997403"/>
            <a:ext cx="5018034" cy="313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Các ràng buộc thiết kế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Dự án phải được hoàn thành </a:t>
            </a:r>
            <a:r>
              <a:rPr lang="en-US" sz="180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vào 10/04/2023</a:t>
            </a:r>
            <a:endParaRPr/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Thành viên trong nhóm phải nắm vững các kỹ thuật lập trình của hướng đối tượng </a:t>
            </a:r>
            <a:r>
              <a:rPr lang="en-US" sz="180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java.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 rot="10800000">
            <a:off x="11747240" y="-3"/>
            <a:ext cx="444754" cy="3564295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6" name="Google Shape;366;p36"/>
          <p:cNvSpPr/>
          <p:nvPr/>
        </p:nvSpPr>
        <p:spPr>
          <a:xfrm>
            <a:off x="6287766" y="1782144"/>
            <a:ext cx="5324877" cy="40998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6441187" y="2110166"/>
            <a:ext cx="5018034" cy="313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Giao diện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Giao diện thiết kế tối ưu bắt mắt không bị rối khi thao tác.</a:t>
            </a:r>
            <a:endParaRPr/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Giao diện phải canh chỉnh phải hợp lý sao cho thuận tiện nhất với người dùng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/>
          <p:nvPr/>
        </p:nvSpPr>
        <p:spPr>
          <a:xfrm>
            <a:off x="11336363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p37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p37"/>
          <p:cNvSpPr/>
          <p:nvPr/>
        </p:nvSpPr>
        <p:spPr>
          <a:xfrm rot="10800000">
            <a:off x="11747240" y="-3"/>
            <a:ext cx="444754" cy="3564295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p3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CÔNG VIỆC CẦN GIẢI QUYẾT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37"/>
          <p:cNvCxnSpPr/>
          <p:nvPr/>
        </p:nvCxnSpPr>
        <p:spPr>
          <a:xfrm rot="10800000" flipH="1">
            <a:off x="1240971" y="3729306"/>
            <a:ext cx="8313576" cy="25702"/>
          </a:xfrm>
          <a:prstGeom prst="straightConnector1">
            <a:avLst/>
          </a:prstGeom>
          <a:noFill/>
          <a:ln w="38100" cap="flat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8" name="Google Shape;378;p37"/>
          <p:cNvSpPr txBox="1"/>
          <p:nvPr/>
        </p:nvSpPr>
        <p:spPr>
          <a:xfrm>
            <a:off x="1672507" y="3028846"/>
            <a:ext cx="15273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BƯỚC 1</a:t>
            </a: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548882" y="4028458"/>
            <a:ext cx="1744823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Phân tích và mô hình hóa yêu cầu</a:t>
            </a:r>
            <a:endParaRPr sz="1600">
              <a:solidFill>
                <a:srgbClr val="3F7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5513005" y="2986603"/>
            <a:ext cx="15273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BƯỚC 3</a:t>
            </a:r>
            <a:endParaRPr/>
          </a:p>
        </p:txBody>
      </p:sp>
      <p:sp>
        <p:nvSpPr>
          <p:cNvPr id="381" name="Google Shape;381;p37"/>
          <p:cNvSpPr txBox="1"/>
          <p:nvPr/>
        </p:nvSpPr>
        <p:spPr>
          <a:xfrm>
            <a:off x="5353813" y="4071188"/>
            <a:ext cx="1839517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Kiểm thử và chỉnh sửa phần mềm</a:t>
            </a:r>
            <a:endParaRPr sz="1600">
              <a:solidFill>
                <a:srgbClr val="3F7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>
              <a:solidFill>
                <a:srgbClr val="3F7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3584273" y="2792410"/>
            <a:ext cx="15273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Xây dựng giao diện ứng dụng</a:t>
            </a:r>
            <a:endParaRPr sz="1600">
              <a:solidFill>
                <a:srgbClr val="3F7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3592756" y="4085588"/>
            <a:ext cx="15273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BƯỚC 2</a:t>
            </a:r>
            <a:endParaRPr/>
          </a:p>
        </p:txBody>
      </p:sp>
      <p:sp>
        <p:nvSpPr>
          <p:cNvPr id="384" name="Google Shape;384;p37"/>
          <p:cNvSpPr txBox="1"/>
          <p:nvPr/>
        </p:nvSpPr>
        <p:spPr>
          <a:xfrm>
            <a:off x="7327616" y="2792410"/>
            <a:ext cx="1726243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Hoàn thành và bảo trì hệ thống</a:t>
            </a:r>
            <a:endParaRPr sz="1600">
              <a:solidFill>
                <a:srgbClr val="3F7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7427088" y="4152008"/>
            <a:ext cx="15273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BƯỚC 4 </a:t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2299018" y="3617412"/>
            <a:ext cx="274279" cy="2901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4210784" y="3617412"/>
            <a:ext cx="274279" cy="2901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6113556" y="3584222"/>
            <a:ext cx="274279" cy="2901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8053599" y="3597074"/>
            <a:ext cx="274279" cy="2901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>
            <a:off x="1026200" y="414022"/>
            <a:ext cx="297663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/>
          <p:nvPr/>
        </p:nvSpPr>
        <p:spPr>
          <a:xfrm>
            <a:off x="11280118" y="6067899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38"/>
          <p:cNvSpPr txBox="1">
            <a:spLocks noGrp="1"/>
          </p:cNvSpPr>
          <p:nvPr>
            <p:ph type="sldNum" idx="12"/>
          </p:nvPr>
        </p:nvSpPr>
        <p:spPr>
          <a:xfrm>
            <a:off x="11374629" y="6071064"/>
            <a:ext cx="444233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8" name="Google Shape;398;p38"/>
          <p:cNvSpPr txBox="1">
            <a:spLocks noGrp="1"/>
          </p:cNvSpPr>
          <p:nvPr>
            <p:ph type="title"/>
          </p:nvPr>
        </p:nvSpPr>
        <p:spPr>
          <a:xfrm>
            <a:off x="2277633" y="1533777"/>
            <a:ext cx="5409012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4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 txBox="1"/>
          <p:nvPr/>
        </p:nvSpPr>
        <p:spPr>
          <a:xfrm>
            <a:off x="1061273" y="1533777"/>
            <a:ext cx="1064441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03</a:t>
            </a:r>
            <a:endParaRPr/>
          </a:p>
        </p:txBody>
      </p:sp>
      <p:sp>
        <p:nvSpPr>
          <p:cNvPr id="400" name="Google Shape;400;p38"/>
          <p:cNvSpPr txBox="1"/>
          <p:nvPr/>
        </p:nvSpPr>
        <p:spPr>
          <a:xfrm>
            <a:off x="2277633" y="2076677"/>
            <a:ext cx="416982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Mô hình hóa chức năng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>
            <a:off x="2125714" y="1303508"/>
            <a:ext cx="0" cy="16731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02" name="Google Shape;402;p38"/>
          <p:cNvSpPr/>
          <p:nvPr/>
        </p:nvSpPr>
        <p:spPr>
          <a:xfrm rot="10800000">
            <a:off x="11741285" y="0"/>
            <a:ext cx="450712" cy="2076677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3" name="Google Shape;40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1314" y="2916016"/>
            <a:ext cx="4169803" cy="2953610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/>
          <p:nvPr/>
        </p:nvSpPr>
        <p:spPr>
          <a:xfrm>
            <a:off x="11336363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39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410" name="Google Shape;410;p39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938498" y="445025"/>
            <a:ext cx="5583599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SƠ ĐỒ </a:t>
            </a:r>
            <a:r>
              <a:rPr lang="en-US" smtClean="0">
                <a:latin typeface="Arial"/>
                <a:ea typeface="Arial"/>
                <a:cs typeface="Arial"/>
                <a:sym typeface="Arial"/>
              </a:rPr>
              <a:t>UML</a:t>
            </a:r>
            <a:endParaRPr/>
          </a:p>
        </p:txBody>
      </p:sp>
      <p:cxnSp>
        <p:nvCxnSpPr>
          <p:cNvPr id="412" name="Google Shape;412;p39"/>
          <p:cNvCxnSpPr/>
          <p:nvPr/>
        </p:nvCxnSpPr>
        <p:spPr>
          <a:xfrm>
            <a:off x="1026200" y="401847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13" name="Google Shape;413;p39"/>
          <p:cNvSpPr/>
          <p:nvPr/>
        </p:nvSpPr>
        <p:spPr>
          <a:xfrm rot="10800000">
            <a:off x="11747240" y="-3"/>
            <a:ext cx="444754" cy="3564295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3" y="1268760"/>
            <a:ext cx="6526212" cy="519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1837936" y="389503"/>
            <a:ext cx="78833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TRƯỜNG ĐẠI HỌC TÀI NGUYÊN VÀ MÔI TRƯỜNG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583716" y="814842"/>
            <a:ext cx="56249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HỆ THỐNG THÔNG TIN VÀ VIỄN THÁM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1039805" y="2921208"/>
            <a:ext cx="87127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PHẦN MỀM QUẢN LÝ </a:t>
            </a:r>
            <a:r>
              <a:rPr lang="en-US" sz="3200" b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PHỤ TÙNG Ô TÔ</a:t>
            </a:r>
            <a:endParaRPr sz="32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7187" y="1228613"/>
            <a:ext cx="1418015" cy="137460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3726421" y="6140385"/>
            <a:ext cx="33395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TP.HCM, tháng </a:t>
            </a:r>
            <a:r>
              <a:rPr lang="en-US" sz="180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04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năm </a:t>
            </a:r>
            <a:r>
              <a:rPr lang="en-US" sz="180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2023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726421" y="3720366"/>
            <a:ext cx="56618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Giảng viên hướng dẫn: Ths. Phạm Trọng Huynh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11280118" y="6067899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2" name="Google Shape;442;p42"/>
          <p:cNvSpPr txBox="1">
            <a:spLocks noGrp="1"/>
          </p:cNvSpPr>
          <p:nvPr>
            <p:ph type="sldNum" idx="12"/>
          </p:nvPr>
        </p:nvSpPr>
        <p:spPr>
          <a:xfrm>
            <a:off x="11374629" y="6071064"/>
            <a:ext cx="444233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</p:txBody>
      </p:sp>
      <p:sp>
        <p:nvSpPr>
          <p:cNvPr id="443" name="Google Shape;443;p42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2277633" y="1533777"/>
            <a:ext cx="5409012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HIỆN THỰC</a:t>
            </a:r>
            <a:endParaRPr sz="4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061273" y="1533777"/>
            <a:ext cx="1064441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04</a:t>
            </a:r>
            <a:endParaRPr/>
          </a:p>
        </p:txBody>
      </p:sp>
      <p:sp>
        <p:nvSpPr>
          <p:cNvPr id="446" name="Google Shape;446;p42"/>
          <p:cNvSpPr txBox="1"/>
          <p:nvPr/>
        </p:nvSpPr>
        <p:spPr>
          <a:xfrm>
            <a:off x="2277633" y="2076677"/>
            <a:ext cx="416982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Chạy thử chương trình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42"/>
          <p:cNvCxnSpPr/>
          <p:nvPr/>
        </p:nvCxnSpPr>
        <p:spPr>
          <a:xfrm>
            <a:off x="2125714" y="1303508"/>
            <a:ext cx="0" cy="16731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48" name="Google Shape;448;p42"/>
          <p:cNvSpPr/>
          <p:nvPr/>
        </p:nvSpPr>
        <p:spPr>
          <a:xfrm rot="10800000">
            <a:off x="11741285" y="0"/>
            <a:ext cx="450712" cy="2076677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9" name="Google Shape;44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2543" y="2820345"/>
            <a:ext cx="6039930" cy="3705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/>
          <p:nvPr/>
        </p:nvSpPr>
        <p:spPr>
          <a:xfrm>
            <a:off x="11280118" y="6067899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5" name="Google Shape;455;p43"/>
          <p:cNvSpPr txBox="1">
            <a:spLocks noGrp="1"/>
          </p:cNvSpPr>
          <p:nvPr>
            <p:ph type="sldNum" idx="12"/>
          </p:nvPr>
        </p:nvSpPr>
        <p:spPr>
          <a:xfrm>
            <a:off x="11374629" y="6071064"/>
            <a:ext cx="444233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/>
          </p:nvPr>
        </p:nvSpPr>
        <p:spPr>
          <a:xfrm>
            <a:off x="2277633" y="1533777"/>
            <a:ext cx="5409012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KẾT LUẬN</a:t>
            </a:r>
            <a:endParaRPr sz="4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3"/>
          <p:cNvSpPr txBox="1"/>
          <p:nvPr/>
        </p:nvSpPr>
        <p:spPr>
          <a:xfrm>
            <a:off x="1061273" y="1533777"/>
            <a:ext cx="1064441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05</a:t>
            </a:r>
            <a:endParaRPr/>
          </a:p>
        </p:txBody>
      </p:sp>
      <p:sp>
        <p:nvSpPr>
          <p:cNvPr id="459" name="Google Shape;459;p43"/>
          <p:cNvSpPr txBox="1"/>
          <p:nvPr/>
        </p:nvSpPr>
        <p:spPr>
          <a:xfrm>
            <a:off x="2277632" y="2083738"/>
            <a:ext cx="4055074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Kết luận lại đề tài và hướng phát triển của đề tài.</a:t>
            </a:r>
            <a:endParaRPr/>
          </a:p>
        </p:txBody>
      </p:sp>
      <p:cxnSp>
        <p:nvCxnSpPr>
          <p:cNvPr id="460" name="Google Shape;460;p43"/>
          <p:cNvCxnSpPr/>
          <p:nvPr/>
        </p:nvCxnSpPr>
        <p:spPr>
          <a:xfrm>
            <a:off x="2125714" y="1303508"/>
            <a:ext cx="0" cy="16731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61" name="Google Shape;461;p43"/>
          <p:cNvSpPr/>
          <p:nvPr/>
        </p:nvSpPr>
        <p:spPr>
          <a:xfrm rot="10800000">
            <a:off x="11741285" y="0"/>
            <a:ext cx="450712" cy="2076677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2" name="Google Shape;46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8339" y="3602904"/>
            <a:ext cx="2923162" cy="292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44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69" name="Google Shape;469;p44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0" name="Google Shape;470;p4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5266358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ƯU V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À NHƯỢC ĐIỂM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44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72" name="Google Shape;472;p44"/>
          <p:cNvSpPr txBox="1"/>
          <p:nvPr/>
        </p:nvSpPr>
        <p:spPr>
          <a:xfrm>
            <a:off x="1566153" y="3126096"/>
            <a:ext cx="4481784" cy="19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Quản lý hiệu quả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Xử lý tốt khối lượng dữ liệu lớn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Nâng cao khả năng kiểm soát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Chi phí thấp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4"/>
          <p:cNvSpPr txBox="1"/>
          <p:nvPr/>
        </p:nvSpPr>
        <p:spPr>
          <a:xfrm>
            <a:off x="6467013" y="3126096"/>
            <a:ext cx="4481784" cy="17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Có khả năng bị rò rỉ dữ liệu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Giao diện thô sơ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Có khả năng phát sinh lỗi cao chưa hoàn thiện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4"/>
          <p:cNvSpPr txBox="1"/>
          <p:nvPr/>
        </p:nvSpPr>
        <p:spPr>
          <a:xfrm>
            <a:off x="2555729" y="2391258"/>
            <a:ext cx="2909688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ƯU ĐIỂM</a:t>
            </a:r>
            <a:endParaRPr/>
          </a:p>
        </p:txBody>
      </p:sp>
      <p:sp>
        <p:nvSpPr>
          <p:cNvPr id="475" name="Google Shape;475;p44"/>
          <p:cNvSpPr txBox="1"/>
          <p:nvPr/>
        </p:nvSpPr>
        <p:spPr>
          <a:xfrm>
            <a:off x="7002591" y="2391258"/>
            <a:ext cx="3410628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NHƯỢC ĐIỂM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1" name="Google Shape;481;p45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82" name="Google Shape;482;p45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3" name="Google Shape;483;p45"/>
          <p:cNvSpPr txBox="1">
            <a:spLocks noGrp="1"/>
          </p:cNvSpPr>
          <p:nvPr>
            <p:ph type="title"/>
          </p:nvPr>
        </p:nvSpPr>
        <p:spPr>
          <a:xfrm>
            <a:off x="938498" y="445025"/>
            <a:ext cx="5870863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PHƯƠNG HƯ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ỚNG PHÁT TRIỂN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45"/>
          <p:cNvCxnSpPr/>
          <p:nvPr/>
        </p:nvCxnSpPr>
        <p:spPr>
          <a:xfrm>
            <a:off x="1026200" y="414022"/>
            <a:ext cx="335918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485" name="Google Shape;485;p45"/>
          <p:cNvSpPr txBox="1"/>
          <p:nvPr/>
        </p:nvSpPr>
        <p:spPr>
          <a:xfrm>
            <a:off x="1373576" y="2201968"/>
            <a:ext cx="9260732" cy="19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Có thể tích hợp được các công nghệ mới như AI để dễ dàng quản lý.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Tích hợp các công cụ mã hóa dữ liệu để có thể tang tính bảo mật của chương trình. 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Tạo ra một giao diện đặc sắc và dễ nhìn hơn.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Có thể tích hợp đa nền tảng để có thể tiện dụng và sử dụng mọi lúc mọi nơi.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6"/>
          <p:cNvSpPr txBox="1"/>
          <p:nvPr/>
        </p:nvSpPr>
        <p:spPr>
          <a:xfrm>
            <a:off x="1158136" y="0"/>
            <a:ext cx="8032517" cy="270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CẢM ƠN THẦY CÔ VÀ CÁC BẠN ĐÃ LẮNG NGHE!</a:t>
            </a:r>
            <a:endParaRPr/>
          </a:p>
        </p:txBody>
      </p:sp>
      <p:pic>
        <p:nvPicPr>
          <p:cNvPr id="491" name="Google Shape;49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699" y="2479593"/>
            <a:ext cx="6567611" cy="437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633254" y="1217596"/>
            <a:ext cx="10991461" cy="369492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2338833" y="3822275"/>
            <a:ext cx="3235204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948442" y="2588022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32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2874271" y="2966152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02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4948442" y="1722155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03</a:t>
            </a:r>
            <a:endParaRPr/>
          </a:p>
        </p:txBody>
      </p:sp>
      <p:cxnSp>
        <p:nvCxnSpPr>
          <p:cNvPr id="176" name="Google Shape;176;p20"/>
          <p:cNvCxnSpPr/>
          <p:nvPr/>
        </p:nvCxnSpPr>
        <p:spPr>
          <a:xfrm>
            <a:off x="1906745" y="2480845"/>
            <a:ext cx="10408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177" name="Google Shape;177;p20"/>
          <p:cNvSpPr txBox="1"/>
          <p:nvPr/>
        </p:nvSpPr>
        <p:spPr>
          <a:xfrm>
            <a:off x="1257310" y="2593816"/>
            <a:ext cx="233201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1393679" y="1756945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01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8937622" y="2611496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KẾT LUẬN</a:t>
            </a:r>
            <a:endParaRPr sz="28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8963650" y="1723065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05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3" name="Google Shape;183;p20"/>
          <p:cNvCxnSpPr/>
          <p:nvPr/>
        </p:nvCxnSpPr>
        <p:spPr>
          <a:xfrm>
            <a:off x="3168402" y="3699260"/>
            <a:ext cx="1492898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cxnSp>
        <p:nvCxnSpPr>
          <p:cNvPr id="184" name="Google Shape;184;p20"/>
          <p:cNvCxnSpPr/>
          <p:nvPr/>
        </p:nvCxnSpPr>
        <p:spPr>
          <a:xfrm>
            <a:off x="5461512" y="2532108"/>
            <a:ext cx="10408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cxnSp>
        <p:nvCxnSpPr>
          <p:cNvPr id="185" name="Google Shape;185;p20"/>
          <p:cNvCxnSpPr/>
          <p:nvPr/>
        </p:nvCxnSpPr>
        <p:spPr>
          <a:xfrm>
            <a:off x="9444980" y="2495574"/>
            <a:ext cx="10408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186" name="Google Shape;186;p20"/>
          <p:cNvSpPr txBox="1"/>
          <p:nvPr/>
        </p:nvSpPr>
        <p:spPr>
          <a:xfrm>
            <a:off x="6844594" y="4026924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HIỆN THỰC</a:t>
            </a:r>
            <a:endParaRPr sz="28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6870622" y="3138493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04</a:t>
            </a:r>
            <a:endParaRPr/>
          </a:p>
        </p:txBody>
      </p:sp>
      <p:cxnSp>
        <p:nvCxnSpPr>
          <p:cNvPr id="188" name="Google Shape;188;p20"/>
          <p:cNvCxnSpPr/>
          <p:nvPr/>
        </p:nvCxnSpPr>
        <p:spPr>
          <a:xfrm>
            <a:off x="7351952" y="3911002"/>
            <a:ext cx="10408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11374629" y="6071065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11563651" y="6071064"/>
            <a:ext cx="255211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2277633" y="1533777"/>
            <a:ext cx="3818367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4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061273" y="1533777"/>
            <a:ext cx="1064441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01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2277633" y="2076677"/>
            <a:ext cx="3902721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Giới thiệu về đề tài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1"/>
          <p:cNvCxnSpPr/>
          <p:nvPr/>
        </p:nvCxnSpPr>
        <p:spPr>
          <a:xfrm>
            <a:off x="2125714" y="1303508"/>
            <a:ext cx="0" cy="16731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200" name="Google Shape;200;p21"/>
          <p:cNvSpPr/>
          <p:nvPr/>
        </p:nvSpPr>
        <p:spPr>
          <a:xfrm rot="10800000">
            <a:off x="11741285" y="0"/>
            <a:ext cx="450712" cy="2076677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8351" y="3060641"/>
            <a:ext cx="3932021" cy="2905771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4837149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LÝ DO CHỌN ĐỀ TÀI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1025779" y="1765957"/>
            <a:ext cx="60567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Công nghệ thông tin hiện nay là một ngành ngày càng phát triển.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Nhằm thuận tiện trong việc quản lý các mặt hàng nên nhóm đã lựa chọn đồ án này với các yếu tố nòng cốt:</a:t>
            </a:r>
            <a:endParaRPr/>
          </a:p>
          <a:p>
            <a:pPr marL="457200" marR="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Xây dựng một phần mềm dễ dàng thao tác.</a:t>
            </a:r>
            <a:endParaRPr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Giao diện dễ hiểu, dễ nhìn.</a:t>
            </a:r>
            <a:endParaRPr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Tốc độ thực hiện và truy nhập phải được tối ưu.</a:t>
            </a:r>
            <a:endParaRPr/>
          </a:p>
        </p:txBody>
      </p:sp>
      <p:cxnSp>
        <p:nvCxnSpPr>
          <p:cNvPr id="211" name="Google Shape;211;p22"/>
          <p:cNvCxnSpPr/>
          <p:nvPr/>
        </p:nvCxnSpPr>
        <p:spPr>
          <a:xfrm>
            <a:off x="1026200" y="414022"/>
            <a:ext cx="259407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5098" y="1140964"/>
            <a:ext cx="4010886" cy="4010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/>
          <p:nvPr/>
        </p:nvSpPr>
        <p:spPr>
          <a:xfrm>
            <a:off x="11374630" y="6080290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23"/>
          <p:cNvSpPr txBox="1">
            <a:spLocks noGrp="1"/>
          </p:cNvSpPr>
          <p:nvPr>
            <p:ph type="sldNum" idx="12"/>
          </p:nvPr>
        </p:nvSpPr>
        <p:spPr>
          <a:xfrm>
            <a:off x="11085922" y="6080290"/>
            <a:ext cx="764659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4837149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PHẠM VI DỰ ÁN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938499" y="1572688"/>
            <a:ext cx="10609494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Xây dựng một phần mềm cơ bản cho phép người </a:t>
            </a:r>
            <a:r>
              <a:rPr lang="en-US" sz="2000" smtClean="0">
                <a:solidFill>
                  <a:srgbClr val="3F3F3F"/>
                </a:solidFill>
              </a:rPr>
              <a:t>dùng</a:t>
            </a:r>
            <a:r>
              <a:rPr lang="en-US" sz="200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có thể thực hiện các thao </a:t>
            </a:r>
            <a:r>
              <a:rPr lang="en-US" sz="200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tác </a:t>
            </a:r>
            <a:r>
              <a:rPr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cơ bản như là </a:t>
            </a:r>
            <a:r>
              <a:rPr lang="en-US" sz="2000" smtClean="0">
                <a:solidFill>
                  <a:srgbClr val="3F3F3F"/>
                </a:solidFill>
              </a:rPr>
              <a:t>thêm phụ tùng</a:t>
            </a:r>
            <a:r>
              <a:rPr lang="en-US" sz="200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in thông tin phụ tùng, kiểm tra số lượng,tìm kiếm phụ tùng theo tên, tìm kiếm phụ tùng theo mã, xóa phụ tùng theo mã, xóa tất cả, sắp </a:t>
            </a:r>
            <a:r>
              <a:rPr lang="en-US" sz="200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xếp tên</a:t>
            </a:r>
            <a:r>
              <a:rPr lang="en-US" sz="2000" smtClean="0">
                <a:solidFill>
                  <a:srgbClr val="3F3F3F"/>
                </a:solidFill>
              </a:rPr>
              <a:t> theo chữ cái (A-Z), Xuất danh sách phụ tùng hàng auth/copy, Cập nhật phụ tùng….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3"/>
          <p:cNvCxnSpPr/>
          <p:nvPr/>
        </p:nvCxnSpPr>
        <p:spPr>
          <a:xfrm>
            <a:off x="1026200" y="414022"/>
            <a:ext cx="259407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pic>
        <p:nvPicPr>
          <p:cNvPr id="224" name="Google Shape;2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441" y="3317343"/>
            <a:ext cx="2637864" cy="2628952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Uml là gì?</a:t>
            </a:r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body" idx="1"/>
          </p:nvPr>
        </p:nvSpPr>
        <p:spPr>
          <a:xfrm>
            <a:off x="917099" y="4558385"/>
            <a:ext cx="767356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b="0" i="0"/>
              <a:t>UML (Unified Modeling Language) là ngôn ngữ dành cho việc đặc tả, hình dung, xây dựng và làm tài liệu của các hệ thống phần mềm.</a:t>
            </a:r>
            <a:endParaRPr sz="2000"/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05" y="1573918"/>
            <a:ext cx="4375505" cy="250506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title"/>
          </p:nvPr>
        </p:nvSpPr>
        <p:spPr>
          <a:xfrm>
            <a:off x="677334" y="38566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Java là gì?</a:t>
            </a: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body" idx="1"/>
          </p:nvPr>
        </p:nvSpPr>
        <p:spPr>
          <a:xfrm>
            <a:off x="677334" y="4124131"/>
            <a:ext cx="8596668" cy="191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i="0">
                <a:solidFill>
                  <a:schemeClr val="dk1"/>
                </a:solidFill>
              </a:rPr>
              <a:t>Java được biết đến là ngôn ngữ lập trình bậc cao, hướng đối tượng và giúp bảo mật mạnh mẽ, và còn được định nghĩa là một </a:t>
            </a:r>
            <a:r>
              <a:rPr lang="en-US" sz="2000" i="0" u="sng" strike="noStrike">
                <a:solidFill>
                  <a:schemeClr val="hlink"/>
                </a:solidFill>
                <a:hlinkClick r:id="rId3"/>
              </a:rPr>
              <a:t>Platform</a:t>
            </a:r>
            <a:r>
              <a:rPr lang="en-US" sz="2000" i="0">
                <a:solidFill>
                  <a:schemeClr val="dk1"/>
                </a:solidFill>
              </a:rPr>
              <a:t>. 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8" name="Google Shape;248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6144" y="1261708"/>
            <a:ext cx="3809524" cy="209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11374629" y="6071065"/>
            <a:ext cx="633254" cy="458167"/>
          </a:xfrm>
          <a:prstGeom prst="ellipse">
            <a:avLst/>
          </a:prstGeom>
          <a:solidFill>
            <a:srgbClr val="D9F4C9"/>
          </a:solidFill>
          <a:ln w="19050" cap="rnd" cmpd="sng">
            <a:solidFill>
              <a:srgbClr val="D9F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9"/>
          <p:cNvSpPr txBox="1">
            <a:spLocks noGrp="1"/>
          </p:cNvSpPr>
          <p:nvPr>
            <p:ph type="sldNum" idx="12"/>
          </p:nvPr>
        </p:nvSpPr>
        <p:spPr>
          <a:xfrm>
            <a:off x="11563651" y="6071064"/>
            <a:ext cx="255211" cy="45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781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0" y="496111"/>
            <a:ext cx="633254" cy="6361889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2277633" y="1533777"/>
            <a:ext cx="5409012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PHÂN TÍCH</a:t>
            </a:r>
            <a:endParaRPr sz="4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1061273" y="1533777"/>
            <a:ext cx="1064441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02</a:t>
            </a:r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2277633" y="2076677"/>
            <a:ext cx="416982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Phân tích chức năng và các yêu cầu phi chức năng </a:t>
            </a:r>
            <a:endParaRPr/>
          </a:p>
        </p:txBody>
      </p:sp>
      <p:cxnSp>
        <p:nvCxnSpPr>
          <p:cNvPr id="277" name="Google Shape;277;p29"/>
          <p:cNvCxnSpPr/>
          <p:nvPr/>
        </p:nvCxnSpPr>
        <p:spPr>
          <a:xfrm>
            <a:off x="2125714" y="1303508"/>
            <a:ext cx="0" cy="16731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</p:cxnSp>
      <p:sp>
        <p:nvSpPr>
          <p:cNvPr id="278" name="Google Shape;278;p29"/>
          <p:cNvSpPr/>
          <p:nvPr/>
        </p:nvSpPr>
        <p:spPr>
          <a:xfrm rot="10800000">
            <a:off x="11741285" y="0"/>
            <a:ext cx="450712" cy="2076677"/>
          </a:xfrm>
          <a:prstGeom prst="rtTriangle">
            <a:avLst/>
          </a:prstGeom>
          <a:solidFill>
            <a:srgbClr val="B6E995"/>
          </a:solidFill>
          <a:ln w="19050" cap="rnd" cmpd="sng">
            <a:solidFill>
              <a:srgbClr val="B6E9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9" name="Google Shape;27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6157" y="2684807"/>
            <a:ext cx="4032545" cy="2269747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1120</Words>
  <Application>Microsoft Office PowerPoint</Application>
  <PresentationFormat>Custom</PresentationFormat>
  <Paragraphs>162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PowerPoint Presentation</vt:lpstr>
      <vt:lpstr>PowerPoint Presentation</vt:lpstr>
      <vt:lpstr>PHÂN TÍCH</vt:lpstr>
      <vt:lpstr>GIỚI THIỆU</vt:lpstr>
      <vt:lpstr>LÝ DO CHỌN ĐỀ TÀI</vt:lpstr>
      <vt:lpstr>PHẠM VI DỰ ÁN</vt:lpstr>
      <vt:lpstr>Uml là gì?</vt:lpstr>
      <vt:lpstr>Java là gì?</vt:lpstr>
      <vt:lpstr>PHÂN TÍCH</vt:lpstr>
      <vt:lpstr>PHÂN TÍCH YÊU CẦU HỆ THỐNG</vt:lpstr>
      <vt:lpstr>CÁC CHỨC NĂNG CỦA PHẦN MỀM</vt:lpstr>
      <vt:lpstr>YÊU CẦU CHỨC NĂNG</vt:lpstr>
      <vt:lpstr>YÊU CẦU CHỨC NĂNG</vt:lpstr>
      <vt:lpstr>YÊU CẦU CHỨC NĂNG</vt:lpstr>
      <vt:lpstr>YÊU CẦU CHỨC NĂNG</vt:lpstr>
      <vt:lpstr>YÊU CẦU PHI CHỨC NĂNG</vt:lpstr>
      <vt:lpstr>CÔNG VIỆC CẦN GIẢI QUYẾT</vt:lpstr>
      <vt:lpstr>THIẾT KẾ</vt:lpstr>
      <vt:lpstr>SƠ ĐỒ UML</vt:lpstr>
      <vt:lpstr>HIỆN THỰC</vt:lpstr>
      <vt:lpstr>KẾT LUẬN</vt:lpstr>
      <vt:lpstr>ƯU VÀ NHƯỢC ĐIỂM</vt:lpstr>
      <vt:lpstr>PHƯƠNG HƯỚNG PHÁT TRIỂN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7</cp:revision>
  <dcterms:modified xsi:type="dcterms:W3CDTF">2023-04-09T09:31:51Z</dcterms:modified>
</cp:coreProperties>
</file>