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Nunito SemiBold"/>
      <p:regular r:id="rId23"/>
      <p:bold r:id="rId24"/>
      <p:italic r:id="rId25"/>
      <p:boldItalic r:id="rId26"/>
    </p:embeddedFont>
    <p:embeddedFont>
      <p:font typeface="Nunito"/>
      <p:regular r:id="rId27"/>
      <p:bold r:id="rId28"/>
      <p:italic r:id="rId29"/>
      <p:boldItalic r:id="rId30"/>
    </p:embeddedFont>
    <p:embeddedFont>
      <p:font typeface="Nunito Medium"/>
      <p:regular r:id="rId31"/>
      <p:bold r:id="rId32"/>
      <p:italic r:id="rId33"/>
      <p:boldItalic r:id="rId34"/>
    </p:embeddedFont>
    <p:embeddedFont>
      <p:font typeface="Helvetica Neue"/>
      <p:regular r:id="rId35"/>
      <p:bold r:id="rId36"/>
      <p:italic r:id="rId37"/>
      <p:boldItalic r:id="rId38"/>
    </p:embeddedFont>
    <p:embeddedFont>
      <p:font typeface="Helvetica Neue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Light-bold.fntdata"/><Relationship Id="rId20" Type="http://schemas.openxmlformats.org/officeDocument/2006/relationships/slide" Target="slides/slide16.xml"/><Relationship Id="rId42" Type="http://schemas.openxmlformats.org/officeDocument/2006/relationships/font" Target="fonts/HelveticaNeueLight-boldItalic.fntdata"/><Relationship Id="rId41" Type="http://schemas.openxmlformats.org/officeDocument/2006/relationships/font" Target="fonts/HelveticaNeueLight-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unitoSemiBold-bold.fntdata"/><Relationship Id="rId23" Type="http://schemas.openxmlformats.org/officeDocument/2006/relationships/font" Target="fonts/Nunito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SemiBold-boldItalic.fntdata"/><Relationship Id="rId25" Type="http://schemas.openxmlformats.org/officeDocument/2006/relationships/font" Target="fonts/NunitoSemiBold-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Medium-regular.fntdata"/><Relationship Id="rId30" Type="http://schemas.openxmlformats.org/officeDocument/2006/relationships/font" Target="fonts/Nunito-boldItalic.fntdata"/><Relationship Id="rId11" Type="http://schemas.openxmlformats.org/officeDocument/2006/relationships/slide" Target="slides/slide7.xml"/><Relationship Id="rId33" Type="http://schemas.openxmlformats.org/officeDocument/2006/relationships/font" Target="fonts/NunitoMedium-italic.fntdata"/><Relationship Id="rId10" Type="http://schemas.openxmlformats.org/officeDocument/2006/relationships/slide" Target="slides/slide6.xml"/><Relationship Id="rId32" Type="http://schemas.openxmlformats.org/officeDocument/2006/relationships/font" Target="fonts/NunitoMedium-bold.fntdata"/><Relationship Id="rId13" Type="http://schemas.openxmlformats.org/officeDocument/2006/relationships/slide" Target="slides/slide9.xml"/><Relationship Id="rId35" Type="http://schemas.openxmlformats.org/officeDocument/2006/relationships/font" Target="fonts/HelveticaNeue-regular.fntdata"/><Relationship Id="rId12" Type="http://schemas.openxmlformats.org/officeDocument/2006/relationships/slide" Target="slides/slide8.xml"/><Relationship Id="rId34" Type="http://schemas.openxmlformats.org/officeDocument/2006/relationships/font" Target="fonts/NunitoMedium-boldItalic.fntdata"/><Relationship Id="rId15" Type="http://schemas.openxmlformats.org/officeDocument/2006/relationships/slide" Target="slides/slide11.xml"/><Relationship Id="rId37" Type="http://schemas.openxmlformats.org/officeDocument/2006/relationships/font" Target="fonts/HelveticaNeue-italic.fntdata"/><Relationship Id="rId14" Type="http://schemas.openxmlformats.org/officeDocument/2006/relationships/slide" Target="slides/slide10.xml"/><Relationship Id="rId36" Type="http://schemas.openxmlformats.org/officeDocument/2006/relationships/font" Target="fonts/HelveticaNeue-bold.fntdata"/><Relationship Id="rId17" Type="http://schemas.openxmlformats.org/officeDocument/2006/relationships/slide" Target="slides/slide13.xml"/><Relationship Id="rId39" Type="http://schemas.openxmlformats.org/officeDocument/2006/relationships/font" Target="fonts/HelveticaNeueLight-regular.fntdata"/><Relationship Id="rId16" Type="http://schemas.openxmlformats.org/officeDocument/2006/relationships/slide" Target="slides/slide12.xml"/><Relationship Id="rId38" Type="http://schemas.openxmlformats.org/officeDocument/2006/relationships/font" Target="fonts/HelveticaNeue-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 name="Google Shape;4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251190a77_1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11251190a77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e8db2983e_0_6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10e8db2983e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00d5e5c7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00d5e5c7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e8db2983e_0_8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10e8db2983e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252b9faf4_0_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11252b9faf4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e8db2983e_0_7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10e8db2983e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252b9f975_0_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11252b9f975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2ed77ee43_0_14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f2ed77ee43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75be0baa4_0_14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e75be0baa4_0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0e8db2983e_0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 name="Google Shape;48;g10e8db2983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0e8db2983e_0_2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 name="Google Shape;56;g10e8db2983e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e8db2983e_0_3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g10e8db2983e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e8db2983e_0_10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g10e8db2983e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e8db2983e_0_10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g10e8db2983e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251190a77_1_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11251190a77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252b9faf4_1_2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11252b9faf4_1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e8db2983e_0_4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10e8db2983e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666750" y="862013"/>
            <a:ext cx="7810500" cy="1743075"/>
          </a:xfrm>
          <a:prstGeom prst="rect">
            <a:avLst/>
          </a:prstGeom>
          <a:noFill/>
          <a:ln>
            <a:noFill/>
          </a:ln>
        </p:spPr>
        <p:txBody>
          <a:bodyPr anchorCtr="0" anchor="b" bIns="19050" lIns="19050" spcFirstLastPara="1" rIns="19050" wrap="square" tIns="19050">
            <a:noAutofit/>
          </a:bodyPr>
          <a:lstStyle>
            <a:lvl1pPr lvl="0" algn="ctr">
              <a:lnSpc>
                <a:spcPct val="100000"/>
              </a:lnSpc>
              <a:spcBef>
                <a:spcPts val="0"/>
              </a:spcBef>
              <a:spcAft>
                <a:spcPts val="0"/>
              </a:spcAft>
              <a:buClr>
                <a:srgbClr val="000000"/>
              </a:buClr>
              <a:buSzPts val="700"/>
              <a:buNone/>
              <a:defRPr/>
            </a:lvl1pPr>
            <a:lvl2pPr lvl="1" algn="ctr">
              <a:lnSpc>
                <a:spcPct val="100000"/>
              </a:lnSpc>
              <a:spcBef>
                <a:spcPts val="0"/>
              </a:spcBef>
              <a:spcAft>
                <a:spcPts val="0"/>
              </a:spcAft>
              <a:buClr>
                <a:srgbClr val="000000"/>
              </a:buClr>
              <a:buSzPts val="700"/>
              <a:buNone/>
              <a:defRPr/>
            </a:lvl2pPr>
            <a:lvl3pPr lvl="2" algn="ctr">
              <a:lnSpc>
                <a:spcPct val="100000"/>
              </a:lnSpc>
              <a:spcBef>
                <a:spcPts val="0"/>
              </a:spcBef>
              <a:spcAft>
                <a:spcPts val="0"/>
              </a:spcAft>
              <a:buClr>
                <a:srgbClr val="000000"/>
              </a:buClr>
              <a:buSzPts val="700"/>
              <a:buNone/>
              <a:defRPr/>
            </a:lvl3pPr>
            <a:lvl4pPr lvl="3" algn="ctr">
              <a:lnSpc>
                <a:spcPct val="100000"/>
              </a:lnSpc>
              <a:spcBef>
                <a:spcPts val="0"/>
              </a:spcBef>
              <a:spcAft>
                <a:spcPts val="0"/>
              </a:spcAft>
              <a:buClr>
                <a:srgbClr val="000000"/>
              </a:buClr>
              <a:buSzPts val="700"/>
              <a:buNone/>
              <a:defRPr/>
            </a:lvl4pPr>
            <a:lvl5pPr lvl="4" algn="ctr">
              <a:lnSpc>
                <a:spcPct val="100000"/>
              </a:lnSpc>
              <a:spcBef>
                <a:spcPts val="0"/>
              </a:spcBef>
              <a:spcAft>
                <a:spcPts val="0"/>
              </a:spcAft>
              <a:buClr>
                <a:srgbClr val="000000"/>
              </a:buClr>
              <a:buSzPts val="700"/>
              <a:buNone/>
              <a:defRPr/>
            </a:lvl5pPr>
            <a:lvl6pPr lvl="5" algn="ctr">
              <a:lnSpc>
                <a:spcPct val="100000"/>
              </a:lnSpc>
              <a:spcBef>
                <a:spcPts val="0"/>
              </a:spcBef>
              <a:spcAft>
                <a:spcPts val="0"/>
              </a:spcAft>
              <a:buClr>
                <a:srgbClr val="000000"/>
              </a:buClr>
              <a:buSzPts val="700"/>
              <a:buNone/>
              <a:defRPr/>
            </a:lvl6pPr>
            <a:lvl7pPr lvl="6" algn="ctr">
              <a:lnSpc>
                <a:spcPct val="100000"/>
              </a:lnSpc>
              <a:spcBef>
                <a:spcPts val="0"/>
              </a:spcBef>
              <a:spcAft>
                <a:spcPts val="0"/>
              </a:spcAft>
              <a:buClr>
                <a:srgbClr val="000000"/>
              </a:buClr>
              <a:buSzPts val="700"/>
              <a:buNone/>
              <a:defRPr/>
            </a:lvl7pPr>
            <a:lvl8pPr lvl="7" algn="ctr">
              <a:lnSpc>
                <a:spcPct val="100000"/>
              </a:lnSpc>
              <a:spcBef>
                <a:spcPts val="0"/>
              </a:spcBef>
              <a:spcAft>
                <a:spcPts val="0"/>
              </a:spcAft>
              <a:buClr>
                <a:srgbClr val="000000"/>
              </a:buClr>
              <a:buSzPts val="700"/>
              <a:buNone/>
              <a:defRPr/>
            </a:lvl8pPr>
            <a:lvl9pPr lvl="8" algn="ctr">
              <a:lnSpc>
                <a:spcPct val="100000"/>
              </a:lnSpc>
              <a:spcBef>
                <a:spcPts val="0"/>
              </a:spcBef>
              <a:spcAft>
                <a:spcPts val="0"/>
              </a:spcAft>
              <a:buClr>
                <a:srgbClr val="000000"/>
              </a:buClr>
              <a:buSzPts val="700"/>
              <a:buNone/>
              <a:defRPr/>
            </a:lvl9pPr>
          </a:lstStyle>
          <a:p/>
        </p:txBody>
      </p:sp>
      <p:sp>
        <p:nvSpPr>
          <p:cNvPr id="11" name="Google Shape;11;p2"/>
          <p:cNvSpPr txBox="1"/>
          <p:nvPr>
            <p:ph idx="1" type="body"/>
          </p:nvPr>
        </p:nvSpPr>
        <p:spPr>
          <a:xfrm>
            <a:off x="666750" y="2652713"/>
            <a:ext cx="7810500" cy="595312"/>
          </a:xfrm>
          <a:prstGeom prst="rect">
            <a:avLst/>
          </a:prstGeom>
          <a:noFill/>
          <a:ln>
            <a:noFill/>
          </a:ln>
        </p:spPr>
        <p:txBody>
          <a:bodyPr anchorCtr="0" anchor="t" bIns="19050" lIns="19050" spcFirstLastPara="1" rIns="19050" wrap="square" tIns="19050">
            <a:noAutofit/>
          </a:bodyPr>
          <a:lstStyle>
            <a:lvl1pPr indent="-228600" lvl="0" marL="457200" algn="ctr">
              <a:lnSpc>
                <a:spcPct val="100000"/>
              </a:lnSpc>
              <a:spcBef>
                <a:spcPts val="0"/>
              </a:spcBef>
              <a:spcAft>
                <a:spcPts val="0"/>
              </a:spcAft>
              <a:buClr>
                <a:srgbClr val="000000"/>
              </a:buClr>
              <a:buSzPts val="2000"/>
              <a:buFont typeface="Helvetica Neue"/>
              <a:buNone/>
              <a:defRPr sz="2000"/>
            </a:lvl1pPr>
            <a:lvl2pPr indent="-228600" lvl="1" marL="914400" algn="ctr">
              <a:lnSpc>
                <a:spcPct val="100000"/>
              </a:lnSpc>
              <a:spcBef>
                <a:spcPts val="0"/>
              </a:spcBef>
              <a:spcAft>
                <a:spcPts val="0"/>
              </a:spcAft>
              <a:buClr>
                <a:srgbClr val="000000"/>
              </a:buClr>
              <a:buSzPts val="2000"/>
              <a:buFont typeface="Helvetica Neue"/>
              <a:buNone/>
              <a:defRPr sz="2000"/>
            </a:lvl2pPr>
            <a:lvl3pPr indent="-228600" lvl="2" marL="1371600" algn="ctr">
              <a:lnSpc>
                <a:spcPct val="100000"/>
              </a:lnSpc>
              <a:spcBef>
                <a:spcPts val="0"/>
              </a:spcBef>
              <a:spcAft>
                <a:spcPts val="0"/>
              </a:spcAft>
              <a:buClr>
                <a:srgbClr val="000000"/>
              </a:buClr>
              <a:buSzPts val="2000"/>
              <a:buFont typeface="Helvetica Neue"/>
              <a:buNone/>
              <a:defRPr sz="2000"/>
            </a:lvl3pPr>
            <a:lvl4pPr indent="-228600" lvl="3" marL="1828800" algn="ctr">
              <a:lnSpc>
                <a:spcPct val="100000"/>
              </a:lnSpc>
              <a:spcBef>
                <a:spcPts val="0"/>
              </a:spcBef>
              <a:spcAft>
                <a:spcPts val="0"/>
              </a:spcAft>
              <a:buClr>
                <a:srgbClr val="000000"/>
              </a:buClr>
              <a:buSzPts val="2000"/>
              <a:buFont typeface="Helvetica Neue"/>
              <a:buNone/>
              <a:defRPr sz="2000"/>
            </a:lvl4pPr>
            <a:lvl5pPr indent="-228600" lvl="4" marL="2286000" algn="ctr">
              <a:lnSpc>
                <a:spcPct val="100000"/>
              </a:lnSpc>
              <a:spcBef>
                <a:spcPts val="0"/>
              </a:spcBef>
              <a:spcAft>
                <a:spcPts val="0"/>
              </a:spcAft>
              <a:buClr>
                <a:srgbClr val="000000"/>
              </a:buClr>
              <a:buSzPts val="2000"/>
              <a:buFont typeface="Helvetica Neue"/>
              <a:buNone/>
              <a:defRPr sz="2000"/>
            </a:lvl5pPr>
            <a:lvl6pPr indent="-279400" lvl="5" marL="2743200" algn="l">
              <a:lnSpc>
                <a:spcPct val="100000"/>
              </a:lnSpc>
              <a:spcBef>
                <a:spcPts val="2200"/>
              </a:spcBef>
              <a:spcAft>
                <a:spcPts val="0"/>
              </a:spcAft>
              <a:buClr>
                <a:srgbClr val="000000"/>
              </a:buClr>
              <a:buSzPts val="800"/>
              <a:buChar char="•"/>
              <a:defRPr/>
            </a:lvl6pPr>
            <a:lvl7pPr indent="-279400" lvl="6" marL="3200400" algn="l">
              <a:lnSpc>
                <a:spcPct val="100000"/>
              </a:lnSpc>
              <a:spcBef>
                <a:spcPts val="2200"/>
              </a:spcBef>
              <a:spcAft>
                <a:spcPts val="0"/>
              </a:spcAft>
              <a:buClr>
                <a:srgbClr val="000000"/>
              </a:buClr>
              <a:buSzPts val="800"/>
              <a:buChar char="•"/>
              <a:defRPr/>
            </a:lvl7pPr>
            <a:lvl8pPr indent="-279400" lvl="7" marL="3657600" algn="l">
              <a:lnSpc>
                <a:spcPct val="100000"/>
              </a:lnSpc>
              <a:spcBef>
                <a:spcPts val="2200"/>
              </a:spcBef>
              <a:spcAft>
                <a:spcPts val="0"/>
              </a:spcAft>
              <a:buClr>
                <a:srgbClr val="000000"/>
              </a:buClr>
              <a:buSzPts val="800"/>
              <a:buChar char="•"/>
              <a:defRPr/>
            </a:lvl8pPr>
            <a:lvl9pPr indent="-279400" lvl="8" marL="4114800" algn="l">
              <a:lnSpc>
                <a:spcPct val="100000"/>
              </a:lnSpc>
              <a:spcBef>
                <a:spcPts val="2200"/>
              </a:spcBef>
              <a:spcAft>
                <a:spcPts val="0"/>
              </a:spcAft>
              <a:buClr>
                <a:srgbClr val="000000"/>
              </a:buClr>
              <a:buSzPts val="800"/>
              <a:buChar char="•"/>
              <a:defRPr/>
            </a:lvl9pPr>
          </a:lstStyle>
          <a:p/>
        </p:txBody>
      </p:sp>
      <p:sp>
        <p:nvSpPr>
          <p:cNvPr id="12" name="Google Shape;12;p2"/>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3" name="Shape 13"/>
        <p:cNvGrpSpPr/>
        <p:nvPr/>
      </p:nvGrpSpPr>
      <p:grpSpPr>
        <a:xfrm>
          <a:off x="0" y="0"/>
          <a:ext cx="0" cy="0"/>
          <a:chOff x="0" y="0"/>
          <a:chExt cx="0" cy="0"/>
        </a:xfrm>
      </p:grpSpPr>
      <p:sp>
        <p:nvSpPr>
          <p:cNvPr id="14" name="Google Shape;14;p3"/>
          <p:cNvSpPr/>
          <p:nvPr/>
        </p:nvSpPr>
        <p:spPr>
          <a:xfrm>
            <a:off x="8249187" y="4334412"/>
            <a:ext cx="322776" cy="322776"/>
          </a:xfrm>
          <a:prstGeom prst="ellipse">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5" name="Google Shape;15;p3"/>
          <p:cNvSpPr txBox="1"/>
          <p:nvPr>
            <p:ph idx="12" type="sldNum"/>
          </p:nvPr>
        </p:nvSpPr>
        <p:spPr>
          <a:xfrm>
            <a:off x="8327708" y="4421981"/>
            <a:ext cx="180023" cy="1905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1pPr>
            <a:lvl2pPr indent="0" lvl="1"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2pPr>
            <a:lvl3pPr indent="0" lvl="2"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3pPr>
            <a:lvl4pPr indent="0" lvl="3"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4pPr>
            <a:lvl5pPr indent="0" lvl="4"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5pPr>
            <a:lvl6pPr indent="0" lvl="5"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6pPr>
            <a:lvl7pPr indent="0" lvl="6"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7pPr>
            <a:lvl8pPr indent="0" lvl="7"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8pPr>
            <a:lvl9pPr indent="0" lvl="8"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with placeholder)">
  <p:cSld name="Photo - Horizontal (with placeholder)">
    <p:spTree>
      <p:nvGrpSpPr>
        <p:cNvPr id="16" name="Shape 16"/>
        <p:cNvGrpSpPr/>
        <p:nvPr/>
      </p:nvGrpSpPr>
      <p:grpSpPr>
        <a:xfrm>
          <a:off x="0" y="0"/>
          <a:ext cx="0" cy="0"/>
          <a:chOff x="0" y="0"/>
          <a:chExt cx="0" cy="0"/>
        </a:xfrm>
      </p:grpSpPr>
      <p:sp>
        <p:nvSpPr>
          <p:cNvPr id="17" name="Google Shape;17;p4"/>
          <p:cNvSpPr/>
          <p:nvPr/>
        </p:nvSpPr>
        <p:spPr>
          <a:xfrm>
            <a:off x="8249187" y="4334412"/>
            <a:ext cx="322776" cy="322776"/>
          </a:xfrm>
          <a:prstGeom prst="ellipse">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8" name="Google Shape;18;p4"/>
          <p:cNvSpPr txBox="1"/>
          <p:nvPr>
            <p:ph idx="12" type="sldNum"/>
          </p:nvPr>
        </p:nvSpPr>
        <p:spPr>
          <a:xfrm>
            <a:off x="8327708" y="4421981"/>
            <a:ext cx="180023" cy="1905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1pPr>
            <a:lvl2pPr indent="0" lvl="1"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2pPr>
            <a:lvl3pPr indent="0" lvl="2"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3pPr>
            <a:lvl4pPr indent="0" lvl="3"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4pPr>
            <a:lvl5pPr indent="0" lvl="4"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5pPr>
            <a:lvl6pPr indent="0" lvl="5"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6pPr>
            <a:lvl7pPr indent="0" lvl="6"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7pPr>
            <a:lvl8pPr indent="0" lvl="7"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8pPr>
            <a:lvl9pPr indent="0" lvl="8" marL="0" marR="0" algn="ctr">
              <a:lnSpc>
                <a:spcPct val="100000"/>
              </a:lnSpc>
              <a:spcBef>
                <a:spcPts val="0"/>
              </a:spcBef>
              <a:spcAft>
                <a:spcPts val="0"/>
              </a:spcAft>
              <a:buClr>
                <a:srgbClr val="479FF8"/>
              </a:buClr>
              <a:buSzPts val="900"/>
              <a:buFont typeface="Nunito"/>
              <a:buNone/>
              <a:defRPr b="0" i="0" sz="900" u="none" cap="none" strike="noStrike">
                <a:solidFill>
                  <a:srgbClr val="479FF8"/>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ru"/>
              <a:t>‹#›</a:t>
            </a:fld>
            <a:endParaRPr/>
          </a:p>
        </p:txBody>
      </p:sp>
      <p:sp>
        <p:nvSpPr>
          <p:cNvPr id="19" name="Google Shape;19;p4"/>
          <p:cNvSpPr/>
          <p:nvPr>
            <p:ph idx="2" type="pic"/>
          </p:nvPr>
        </p:nvSpPr>
        <p:spPr>
          <a:xfrm>
            <a:off x="592931" y="628650"/>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20" name="Google Shape;20;p4"/>
          <p:cNvSpPr/>
          <p:nvPr>
            <p:ph idx="3" type="pic"/>
          </p:nvPr>
        </p:nvSpPr>
        <p:spPr>
          <a:xfrm>
            <a:off x="2185988" y="628650"/>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21" name="Google Shape;21;p4"/>
          <p:cNvSpPr/>
          <p:nvPr>
            <p:ph idx="4" type="pic"/>
          </p:nvPr>
        </p:nvSpPr>
        <p:spPr>
          <a:xfrm>
            <a:off x="3779044" y="628650"/>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22" name="Google Shape;22;p4"/>
          <p:cNvSpPr/>
          <p:nvPr>
            <p:ph idx="5" type="pic"/>
          </p:nvPr>
        </p:nvSpPr>
        <p:spPr>
          <a:xfrm>
            <a:off x="5364956" y="628650"/>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23" name="Google Shape;23;p4"/>
          <p:cNvSpPr/>
          <p:nvPr>
            <p:ph idx="6" type="pic"/>
          </p:nvPr>
        </p:nvSpPr>
        <p:spPr>
          <a:xfrm>
            <a:off x="592931" y="2185988"/>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24" name="Google Shape;24;p4"/>
          <p:cNvSpPr/>
          <p:nvPr>
            <p:ph idx="7" type="pic"/>
          </p:nvPr>
        </p:nvSpPr>
        <p:spPr>
          <a:xfrm>
            <a:off x="2185988" y="2185988"/>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25" name="Google Shape;25;p4"/>
          <p:cNvSpPr/>
          <p:nvPr>
            <p:ph idx="8" type="pic"/>
          </p:nvPr>
        </p:nvSpPr>
        <p:spPr>
          <a:xfrm>
            <a:off x="3779044" y="2185988"/>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26" name="Google Shape;26;p4"/>
          <p:cNvSpPr/>
          <p:nvPr>
            <p:ph idx="9" type="pic"/>
          </p:nvPr>
        </p:nvSpPr>
        <p:spPr>
          <a:xfrm>
            <a:off x="5364956" y="2185988"/>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with placeholder without page number)">
  <p:cSld name="Photo - Horizontal (with placeholder without page number)">
    <p:spTree>
      <p:nvGrpSpPr>
        <p:cNvPr id="27" name="Shape 27"/>
        <p:cNvGrpSpPr/>
        <p:nvPr/>
      </p:nvGrpSpPr>
      <p:grpSpPr>
        <a:xfrm>
          <a:off x="0" y="0"/>
          <a:ext cx="0" cy="0"/>
          <a:chOff x="0" y="0"/>
          <a:chExt cx="0" cy="0"/>
        </a:xfrm>
      </p:grpSpPr>
      <p:sp>
        <p:nvSpPr>
          <p:cNvPr id="28" name="Google Shape;28;p5"/>
          <p:cNvSpPr/>
          <p:nvPr>
            <p:ph idx="2" type="pic"/>
          </p:nvPr>
        </p:nvSpPr>
        <p:spPr>
          <a:xfrm>
            <a:off x="592931" y="628650"/>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29" name="Google Shape;29;p5"/>
          <p:cNvSpPr/>
          <p:nvPr>
            <p:ph idx="3" type="pic"/>
          </p:nvPr>
        </p:nvSpPr>
        <p:spPr>
          <a:xfrm>
            <a:off x="2185988" y="628650"/>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30" name="Google Shape;30;p5"/>
          <p:cNvSpPr/>
          <p:nvPr>
            <p:ph idx="4" type="pic"/>
          </p:nvPr>
        </p:nvSpPr>
        <p:spPr>
          <a:xfrm>
            <a:off x="3779044" y="628650"/>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31" name="Google Shape;31;p5"/>
          <p:cNvSpPr/>
          <p:nvPr>
            <p:ph idx="5" type="pic"/>
          </p:nvPr>
        </p:nvSpPr>
        <p:spPr>
          <a:xfrm>
            <a:off x="5364956" y="628650"/>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32" name="Google Shape;32;p5"/>
          <p:cNvSpPr/>
          <p:nvPr>
            <p:ph idx="6" type="pic"/>
          </p:nvPr>
        </p:nvSpPr>
        <p:spPr>
          <a:xfrm>
            <a:off x="592931" y="2185988"/>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33" name="Google Shape;33;p5"/>
          <p:cNvSpPr/>
          <p:nvPr>
            <p:ph idx="7" type="pic"/>
          </p:nvPr>
        </p:nvSpPr>
        <p:spPr>
          <a:xfrm>
            <a:off x="2185988" y="2185988"/>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34" name="Google Shape;34;p5"/>
          <p:cNvSpPr/>
          <p:nvPr>
            <p:ph idx="8" type="pic"/>
          </p:nvPr>
        </p:nvSpPr>
        <p:spPr>
          <a:xfrm>
            <a:off x="3779044" y="2185988"/>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35" name="Google Shape;35;p5"/>
          <p:cNvSpPr/>
          <p:nvPr>
            <p:ph idx="9" type="pic"/>
          </p:nvPr>
        </p:nvSpPr>
        <p:spPr>
          <a:xfrm>
            <a:off x="5364956" y="2185988"/>
            <a:ext cx="1421606" cy="1350169"/>
          </a:xfrm>
          <a:prstGeom prst="rect">
            <a:avLst/>
          </a:prstGeom>
          <a:noFill/>
          <a:ln>
            <a:noFill/>
          </a:ln>
        </p:spPr>
        <p:txBody>
          <a:bodyPr anchorCtr="0" anchor="t" bIns="19050" lIns="19050" spcFirstLastPara="1" rIns="19050" wrap="square" tIns="19050">
            <a:noAutofit/>
          </a:bodyPr>
          <a:lstStyle>
            <a:lvl1pPr lvl="0" marR="0" rtl="0" algn="ctr">
              <a:lnSpc>
                <a:spcPct val="100000"/>
              </a:lnSpc>
              <a:spcBef>
                <a:spcPts val="2200"/>
              </a:spcBef>
              <a:spcAft>
                <a:spcPts val="0"/>
              </a:spcAft>
              <a:buClr>
                <a:srgbClr val="000000"/>
              </a:buClr>
              <a:buSzPts val="1500"/>
              <a:buFont typeface="Helvetica Neue"/>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6"/>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413" y="133350"/>
            <a:ext cx="7877175" cy="857250"/>
          </a:xfrm>
          <a:prstGeom prst="rect">
            <a:avLst/>
          </a:prstGeom>
          <a:noFill/>
          <a:ln>
            <a:noFill/>
          </a:ln>
        </p:spPr>
        <p:txBody>
          <a:bodyPr anchorCtr="0" anchor="ctr" bIns="19050" lIns="19050" spcFirstLastPara="1" rIns="19050" wrap="square" tIns="19050">
            <a:noAutofit/>
          </a:bodyPr>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633413" y="1181100"/>
            <a:ext cx="7877175" cy="3486150"/>
          </a:xfrm>
          <a:prstGeom prst="rect">
            <a:avLst/>
          </a:prstGeom>
          <a:noFill/>
          <a:ln>
            <a:noFill/>
          </a:ln>
        </p:spPr>
        <p:txBody>
          <a:bodyPr anchorCtr="0" anchor="ctr" bIns="19050" lIns="19050" spcFirstLastPara="1" rIns="19050" wrap="square" tIns="19050">
            <a:noAutofit/>
          </a:bodyPr>
          <a:lstStyle>
            <a:lvl1pPr indent="-374650" lvl="0" marL="4572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74650" lvl="1" marL="9144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74650" lvl="2" marL="13716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74650" lvl="3" marL="18288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74650" lvl="4" marL="22860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374650" lvl="5" marL="27432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6pPr>
            <a:lvl7pPr indent="-374650" lvl="6" marL="32004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7pPr>
            <a:lvl8pPr indent="-374650" lvl="7" marL="36576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8pPr>
            <a:lvl9pPr indent="-374650" lvl="8" marL="4114800" marR="0" rtl="0" algn="l">
              <a:lnSpc>
                <a:spcPct val="100000"/>
              </a:lnSpc>
              <a:spcBef>
                <a:spcPts val="2200"/>
              </a:spcBef>
              <a:spcAft>
                <a:spcPts val="0"/>
              </a:spcAft>
              <a:buClr>
                <a:srgbClr val="000000"/>
              </a:buClr>
              <a:buSzPts val="23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20" Type="http://schemas.openxmlformats.org/officeDocument/2006/relationships/hyperlink" Target="https://ieeexplore.ieee.org/document/9513054/" TargetMode="External"/><Relationship Id="rId22" Type="http://schemas.openxmlformats.org/officeDocument/2006/relationships/hyperlink" Target="https://ieeexplore.ieee.org/document/9513054/" TargetMode="External"/><Relationship Id="rId21" Type="http://schemas.openxmlformats.org/officeDocument/2006/relationships/hyperlink" Target="https://ieeexplore.ieee.org/document/9513054/" TargetMode="External"/><Relationship Id="rId24" Type="http://schemas.openxmlformats.org/officeDocument/2006/relationships/hyperlink" Target="https://ieeexplore.ieee.org/document/9513054/" TargetMode="External"/><Relationship Id="rId23" Type="http://schemas.openxmlformats.org/officeDocument/2006/relationships/hyperlink" Target="https://ieeexplore.ieee.org/document/9513054/"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ieeexplore.ieee.org/document/9303573/" TargetMode="External"/><Relationship Id="rId9" Type="http://schemas.openxmlformats.org/officeDocument/2006/relationships/hyperlink" Target="https://ieeexplore.ieee.org/document/9303573/" TargetMode="External"/><Relationship Id="rId26" Type="http://schemas.openxmlformats.org/officeDocument/2006/relationships/hyperlink" Target="https://ieeexplore.ieee.org/author/37088945138" TargetMode="External"/><Relationship Id="rId25" Type="http://schemas.openxmlformats.org/officeDocument/2006/relationships/hyperlink" Target="https://ieeexplore.ieee.org/document/9513054/" TargetMode="External"/><Relationship Id="rId28" Type="http://schemas.openxmlformats.org/officeDocument/2006/relationships/hyperlink" Target="https://ieeexplore.ieee.org/author/37088944108" TargetMode="External"/><Relationship Id="rId27" Type="http://schemas.openxmlformats.org/officeDocument/2006/relationships/hyperlink" Target="https://ieeexplore.ieee.org/author/37676134500" TargetMode="External"/><Relationship Id="rId5" Type="http://schemas.openxmlformats.org/officeDocument/2006/relationships/hyperlink" Target="https://ieeexplore.ieee.org/document/9303573/" TargetMode="External"/><Relationship Id="rId6" Type="http://schemas.openxmlformats.org/officeDocument/2006/relationships/hyperlink" Target="https://ieeexplore.ieee.org/document/9303573/" TargetMode="External"/><Relationship Id="rId29" Type="http://schemas.openxmlformats.org/officeDocument/2006/relationships/hyperlink" Target="https://ieeexplore.ieee.org/xpl/conhome/9512932/proceeding" TargetMode="External"/><Relationship Id="rId7" Type="http://schemas.openxmlformats.org/officeDocument/2006/relationships/hyperlink" Target="https://ieeexplore.ieee.org/document/9303573/" TargetMode="External"/><Relationship Id="rId8" Type="http://schemas.openxmlformats.org/officeDocument/2006/relationships/hyperlink" Target="https://ieeexplore.ieee.org/document/9303573/" TargetMode="External"/><Relationship Id="rId11" Type="http://schemas.openxmlformats.org/officeDocument/2006/relationships/hyperlink" Target="https://ieeexplore.ieee.org/document/9303573/" TargetMode="External"/><Relationship Id="rId10" Type="http://schemas.openxmlformats.org/officeDocument/2006/relationships/hyperlink" Target="https://ieeexplore.ieee.org/document/9303573/" TargetMode="External"/><Relationship Id="rId13" Type="http://schemas.openxmlformats.org/officeDocument/2006/relationships/hyperlink" Target="https://ieeexplore.ieee.org/document/9303573/" TargetMode="External"/><Relationship Id="rId12" Type="http://schemas.openxmlformats.org/officeDocument/2006/relationships/hyperlink" Target="https://ieeexplore.ieee.org/document/9303573/" TargetMode="External"/><Relationship Id="rId15" Type="http://schemas.openxmlformats.org/officeDocument/2006/relationships/hyperlink" Target="https://ieeexplore.ieee.org/author/37088645693" TargetMode="External"/><Relationship Id="rId14" Type="http://schemas.openxmlformats.org/officeDocument/2006/relationships/hyperlink" Target="https://ieeexplore.ieee.org/author/37088340923" TargetMode="External"/><Relationship Id="rId17" Type="http://schemas.openxmlformats.org/officeDocument/2006/relationships/hyperlink" Target="https://ieeexplore.ieee.org/xpl/conhome/9303508/proceeding" TargetMode="External"/><Relationship Id="rId16" Type="http://schemas.openxmlformats.org/officeDocument/2006/relationships/hyperlink" Target="https://ieeexplore.ieee.org/author/37086333847" TargetMode="External"/><Relationship Id="rId19" Type="http://schemas.openxmlformats.org/officeDocument/2006/relationships/hyperlink" Target="https://ieeexplore.ieee.org/document/9513054/" TargetMode="External"/><Relationship Id="rId18" Type="http://schemas.openxmlformats.org/officeDocument/2006/relationships/hyperlink" Target="https://ieeexplore.ieee.org/document/951305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hyperlink" Target="https://arxiv.org/ct?url=https%3A%2F%2Fdx.doi.org%2F10.5815%2Fijieeb.2016.04.07&amp;v=37dea91b" TargetMode="External"/><Relationship Id="rId5" Type="http://schemas.openxmlformats.org/officeDocument/2006/relationships/hyperlink" Target="https://doi.org/10.3390/electronics903048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github.com/ng3w-uv/DWDM_mini_prj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7"/>
          <p:cNvSpPr txBox="1"/>
          <p:nvPr/>
        </p:nvSpPr>
        <p:spPr>
          <a:xfrm>
            <a:off x="1535625" y="3149575"/>
            <a:ext cx="3954600" cy="1884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chemeClr val="accent3"/>
              </a:buClr>
              <a:buSzPts val="1000"/>
              <a:buFont typeface="Open Sans"/>
              <a:buNone/>
            </a:pPr>
            <a:r>
              <a:t/>
            </a:r>
            <a:endParaRPr b="0" i="0" sz="500" u="none" cap="none" strike="noStrike">
              <a:solidFill>
                <a:srgbClr val="000000"/>
              </a:solidFill>
              <a:latin typeface="Arial"/>
              <a:ea typeface="Arial"/>
              <a:cs typeface="Arial"/>
              <a:sym typeface="Arial"/>
            </a:endParaRPr>
          </a:p>
        </p:txBody>
      </p:sp>
      <p:pic>
        <p:nvPicPr>
          <p:cNvPr id="43" name="Google Shape;43;p7"/>
          <p:cNvPicPr preferRelativeResize="0"/>
          <p:nvPr/>
        </p:nvPicPr>
        <p:blipFill>
          <a:blip r:embed="rId3">
            <a:alphaModFix/>
          </a:blip>
          <a:stretch>
            <a:fillRect/>
          </a:stretch>
        </p:blipFill>
        <p:spPr>
          <a:xfrm>
            <a:off x="1324035" y="412175"/>
            <a:ext cx="6495944" cy="2004608"/>
          </a:xfrm>
          <a:prstGeom prst="rect">
            <a:avLst/>
          </a:prstGeom>
          <a:noFill/>
          <a:ln>
            <a:noFill/>
          </a:ln>
        </p:spPr>
      </p:pic>
      <p:sp>
        <p:nvSpPr>
          <p:cNvPr id="44" name="Google Shape;44;p7"/>
          <p:cNvSpPr txBox="1"/>
          <p:nvPr/>
        </p:nvSpPr>
        <p:spPr>
          <a:xfrm>
            <a:off x="6265725" y="3023750"/>
            <a:ext cx="2712000" cy="1800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ru" sz="1500">
                <a:latin typeface="Nunito"/>
                <a:ea typeface="Nunito"/>
                <a:cs typeface="Nunito"/>
                <a:sym typeface="Nunito"/>
              </a:rPr>
              <a:t>TEAM MEMBERS </a:t>
            </a:r>
            <a:r>
              <a:rPr lang="ru" sz="1500">
                <a:latin typeface="Nunito"/>
                <a:ea typeface="Nunito"/>
                <a:cs typeface="Nunito"/>
                <a:sym typeface="Nunito"/>
              </a:rPr>
              <a:t>- </a:t>
            </a:r>
            <a:endParaRPr sz="1500">
              <a:latin typeface="Nunito"/>
              <a:ea typeface="Nunito"/>
              <a:cs typeface="Nunito"/>
              <a:sym typeface="Nunito"/>
            </a:endParaRPr>
          </a:p>
          <a:p>
            <a:pPr indent="0" lvl="0" marL="0" rtl="0" algn="l">
              <a:lnSpc>
                <a:spcPct val="150000"/>
              </a:lnSpc>
              <a:spcBef>
                <a:spcPts val="0"/>
              </a:spcBef>
              <a:spcAft>
                <a:spcPts val="0"/>
              </a:spcAft>
              <a:buNone/>
            </a:pPr>
            <a:r>
              <a:rPr lang="ru" sz="1500">
                <a:latin typeface="Nunito"/>
                <a:ea typeface="Nunito"/>
                <a:cs typeface="Nunito"/>
                <a:sym typeface="Nunito"/>
              </a:rPr>
              <a:t>PG_34 Yuvraj Singh Chauhan</a:t>
            </a:r>
            <a:endParaRPr sz="1500">
              <a:latin typeface="Nunito"/>
              <a:ea typeface="Nunito"/>
              <a:cs typeface="Nunito"/>
              <a:sym typeface="Nunito"/>
            </a:endParaRPr>
          </a:p>
          <a:p>
            <a:pPr indent="0" lvl="0" marL="0" rtl="0" algn="l">
              <a:lnSpc>
                <a:spcPct val="150000"/>
              </a:lnSpc>
              <a:spcBef>
                <a:spcPts val="0"/>
              </a:spcBef>
              <a:spcAft>
                <a:spcPts val="0"/>
              </a:spcAft>
              <a:buNone/>
            </a:pPr>
            <a:r>
              <a:rPr lang="ru" sz="1500">
                <a:latin typeface="Nunito"/>
                <a:ea typeface="Nunito"/>
                <a:cs typeface="Nunito"/>
                <a:sym typeface="Nunito"/>
              </a:rPr>
              <a:t>PG_37 Naveen Maheshwari</a:t>
            </a:r>
            <a:endParaRPr sz="1500">
              <a:latin typeface="Nunito"/>
              <a:ea typeface="Nunito"/>
              <a:cs typeface="Nunito"/>
              <a:sym typeface="Nunito"/>
            </a:endParaRPr>
          </a:p>
          <a:p>
            <a:pPr indent="0" lvl="0" marL="0" rtl="0" algn="l">
              <a:lnSpc>
                <a:spcPct val="150000"/>
              </a:lnSpc>
              <a:spcBef>
                <a:spcPts val="0"/>
              </a:spcBef>
              <a:spcAft>
                <a:spcPts val="0"/>
              </a:spcAft>
              <a:buNone/>
            </a:pPr>
            <a:r>
              <a:rPr lang="ru" sz="1500">
                <a:latin typeface="Nunito"/>
                <a:ea typeface="Nunito"/>
                <a:cs typeface="Nunito"/>
                <a:sym typeface="Nunito"/>
              </a:rPr>
              <a:t>PG_44 Shubham Shail</a:t>
            </a:r>
            <a:endParaRPr sz="1500">
              <a:latin typeface="Nunito"/>
              <a:ea typeface="Nunito"/>
              <a:cs typeface="Nunito"/>
              <a:sym typeface="Nunito"/>
            </a:endParaRPr>
          </a:p>
          <a:p>
            <a:pPr indent="0" lvl="0" marL="0" rtl="0" algn="l">
              <a:lnSpc>
                <a:spcPct val="150000"/>
              </a:lnSpc>
              <a:spcBef>
                <a:spcPts val="0"/>
              </a:spcBef>
              <a:spcAft>
                <a:spcPts val="0"/>
              </a:spcAft>
              <a:buNone/>
            </a:pPr>
            <a:r>
              <a:rPr lang="ru" sz="1500">
                <a:latin typeface="Nunito"/>
                <a:ea typeface="Nunito"/>
                <a:cs typeface="Nunito"/>
                <a:sym typeface="Nunito"/>
              </a:rPr>
              <a:t>PG_36 Rashmita Chauhan</a:t>
            </a:r>
            <a:endParaRPr sz="1500">
              <a:latin typeface="Nunito"/>
              <a:ea typeface="Nunito"/>
              <a:cs typeface="Nunito"/>
              <a:sym typeface="Nunito"/>
            </a:endParaRPr>
          </a:p>
        </p:txBody>
      </p:sp>
      <p:sp>
        <p:nvSpPr>
          <p:cNvPr id="45" name="Google Shape;45;p7"/>
          <p:cNvSpPr txBox="1"/>
          <p:nvPr/>
        </p:nvSpPr>
        <p:spPr>
          <a:xfrm>
            <a:off x="432950" y="3023750"/>
            <a:ext cx="4786800" cy="1800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ru" sz="1500">
                <a:latin typeface="Nunito"/>
                <a:ea typeface="Nunito"/>
                <a:cs typeface="Nunito"/>
                <a:sym typeface="Nunito"/>
              </a:rPr>
              <a:t>DWDM</a:t>
            </a:r>
            <a:r>
              <a:rPr lang="ru" sz="1500">
                <a:latin typeface="Nunito"/>
                <a:ea typeface="Nunito"/>
                <a:cs typeface="Nunito"/>
                <a:sym typeface="Nunito"/>
              </a:rPr>
              <a:t> :- </a:t>
            </a:r>
            <a:r>
              <a:rPr b="1" lang="ru" sz="1500">
                <a:latin typeface="Nunito"/>
                <a:ea typeface="Nunito"/>
                <a:cs typeface="Nunito"/>
                <a:sym typeface="Nunito"/>
              </a:rPr>
              <a:t>Activate</a:t>
            </a:r>
            <a:r>
              <a:rPr b="1" lang="ru" sz="1500">
                <a:latin typeface="Nunito"/>
                <a:ea typeface="Nunito"/>
                <a:cs typeface="Nunito"/>
                <a:sym typeface="Nunito"/>
              </a:rPr>
              <a:t> Learning/ Mini Project Overview</a:t>
            </a:r>
            <a:endParaRPr b="1" sz="1500">
              <a:latin typeface="Nunito"/>
              <a:ea typeface="Nunito"/>
              <a:cs typeface="Nunito"/>
              <a:sym typeface="Nunito"/>
            </a:endParaRPr>
          </a:p>
          <a:p>
            <a:pPr indent="0" lvl="0" marL="0" rtl="0" algn="l">
              <a:lnSpc>
                <a:spcPct val="150000"/>
              </a:lnSpc>
              <a:spcBef>
                <a:spcPts val="0"/>
              </a:spcBef>
              <a:spcAft>
                <a:spcPts val="0"/>
              </a:spcAft>
              <a:buNone/>
            </a:pPr>
            <a:r>
              <a:rPr b="1" lang="ru" sz="1500">
                <a:latin typeface="Nunito"/>
                <a:ea typeface="Nunito"/>
                <a:cs typeface="Nunito"/>
                <a:sym typeface="Nunito"/>
              </a:rPr>
              <a:t>Batch</a:t>
            </a:r>
            <a:r>
              <a:rPr lang="ru" sz="1500">
                <a:latin typeface="Nunito"/>
                <a:ea typeface="Nunito"/>
                <a:cs typeface="Nunito"/>
                <a:sym typeface="Nunito"/>
              </a:rPr>
              <a:t> - </a:t>
            </a:r>
            <a:r>
              <a:rPr b="1" lang="ru" sz="1500">
                <a:latin typeface="Nunito"/>
                <a:ea typeface="Nunito"/>
                <a:cs typeface="Nunito"/>
                <a:sym typeface="Nunito"/>
              </a:rPr>
              <a:t>G3 </a:t>
            </a:r>
            <a:endParaRPr b="1" sz="1500">
              <a:latin typeface="Nunito"/>
              <a:ea typeface="Nunito"/>
              <a:cs typeface="Nunito"/>
              <a:sym typeface="Nunito"/>
            </a:endParaRPr>
          </a:p>
          <a:p>
            <a:pPr indent="0" lvl="0" marL="0" rtl="0" algn="l">
              <a:lnSpc>
                <a:spcPct val="150000"/>
              </a:lnSpc>
              <a:spcBef>
                <a:spcPts val="0"/>
              </a:spcBef>
              <a:spcAft>
                <a:spcPts val="0"/>
              </a:spcAft>
              <a:buNone/>
            </a:pPr>
            <a:r>
              <a:rPr b="1" lang="ru" sz="1500">
                <a:latin typeface="Nunito"/>
                <a:ea typeface="Nunito"/>
                <a:cs typeface="Nunito"/>
                <a:sym typeface="Nunito"/>
              </a:rPr>
              <a:t>Group</a:t>
            </a:r>
            <a:r>
              <a:rPr lang="ru" sz="1500">
                <a:latin typeface="Nunito"/>
                <a:ea typeface="Nunito"/>
                <a:cs typeface="Nunito"/>
                <a:sym typeface="Nunito"/>
              </a:rPr>
              <a:t> - </a:t>
            </a:r>
            <a:r>
              <a:rPr b="1" lang="ru" sz="1500">
                <a:latin typeface="Nunito"/>
                <a:ea typeface="Nunito"/>
                <a:cs typeface="Nunito"/>
                <a:sym typeface="Nunito"/>
              </a:rPr>
              <a:t>01</a:t>
            </a:r>
            <a:endParaRPr b="1" sz="1500">
              <a:latin typeface="Nunito"/>
              <a:ea typeface="Nunito"/>
              <a:cs typeface="Nunito"/>
              <a:sym typeface="Nunito"/>
            </a:endParaRPr>
          </a:p>
          <a:p>
            <a:pPr indent="0" lvl="0" marL="0" rtl="0" algn="l">
              <a:lnSpc>
                <a:spcPct val="150000"/>
              </a:lnSpc>
              <a:spcBef>
                <a:spcPts val="0"/>
              </a:spcBef>
              <a:spcAft>
                <a:spcPts val="0"/>
              </a:spcAft>
              <a:buNone/>
            </a:pPr>
            <a:r>
              <a:rPr b="1" lang="ru" sz="1500">
                <a:latin typeface="Nunito"/>
                <a:ea typeface="Nunito"/>
                <a:cs typeface="Nunito"/>
                <a:sym typeface="Nunito"/>
              </a:rPr>
              <a:t>Mentor -</a:t>
            </a:r>
            <a:endParaRPr b="1" sz="1500">
              <a:latin typeface="Nunito"/>
              <a:ea typeface="Nunito"/>
              <a:cs typeface="Nunito"/>
              <a:sym typeface="Nunito"/>
            </a:endParaRPr>
          </a:p>
          <a:p>
            <a:pPr indent="0" lvl="0" marL="0" rtl="0" algn="l">
              <a:lnSpc>
                <a:spcPct val="150000"/>
              </a:lnSpc>
              <a:spcBef>
                <a:spcPts val="0"/>
              </a:spcBef>
              <a:spcAft>
                <a:spcPts val="0"/>
              </a:spcAft>
              <a:buNone/>
            </a:pPr>
            <a:r>
              <a:rPr b="1" lang="ru" sz="1500">
                <a:latin typeface="Nunito"/>
                <a:ea typeface="Nunito"/>
                <a:cs typeface="Nunito"/>
                <a:sym typeface="Nunito"/>
              </a:rPr>
              <a:t>Prof Vaishali Suryawanshi</a:t>
            </a:r>
            <a:endParaRPr b="1" sz="15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121" name="Google Shape;121;p16"/>
          <p:cNvSpPr txBox="1"/>
          <p:nvPr/>
        </p:nvSpPr>
        <p:spPr>
          <a:xfrm>
            <a:off x="828200" y="382200"/>
            <a:ext cx="68148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Literature </a:t>
            </a:r>
            <a:r>
              <a:rPr b="1" lang="ru" sz="3000">
                <a:solidFill>
                  <a:srgbClr val="323232"/>
                </a:solidFill>
                <a:latin typeface="Nunito SemiBold"/>
                <a:ea typeface="Nunito SemiBold"/>
                <a:cs typeface="Nunito SemiBold"/>
                <a:sym typeface="Nunito SemiBold"/>
              </a:rPr>
              <a:t>Survey </a:t>
            </a:r>
            <a:r>
              <a:rPr b="1" lang="ru" sz="3000">
                <a:solidFill>
                  <a:schemeClr val="dk1"/>
                </a:solidFill>
                <a:latin typeface="Nunito SemiBold"/>
                <a:ea typeface="Nunito SemiBold"/>
                <a:cs typeface="Nunito SemiBold"/>
                <a:sym typeface="Nunito SemiBold"/>
              </a:rPr>
              <a:t>:</a:t>
            </a:r>
            <a:endParaRPr b="1" sz="3000">
              <a:solidFill>
                <a:schemeClr val="dk1"/>
              </a:solidFill>
              <a:latin typeface="Nunito SemiBold"/>
              <a:ea typeface="Nunito SemiBold"/>
              <a:cs typeface="Nunito SemiBold"/>
              <a:sym typeface="Nunito SemiBold"/>
            </a:endParaRPr>
          </a:p>
          <a:p>
            <a:pPr indent="0" lvl="0" marL="0" rtl="0" algn="l">
              <a:spcBef>
                <a:spcPts val="0"/>
              </a:spcBef>
              <a:spcAft>
                <a:spcPts val="0"/>
              </a:spcAft>
              <a:buNone/>
            </a:pPr>
            <a:r>
              <a:rPr b="1" lang="ru" sz="1600">
                <a:solidFill>
                  <a:schemeClr val="dk1"/>
                </a:solidFill>
                <a:latin typeface="Nunito SemiBold"/>
                <a:ea typeface="Nunito SemiBold"/>
                <a:cs typeface="Nunito SemiBold"/>
                <a:sym typeface="Nunito SemiBold"/>
              </a:rPr>
              <a:t>Yuvraj</a:t>
            </a:r>
            <a:endParaRPr b="1" sz="1600">
              <a:solidFill>
                <a:schemeClr val="dk1"/>
              </a:solidFill>
              <a:latin typeface="Nunito SemiBold"/>
              <a:ea typeface="Nunito SemiBold"/>
              <a:cs typeface="Nunito SemiBold"/>
              <a:sym typeface="Nunito SemiBold"/>
            </a:endParaRPr>
          </a:p>
        </p:txBody>
      </p:sp>
      <p:pic>
        <p:nvPicPr>
          <p:cNvPr id="122" name="Google Shape;122;p16"/>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123" name="Google Shape;123;p16"/>
          <p:cNvSpPr txBox="1"/>
          <p:nvPr/>
        </p:nvSpPr>
        <p:spPr>
          <a:xfrm>
            <a:off x="825300" y="1275000"/>
            <a:ext cx="7493400" cy="3582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ru" sz="1300">
                <a:solidFill>
                  <a:schemeClr val="dk1"/>
                </a:solidFill>
                <a:latin typeface="Nunito"/>
                <a:ea typeface="Nunito"/>
                <a:cs typeface="Nunito"/>
                <a:sym typeface="Nunito"/>
              </a:rPr>
              <a:t>Major Takeaways:					</a:t>
            </a:r>
            <a:endParaRPr sz="1300">
              <a:solidFill>
                <a:schemeClr val="dk1"/>
              </a:solidFill>
              <a:latin typeface="Nunito"/>
              <a:ea typeface="Nunito"/>
              <a:cs typeface="Nunito"/>
              <a:sym typeface="Nunito"/>
            </a:endParaRPr>
          </a:p>
          <a:p>
            <a:pPr indent="-311150" lvl="0" marL="457200" rtl="0" algn="l">
              <a:lnSpc>
                <a:spcPct val="115000"/>
              </a:lnSpc>
              <a:spcBef>
                <a:spcPts val="1200"/>
              </a:spcBef>
              <a:spcAft>
                <a:spcPts val="0"/>
              </a:spcAft>
              <a:buClr>
                <a:schemeClr val="dk1"/>
              </a:buClr>
              <a:buSzPts val="1300"/>
              <a:buFont typeface="Nunito"/>
              <a:buAutoNum type="arabicPeriod"/>
            </a:pPr>
            <a:r>
              <a:rPr lang="ru" sz="1300">
                <a:solidFill>
                  <a:schemeClr val="dk1"/>
                </a:solidFill>
                <a:latin typeface="Nunito"/>
                <a:ea typeface="Nunito"/>
                <a:cs typeface="Nunito"/>
                <a:sym typeface="Nunito"/>
              </a:rPr>
              <a:t>Comparing with other methods such as SVM and KNN. We classify by two classes namely positive and negative. From the results of our experiments, it can be seen that the Naïve Bayes method has a better accuracy level (i.e. 80.90%) compared to using other methods, such as KNN which only has an accuracy rate of 75.58% and an accuracy rate using SVM which is 63.99%.</a:t>
            </a:r>
            <a:endParaRPr sz="1300">
              <a:solidFill>
                <a:schemeClr val="dk1"/>
              </a:solidFill>
              <a:latin typeface="Nunito"/>
              <a:ea typeface="Nunito"/>
              <a:cs typeface="Nunito"/>
              <a:sym typeface="Nunito"/>
            </a:endParaRPr>
          </a:p>
          <a:p>
            <a:pPr indent="-311150" lvl="0" marL="457200" rtl="0" algn="l">
              <a:lnSpc>
                <a:spcPct val="115000"/>
              </a:lnSpc>
              <a:spcBef>
                <a:spcPts val="1000"/>
              </a:spcBef>
              <a:spcAft>
                <a:spcPts val="0"/>
              </a:spcAft>
              <a:buClr>
                <a:schemeClr val="dk1"/>
              </a:buClr>
              <a:buSzPts val="1300"/>
              <a:buFont typeface="Nunito"/>
              <a:buAutoNum type="arabicPeriod"/>
            </a:pPr>
            <a:r>
              <a:rPr lang="ru" sz="1300">
                <a:solidFill>
                  <a:schemeClr val="dk1"/>
                </a:solidFill>
                <a:latin typeface="Nunito"/>
                <a:ea typeface="Nunito"/>
                <a:cs typeface="Nunito"/>
                <a:sym typeface="Nunito"/>
              </a:rPr>
              <a:t>In this paper, a Long Short-Term Memory classifier is used with Adam optimizer to automatically categorize the preprocessed IMDb movie reviews. In total 10k reviews are considered, 5k for positive and 5k for negative sentiments. Results have concluded that the highest accuracy attained by the devised approach is of 89.9%. </a:t>
            </a:r>
            <a:endParaRPr sz="1300">
              <a:solidFill>
                <a:schemeClr val="dk1"/>
              </a:solidFill>
              <a:latin typeface="Nunito"/>
              <a:ea typeface="Nunito"/>
              <a:cs typeface="Nunito"/>
              <a:sym typeface="Nunito"/>
            </a:endParaRPr>
          </a:p>
          <a:p>
            <a:pPr indent="-311150" lvl="0" marL="457200" rtl="0" algn="l">
              <a:lnSpc>
                <a:spcPct val="115000"/>
              </a:lnSpc>
              <a:spcBef>
                <a:spcPts val="1200"/>
              </a:spcBef>
              <a:spcAft>
                <a:spcPts val="1000"/>
              </a:spcAft>
              <a:buClr>
                <a:schemeClr val="dk1"/>
              </a:buClr>
              <a:buSzPts val="1300"/>
              <a:buFont typeface="Nunito"/>
              <a:buAutoNum type="arabicPeriod"/>
            </a:pPr>
            <a:r>
              <a:rPr lang="ru" sz="1300">
                <a:solidFill>
                  <a:schemeClr val="dk1"/>
                </a:solidFill>
                <a:latin typeface="Nunito"/>
                <a:ea typeface="Nunito"/>
                <a:cs typeface="Nunito"/>
                <a:sym typeface="Nunito"/>
              </a:rPr>
              <a:t>A superior accuracy can be attained by using further data preconditioning techniques. Furthermore, higher classification accuracy can be achieved by employing the ensemble classifiers or deep learning approaches. </a:t>
            </a:r>
            <a:endParaRPr sz="1300">
              <a:solidFill>
                <a:schemeClr val="dk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129" name="Google Shape;129;p17"/>
          <p:cNvSpPr txBox="1"/>
          <p:nvPr/>
        </p:nvSpPr>
        <p:spPr>
          <a:xfrm>
            <a:off x="828200" y="382200"/>
            <a:ext cx="68148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Literature </a:t>
            </a:r>
            <a:r>
              <a:rPr b="1" lang="ru" sz="3000">
                <a:solidFill>
                  <a:srgbClr val="323232"/>
                </a:solidFill>
                <a:latin typeface="Nunito SemiBold"/>
                <a:ea typeface="Nunito SemiBold"/>
                <a:cs typeface="Nunito SemiBold"/>
                <a:sym typeface="Nunito SemiBold"/>
              </a:rPr>
              <a:t>Survey </a:t>
            </a:r>
            <a:r>
              <a:rPr b="1" lang="ru" sz="3000">
                <a:solidFill>
                  <a:schemeClr val="dk1"/>
                </a:solidFill>
                <a:latin typeface="Nunito SemiBold"/>
                <a:ea typeface="Nunito SemiBold"/>
                <a:cs typeface="Nunito SemiBold"/>
                <a:sym typeface="Nunito SemiBold"/>
              </a:rPr>
              <a:t>:</a:t>
            </a:r>
            <a:endParaRPr b="1" sz="3000">
              <a:solidFill>
                <a:schemeClr val="dk1"/>
              </a:solidFill>
              <a:latin typeface="Nunito SemiBold"/>
              <a:ea typeface="Nunito SemiBold"/>
              <a:cs typeface="Nunito SemiBold"/>
              <a:sym typeface="Nunito SemiBold"/>
            </a:endParaRPr>
          </a:p>
          <a:p>
            <a:pPr indent="0" lvl="0" marL="0" rtl="0" algn="l">
              <a:spcBef>
                <a:spcPts val="0"/>
              </a:spcBef>
              <a:spcAft>
                <a:spcPts val="0"/>
              </a:spcAft>
              <a:buNone/>
            </a:pPr>
            <a:r>
              <a:rPr b="1" lang="ru" sz="1600">
                <a:solidFill>
                  <a:schemeClr val="dk1"/>
                </a:solidFill>
                <a:latin typeface="Nunito SemiBold"/>
                <a:ea typeface="Nunito SemiBold"/>
                <a:cs typeface="Nunito SemiBold"/>
                <a:sym typeface="Nunito SemiBold"/>
              </a:rPr>
              <a:t>Rashmita</a:t>
            </a:r>
            <a:endParaRPr b="1" sz="1600">
              <a:solidFill>
                <a:schemeClr val="dk1"/>
              </a:solidFill>
              <a:latin typeface="Nunito SemiBold"/>
              <a:ea typeface="Nunito SemiBold"/>
              <a:cs typeface="Nunito SemiBold"/>
              <a:sym typeface="Nunito SemiBold"/>
            </a:endParaRPr>
          </a:p>
        </p:txBody>
      </p:sp>
      <p:pic>
        <p:nvPicPr>
          <p:cNvPr id="130" name="Google Shape;130;p17"/>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131" name="Google Shape;131;p17"/>
          <p:cNvSpPr txBox="1"/>
          <p:nvPr/>
        </p:nvSpPr>
        <p:spPr>
          <a:xfrm>
            <a:off x="1503875" y="1710100"/>
            <a:ext cx="6139200" cy="1119600"/>
          </a:xfrm>
          <a:prstGeom prst="rect">
            <a:avLst/>
          </a:prstGeom>
          <a:noFill/>
          <a:ln>
            <a:noFill/>
          </a:ln>
        </p:spPr>
        <p:txBody>
          <a:bodyPr anchorCtr="0" anchor="t" bIns="19050" lIns="19050" spcFirstLastPara="1" rIns="19050" wrap="square" tIns="19050">
            <a:noAutofit/>
          </a:bodyPr>
          <a:lstStyle/>
          <a:p>
            <a:pPr indent="0" lvl="0" marL="0" rtl="0" algn="l">
              <a:lnSpc>
                <a:spcPct val="115000"/>
              </a:lnSpc>
              <a:spcBef>
                <a:spcPts val="0"/>
              </a:spcBef>
              <a:spcAft>
                <a:spcPts val="0"/>
              </a:spcAft>
              <a:buClr>
                <a:schemeClr val="dk1"/>
              </a:buClr>
              <a:buSzPts val="1100"/>
              <a:buFont typeface="Arial"/>
              <a:buNone/>
            </a:pPr>
            <a:r>
              <a:rPr b="1" lang="ru" sz="1700">
                <a:solidFill>
                  <a:srgbClr val="006699"/>
                </a:solidFill>
                <a:highlight>
                  <a:srgbClr val="FFFFFF"/>
                </a:highlight>
                <a:uFill>
                  <a:noFill/>
                </a:uFill>
                <a:hlinkClick r:id="rId4">
                  <a:extLst>
                    <a:ext uri="{A12FA001-AC4F-418D-AE19-62706E023703}">
                      <ahyp:hlinkClr val="tx"/>
                    </a:ext>
                  </a:extLst>
                </a:hlinkClick>
              </a:rPr>
              <a:t>Performance </a:t>
            </a:r>
            <a:r>
              <a:rPr b="1" lang="ru" sz="1700">
                <a:solidFill>
                  <a:srgbClr val="008000"/>
                </a:solidFill>
                <a:highlight>
                  <a:srgbClr val="FEFFAC"/>
                </a:highlight>
                <a:uFill>
                  <a:noFill/>
                </a:uFill>
                <a:hlinkClick r:id="rId5">
                  <a:extLst>
                    <a:ext uri="{A12FA001-AC4F-418D-AE19-62706E023703}">
                      <ahyp:hlinkClr val="tx"/>
                    </a:ext>
                  </a:extLst>
                </a:hlinkClick>
              </a:rPr>
              <a:t>Analysis</a:t>
            </a:r>
            <a:r>
              <a:rPr b="1" lang="ru" sz="1700">
                <a:solidFill>
                  <a:srgbClr val="006699"/>
                </a:solidFill>
                <a:highlight>
                  <a:srgbClr val="FFFFFF"/>
                </a:highlight>
                <a:uFill>
                  <a:noFill/>
                </a:uFill>
                <a:hlinkClick r:id="rId6">
                  <a:extLst>
                    <a:ext uri="{A12FA001-AC4F-418D-AE19-62706E023703}">
                      <ahyp:hlinkClr val="tx"/>
                    </a:ext>
                  </a:extLst>
                </a:hlinkClick>
              </a:rPr>
              <a:t> of Different Neural Networks for </a:t>
            </a:r>
            <a:r>
              <a:rPr b="1" lang="ru" sz="1700">
                <a:solidFill>
                  <a:srgbClr val="008000"/>
                </a:solidFill>
                <a:highlight>
                  <a:srgbClr val="FEFFAC"/>
                </a:highlight>
                <a:uFill>
                  <a:noFill/>
                </a:uFill>
                <a:hlinkClick r:id="rId7">
                  <a:extLst>
                    <a:ext uri="{A12FA001-AC4F-418D-AE19-62706E023703}">
                      <ahyp:hlinkClr val="tx"/>
                    </a:ext>
                  </a:extLst>
                </a:hlinkClick>
              </a:rPr>
              <a:t>Sentiment</a:t>
            </a:r>
            <a:r>
              <a:rPr b="1" lang="ru" sz="1700">
                <a:solidFill>
                  <a:srgbClr val="006699"/>
                </a:solidFill>
                <a:highlight>
                  <a:srgbClr val="FFFFFF"/>
                </a:highlight>
                <a:uFill>
                  <a:noFill/>
                </a:uFill>
                <a:hlinkClick r:id="rId8">
                  <a:extLst>
                    <a:ext uri="{A12FA001-AC4F-418D-AE19-62706E023703}">
                      <ahyp:hlinkClr val="tx"/>
                    </a:ext>
                  </a:extLst>
                </a:hlinkClick>
              </a:rPr>
              <a:t> </a:t>
            </a:r>
            <a:r>
              <a:rPr b="1" lang="ru" sz="1700">
                <a:solidFill>
                  <a:srgbClr val="008000"/>
                </a:solidFill>
                <a:highlight>
                  <a:srgbClr val="FEFFAC"/>
                </a:highlight>
                <a:uFill>
                  <a:noFill/>
                </a:uFill>
                <a:hlinkClick r:id="rId9">
                  <a:extLst>
                    <a:ext uri="{A12FA001-AC4F-418D-AE19-62706E023703}">
                      <ahyp:hlinkClr val="tx"/>
                    </a:ext>
                  </a:extLst>
                </a:hlinkClick>
              </a:rPr>
              <a:t>Analysis</a:t>
            </a:r>
            <a:r>
              <a:rPr b="1" lang="ru" sz="1700">
                <a:solidFill>
                  <a:srgbClr val="006699"/>
                </a:solidFill>
                <a:highlight>
                  <a:srgbClr val="FFFFFF"/>
                </a:highlight>
                <a:uFill>
                  <a:noFill/>
                </a:uFill>
                <a:hlinkClick r:id="rId10">
                  <a:extLst>
                    <a:ext uri="{A12FA001-AC4F-418D-AE19-62706E023703}">
                      <ahyp:hlinkClr val="tx"/>
                    </a:ext>
                  </a:extLst>
                </a:hlinkClick>
              </a:rPr>
              <a:t> on IMDb </a:t>
            </a:r>
            <a:r>
              <a:rPr b="1" lang="ru" sz="1700">
                <a:solidFill>
                  <a:srgbClr val="008000"/>
                </a:solidFill>
                <a:highlight>
                  <a:srgbClr val="FEFFAC"/>
                </a:highlight>
                <a:uFill>
                  <a:noFill/>
                </a:uFill>
                <a:hlinkClick r:id="rId11">
                  <a:extLst>
                    <a:ext uri="{A12FA001-AC4F-418D-AE19-62706E023703}">
                      <ahyp:hlinkClr val="tx"/>
                    </a:ext>
                  </a:extLst>
                </a:hlinkClick>
              </a:rPr>
              <a:t>Movie</a:t>
            </a:r>
            <a:r>
              <a:rPr b="1" lang="ru" sz="1700">
                <a:solidFill>
                  <a:srgbClr val="006699"/>
                </a:solidFill>
                <a:highlight>
                  <a:srgbClr val="FFFFFF"/>
                </a:highlight>
                <a:uFill>
                  <a:noFill/>
                </a:uFill>
                <a:hlinkClick r:id="rId12">
                  <a:extLst>
                    <a:ext uri="{A12FA001-AC4F-418D-AE19-62706E023703}">
                      <ahyp:hlinkClr val="tx"/>
                    </a:ext>
                  </a:extLst>
                </a:hlinkClick>
              </a:rPr>
              <a:t> </a:t>
            </a:r>
            <a:r>
              <a:rPr b="1" lang="ru" sz="1700">
                <a:solidFill>
                  <a:srgbClr val="008000"/>
                </a:solidFill>
                <a:highlight>
                  <a:srgbClr val="FEFFAC"/>
                </a:highlight>
                <a:uFill>
                  <a:noFill/>
                </a:uFill>
                <a:hlinkClick r:id="rId13">
                  <a:extLst>
                    <a:ext uri="{A12FA001-AC4F-418D-AE19-62706E023703}">
                      <ahyp:hlinkClr val="tx"/>
                    </a:ext>
                  </a:extLst>
                </a:hlinkClick>
              </a:rPr>
              <a:t>Reviews</a:t>
            </a:r>
            <a:endParaRPr b="1" sz="1700">
              <a:solidFill>
                <a:srgbClr val="008000"/>
              </a:solidFill>
              <a:highlight>
                <a:srgbClr val="FEFFAC"/>
              </a:highlight>
            </a:endParaRPr>
          </a:p>
          <a:p>
            <a:pPr indent="0" lvl="0" marL="0" rtl="0" algn="l">
              <a:lnSpc>
                <a:spcPct val="115000"/>
              </a:lnSpc>
              <a:spcBef>
                <a:spcPts val="200"/>
              </a:spcBef>
              <a:spcAft>
                <a:spcPts val="0"/>
              </a:spcAft>
              <a:buClr>
                <a:schemeClr val="dk1"/>
              </a:buClr>
              <a:buSzPts val="1100"/>
              <a:buFont typeface="Arial"/>
              <a:buNone/>
            </a:pPr>
            <a:r>
              <a:rPr lang="ru" sz="1150">
                <a:solidFill>
                  <a:srgbClr val="006699"/>
                </a:solidFill>
                <a:highlight>
                  <a:srgbClr val="FFFFFF"/>
                </a:highlight>
                <a:uFill>
                  <a:noFill/>
                </a:uFill>
                <a:hlinkClick r:id="rId14">
                  <a:extLst>
                    <a:ext uri="{A12FA001-AC4F-418D-AE19-62706E023703}">
                      <ahyp:hlinkClr val="tx"/>
                    </a:ext>
                  </a:extLst>
                </a:hlinkClick>
              </a:rPr>
              <a:t>Md. Rakibul Haque</a:t>
            </a:r>
            <a:r>
              <a:rPr lang="ru" sz="1150">
                <a:solidFill>
                  <a:srgbClr val="333333"/>
                </a:solidFill>
                <a:highlight>
                  <a:srgbClr val="FFFFFF"/>
                </a:highlight>
              </a:rPr>
              <a:t>;</a:t>
            </a:r>
            <a:r>
              <a:rPr lang="ru" sz="1150">
                <a:solidFill>
                  <a:srgbClr val="006699"/>
                </a:solidFill>
                <a:highlight>
                  <a:srgbClr val="FFFFFF"/>
                </a:highlight>
                <a:uFill>
                  <a:noFill/>
                </a:uFill>
                <a:hlinkClick r:id="rId15">
                  <a:extLst>
                    <a:ext uri="{A12FA001-AC4F-418D-AE19-62706E023703}">
                      <ahyp:hlinkClr val="tx"/>
                    </a:ext>
                  </a:extLst>
                </a:hlinkClick>
              </a:rPr>
              <a:t>Salma Akter Lima</a:t>
            </a:r>
            <a:r>
              <a:rPr lang="ru" sz="1150">
                <a:solidFill>
                  <a:srgbClr val="333333"/>
                </a:solidFill>
                <a:highlight>
                  <a:srgbClr val="FFFFFF"/>
                </a:highlight>
              </a:rPr>
              <a:t>;</a:t>
            </a:r>
            <a:r>
              <a:rPr lang="ru" sz="1150">
                <a:solidFill>
                  <a:srgbClr val="006699"/>
                </a:solidFill>
                <a:highlight>
                  <a:srgbClr val="FFFFFF"/>
                </a:highlight>
                <a:uFill>
                  <a:noFill/>
                </a:uFill>
                <a:hlinkClick r:id="rId16">
                  <a:extLst>
                    <a:ext uri="{A12FA001-AC4F-418D-AE19-62706E023703}">
                      <ahyp:hlinkClr val="tx"/>
                    </a:ext>
                  </a:extLst>
                </a:hlinkClick>
              </a:rPr>
              <a:t>Sadia Zaman Mishu</a:t>
            </a:r>
            <a:endParaRPr sz="1150">
              <a:solidFill>
                <a:srgbClr val="006699"/>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100">
                <a:solidFill>
                  <a:srgbClr val="006699"/>
                </a:solidFill>
                <a:highlight>
                  <a:srgbClr val="FFFFFF"/>
                </a:highlight>
                <a:uFill>
                  <a:noFill/>
                </a:uFill>
                <a:hlinkClick r:id="rId17">
                  <a:extLst>
                    <a:ext uri="{A12FA001-AC4F-418D-AE19-62706E023703}">
                      <ahyp:hlinkClr val="tx"/>
                    </a:ext>
                  </a:extLst>
                </a:hlinkClick>
              </a:rPr>
              <a:t>2019 3rd International Conference on Electrical, Computer &amp; Telecommunication Engineering (ICECTE)</a:t>
            </a:r>
            <a:endParaRPr sz="1100">
              <a:solidFill>
                <a:srgbClr val="006699"/>
              </a:solidFill>
              <a:highlight>
                <a:srgbClr val="FFFFFF"/>
              </a:highlight>
            </a:endParaRPr>
          </a:p>
          <a:p>
            <a:pPr indent="0" lvl="0" marL="0" marR="0" rtl="0" algn="l">
              <a:lnSpc>
                <a:spcPct val="100000"/>
              </a:lnSpc>
              <a:spcBef>
                <a:spcPts val="800"/>
              </a:spcBef>
              <a:spcAft>
                <a:spcPts val="0"/>
              </a:spcAft>
              <a:buNone/>
            </a:pPr>
            <a:r>
              <a:t/>
            </a:r>
            <a:endParaRPr>
              <a:solidFill>
                <a:srgbClr val="333333"/>
              </a:solidFill>
              <a:highlight>
                <a:srgbClr val="FFFFFF"/>
              </a:highlight>
              <a:latin typeface="Nunito Medium"/>
              <a:ea typeface="Nunito Medium"/>
              <a:cs typeface="Nunito Medium"/>
              <a:sym typeface="Nunito Medium"/>
            </a:endParaRPr>
          </a:p>
        </p:txBody>
      </p:sp>
      <p:sp>
        <p:nvSpPr>
          <p:cNvPr id="132" name="Google Shape;132;p17"/>
          <p:cNvSpPr txBox="1"/>
          <p:nvPr/>
        </p:nvSpPr>
        <p:spPr>
          <a:xfrm>
            <a:off x="1557425" y="2910650"/>
            <a:ext cx="6085500" cy="3939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Font typeface="Arial"/>
              <a:buNone/>
            </a:pPr>
            <a:r>
              <a:t/>
            </a:r>
            <a:endParaRPr>
              <a:solidFill>
                <a:schemeClr val="dk1"/>
              </a:solidFill>
              <a:highlight>
                <a:srgbClr val="FFFFFF"/>
              </a:highlight>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b="1" lang="ru" sz="1700">
                <a:solidFill>
                  <a:srgbClr val="006699"/>
                </a:solidFill>
                <a:highlight>
                  <a:srgbClr val="FFFFFF"/>
                </a:highlight>
                <a:uFill>
                  <a:noFill/>
                </a:uFill>
                <a:hlinkClick r:id="rId18">
                  <a:extLst>
                    <a:ext uri="{A12FA001-AC4F-418D-AE19-62706E023703}">
                      <ahyp:hlinkClr val="tx"/>
                    </a:ext>
                  </a:extLst>
                </a:hlinkClick>
              </a:rPr>
              <a:t>Albert-based </a:t>
            </a:r>
            <a:r>
              <a:rPr b="1" lang="ru" sz="1700">
                <a:solidFill>
                  <a:srgbClr val="008000"/>
                </a:solidFill>
                <a:highlight>
                  <a:srgbClr val="FEFFAC"/>
                </a:highlight>
                <a:uFill>
                  <a:noFill/>
                </a:uFill>
                <a:hlinkClick r:id="rId19">
                  <a:extLst>
                    <a:ext uri="{A12FA001-AC4F-418D-AE19-62706E023703}">
                      <ahyp:hlinkClr val="tx"/>
                    </a:ext>
                  </a:extLst>
                </a:hlinkClick>
              </a:rPr>
              <a:t>sentiment</a:t>
            </a:r>
            <a:r>
              <a:rPr b="1" lang="ru" sz="1700">
                <a:solidFill>
                  <a:srgbClr val="006699"/>
                </a:solidFill>
                <a:highlight>
                  <a:srgbClr val="FFFFFF"/>
                </a:highlight>
                <a:uFill>
                  <a:noFill/>
                </a:uFill>
                <a:hlinkClick r:id="rId20">
                  <a:extLst>
                    <a:ext uri="{A12FA001-AC4F-418D-AE19-62706E023703}">
                      <ahyp:hlinkClr val="tx"/>
                    </a:ext>
                  </a:extLst>
                </a:hlinkClick>
              </a:rPr>
              <a:t> </a:t>
            </a:r>
            <a:r>
              <a:rPr b="1" lang="ru" sz="1700">
                <a:solidFill>
                  <a:srgbClr val="008000"/>
                </a:solidFill>
                <a:highlight>
                  <a:srgbClr val="FEFFAC"/>
                </a:highlight>
                <a:uFill>
                  <a:noFill/>
                </a:uFill>
                <a:hlinkClick r:id="rId21">
                  <a:extLst>
                    <a:ext uri="{A12FA001-AC4F-418D-AE19-62706E023703}">
                      <ahyp:hlinkClr val="tx"/>
                    </a:ext>
                  </a:extLst>
                </a:hlinkClick>
              </a:rPr>
              <a:t>analysis</a:t>
            </a:r>
            <a:r>
              <a:rPr b="1" lang="ru" sz="1700">
                <a:solidFill>
                  <a:srgbClr val="006699"/>
                </a:solidFill>
                <a:highlight>
                  <a:srgbClr val="FFFFFF"/>
                </a:highlight>
                <a:uFill>
                  <a:noFill/>
                </a:uFill>
                <a:hlinkClick r:id="rId22">
                  <a:extLst>
                    <a:ext uri="{A12FA001-AC4F-418D-AE19-62706E023703}">
                      <ahyp:hlinkClr val="tx"/>
                    </a:ext>
                  </a:extLst>
                </a:hlinkClick>
              </a:rPr>
              <a:t> of </a:t>
            </a:r>
            <a:r>
              <a:rPr b="1" lang="ru" sz="1700">
                <a:solidFill>
                  <a:srgbClr val="008000"/>
                </a:solidFill>
                <a:highlight>
                  <a:srgbClr val="FEFFAC"/>
                </a:highlight>
                <a:uFill>
                  <a:noFill/>
                </a:uFill>
                <a:hlinkClick r:id="rId23">
                  <a:extLst>
                    <a:ext uri="{A12FA001-AC4F-418D-AE19-62706E023703}">
                      <ahyp:hlinkClr val="tx"/>
                    </a:ext>
                  </a:extLst>
                </a:hlinkClick>
              </a:rPr>
              <a:t>movie</a:t>
            </a:r>
            <a:r>
              <a:rPr b="1" lang="ru" sz="1700">
                <a:solidFill>
                  <a:srgbClr val="006699"/>
                </a:solidFill>
                <a:highlight>
                  <a:srgbClr val="FFFFFF"/>
                </a:highlight>
                <a:uFill>
                  <a:noFill/>
                </a:uFill>
                <a:hlinkClick r:id="rId24">
                  <a:extLst>
                    <a:ext uri="{A12FA001-AC4F-418D-AE19-62706E023703}">
                      <ahyp:hlinkClr val="tx"/>
                    </a:ext>
                  </a:extLst>
                </a:hlinkClick>
              </a:rPr>
              <a:t> </a:t>
            </a:r>
            <a:r>
              <a:rPr b="1" lang="ru" sz="1700">
                <a:solidFill>
                  <a:srgbClr val="008000"/>
                </a:solidFill>
                <a:highlight>
                  <a:srgbClr val="FEFFAC"/>
                </a:highlight>
                <a:uFill>
                  <a:noFill/>
                </a:uFill>
                <a:hlinkClick r:id="rId25">
                  <a:extLst>
                    <a:ext uri="{A12FA001-AC4F-418D-AE19-62706E023703}">
                      <ahyp:hlinkClr val="tx"/>
                    </a:ext>
                  </a:extLst>
                </a:hlinkClick>
              </a:rPr>
              <a:t>review</a:t>
            </a:r>
            <a:endParaRPr b="1" sz="1700">
              <a:solidFill>
                <a:srgbClr val="008000"/>
              </a:solidFill>
              <a:highlight>
                <a:srgbClr val="FEFFAC"/>
              </a:highlight>
            </a:endParaRPr>
          </a:p>
          <a:p>
            <a:pPr indent="0" lvl="0" marL="0" rtl="0" algn="l">
              <a:lnSpc>
                <a:spcPct val="115000"/>
              </a:lnSpc>
              <a:spcBef>
                <a:spcPts val="200"/>
              </a:spcBef>
              <a:spcAft>
                <a:spcPts val="0"/>
              </a:spcAft>
              <a:buClr>
                <a:schemeClr val="dk1"/>
              </a:buClr>
              <a:buSzPts val="1100"/>
              <a:buFont typeface="Arial"/>
              <a:buNone/>
            </a:pPr>
            <a:r>
              <a:rPr lang="ru" sz="1150">
                <a:solidFill>
                  <a:srgbClr val="006699"/>
                </a:solidFill>
                <a:highlight>
                  <a:srgbClr val="FFFFFF"/>
                </a:highlight>
                <a:uFill>
                  <a:noFill/>
                </a:uFill>
                <a:hlinkClick r:id="rId26">
                  <a:extLst>
                    <a:ext uri="{A12FA001-AC4F-418D-AE19-62706E023703}">
                      <ahyp:hlinkClr val="tx"/>
                    </a:ext>
                  </a:extLst>
                </a:hlinkClick>
              </a:rPr>
              <a:t>Zhongxiang Ding</a:t>
            </a:r>
            <a:r>
              <a:rPr lang="ru" sz="1150">
                <a:solidFill>
                  <a:srgbClr val="333333"/>
                </a:solidFill>
                <a:highlight>
                  <a:srgbClr val="FFFFFF"/>
                </a:highlight>
              </a:rPr>
              <a:t>;</a:t>
            </a:r>
            <a:r>
              <a:rPr lang="ru" sz="1150">
                <a:solidFill>
                  <a:srgbClr val="006699"/>
                </a:solidFill>
                <a:highlight>
                  <a:srgbClr val="FFFFFF"/>
                </a:highlight>
                <a:uFill>
                  <a:noFill/>
                </a:uFill>
                <a:hlinkClick r:id="rId27">
                  <a:extLst>
                    <a:ext uri="{A12FA001-AC4F-418D-AE19-62706E023703}">
                      <ahyp:hlinkClr val="tx"/>
                    </a:ext>
                  </a:extLst>
                </a:hlinkClick>
              </a:rPr>
              <a:t>Yali Qi</a:t>
            </a:r>
            <a:r>
              <a:rPr lang="ru" sz="1150">
                <a:solidFill>
                  <a:srgbClr val="333333"/>
                </a:solidFill>
                <a:highlight>
                  <a:srgbClr val="FFFFFF"/>
                </a:highlight>
              </a:rPr>
              <a:t>;</a:t>
            </a:r>
            <a:r>
              <a:rPr lang="ru" sz="1150">
                <a:solidFill>
                  <a:srgbClr val="006699"/>
                </a:solidFill>
                <a:highlight>
                  <a:srgbClr val="FFFFFF"/>
                </a:highlight>
                <a:uFill>
                  <a:noFill/>
                </a:uFill>
                <a:hlinkClick r:id="rId28">
                  <a:extLst>
                    <a:ext uri="{A12FA001-AC4F-418D-AE19-62706E023703}">
                      <ahyp:hlinkClr val="tx"/>
                    </a:ext>
                  </a:extLst>
                </a:hlinkClick>
              </a:rPr>
              <a:t>Deping Lin</a:t>
            </a:r>
            <a:endParaRPr sz="1150">
              <a:solidFill>
                <a:srgbClr val="006699"/>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ru" sz="1100">
                <a:solidFill>
                  <a:srgbClr val="006699"/>
                </a:solidFill>
                <a:highlight>
                  <a:srgbClr val="FFFFFF"/>
                </a:highlight>
                <a:uFill>
                  <a:noFill/>
                </a:uFill>
                <a:hlinkClick r:id="rId29">
                  <a:extLst>
                    <a:ext uri="{A12FA001-AC4F-418D-AE19-62706E023703}">
                      <ahyp:hlinkClr val="tx"/>
                    </a:ext>
                  </a:extLst>
                </a:hlinkClick>
              </a:rPr>
              <a:t>2021 4th International Conference on Advanced Electronic Materials, Computers and Software Engineering (AEMCSE)</a:t>
            </a:r>
            <a:endParaRPr sz="1100">
              <a:solidFill>
                <a:srgbClr val="006699"/>
              </a:solidFill>
              <a:highlight>
                <a:srgbClr val="FFFFFF"/>
              </a:highlight>
            </a:endParaRPr>
          </a:p>
          <a:p>
            <a:pPr indent="0" lvl="0" marL="0" rtl="0" algn="l">
              <a:spcBef>
                <a:spcPts val="0"/>
              </a:spcBef>
              <a:spcAft>
                <a:spcPts val="0"/>
              </a:spcAft>
              <a:buClr>
                <a:schemeClr val="dk1"/>
              </a:buClr>
              <a:buFont typeface="Arial"/>
              <a:buNone/>
            </a:pPr>
            <a:r>
              <a:t/>
            </a:r>
            <a:endParaRPr>
              <a:solidFill>
                <a:schemeClr val="dk1"/>
              </a:solidFill>
              <a:highlight>
                <a:srgbClr val="FFFFFF"/>
              </a:highlight>
              <a:latin typeface="Nunito"/>
              <a:ea typeface="Nunito"/>
              <a:cs typeface="Nunito"/>
              <a:sym typeface="Nunito"/>
            </a:endParaRPr>
          </a:p>
        </p:txBody>
      </p:sp>
      <p:sp>
        <p:nvSpPr>
          <p:cNvPr id="133" name="Google Shape;133;p17"/>
          <p:cNvSpPr/>
          <p:nvPr/>
        </p:nvSpPr>
        <p:spPr>
          <a:xfrm>
            <a:off x="1200480" y="2998093"/>
            <a:ext cx="219000" cy="219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34" name="Google Shape;134;p17"/>
          <p:cNvSpPr/>
          <p:nvPr/>
        </p:nvSpPr>
        <p:spPr>
          <a:xfrm>
            <a:off x="1255193" y="3073267"/>
            <a:ext cx="112853" cy="68624"/>
          </a:xfrm>
          <a:custGeom>
            <a:rect b="b" l="l" r="r" t="t"/>
            <a:pathLst>
              <a:path extrusionOk="0" h="21597" w="21404">
                <a:moveTo>
                  <a:pt x="19421" y="0"/>
                </a:moveTo>
                <a:cubicBezTo>
                  <a:pt x="18916" y="2"/>
                  <a:pt x="18418" y="328"/>
                  <a:pt x="18033" y="970"/>
                </a:cubicBezTo>
                <a:lnTo>
                  <a:pt x="10235" y="13977"/>
                </a:lnTo>
                <a:cubicBezTo>
                  <a:pt x="9823" y="14668"/>
                  <a:pt x="9275" y="15052"/>
                  <a:pt x="8693" y="15052"/>
                </a:cubicBezTo>
                <a:cubicBezTo>
                  <a:pt x="8111" y="15052"/>
                  <a:pt x="7563" y="14668"/>
                  <a:pt x="7150" y="13977"/>
                </a:cubicBezTo>
                <a:lnTo>
                  <a:pt x="3374" y="7666"/>
                </a:lnTo>
                <a:cubicBezTo>
                  <a:pt x="2607" y="6383"/>
                  <a:pt x="1358" y="6370"/>
                  <a:pt x="585" y="7643"/>
                </a:cubicBezTo>
                <a:cubicBezTo>
                  <a:pt x="198" y="8279"/>
                  <a:pt x="2" y="9119"/>
                  <a:pt x="0" y="9957"/>
                </a:cubicBezTo>
                <a:cubicBezTo>
                  <a:pt x="-2" y="10794"/>
                  <a:pt x="187" y="11629"/>
                  <a:pt x="571" y="12271"/>
                </a:cubicBezTo>
                <a:lnTo>
                  <a:pt x="4346" y="18593"/>
                </a:lnTo>
                <a:cubicBezTo>
                  <a:pt x="5506" y="20533"/>
                  <a:pt x="7051" y="21597"/>
                  <a:pt x="8693" y="21597"/>
                </a:cubicBezTo>
                <a:cubicBezTo>
                  <a:pt x="10335" y="21597"/>
                  <a:pt x="11874" y="20531"/>
                  <a:pt x="13032" y="18593"/>
                </a:cubicBezTo>
                <a:lnTo>
                  <a:pt x="20830" y="5574"/>
                </a:lnTo>
                <a:cubicBezTo>
                  <a:pt x="21598" y="4292"/>
                  <a:pt x="21596" y="2220"/>
                  <a:pt x="20823" y="946"/>
                </a:cubicBezTo>
                <a:cubicBezTo>
                  <a:pt x="20437" y="309"/>
                  <a:pt x="19926" y="-3"/>
                  <a:pt x="19421" y="0"/>
                </a:cubicBezTo>
                <a:close/>
              </a:path>
            </a:pathLst>
          </a:custGeom>
          <a:solidFill>
            <a:schemeClr val="accent2"/>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35" name="Google Shape;135;p17"/>
          <p:cNvSpPr/>
          <p:nvPr/>
        </p:nvSpPr>
        <p:spPr>
          <a:xfrm>
            <a:off x="1200480" y="1757606"/>
            <a:ext cx="219000" cy="219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36" name="Google Shape;136;p17"/>
          <p:cNvSpPr/>
          <p:nvPr/>
        </p:nvSpPr>
        <p:spPr>
          <a:xfrm>
            <a:off x="1255193" y="1835754"/>
            <a:ext cx="112853" cy="68624"/>
          </a:xfrm>
          <a:custGeom>
            <a:rect b="b" l="l" r="r" t="t"/>
            <a:pathLst>
              <a:path extrusionOk="0" h="21597" w="21404">
                <a:moveTo>
                  <a:pt x="19421" y="0"/>
                </a:moveTo>
                <a:cubicBezTo>
                  <a:pt x="18916" y="2"/>
                  <a:pt x="18418" y="328"/>
                  <a:pt x="18033" y="970"/>
                </a:cubicBezTo>
                <a:lnTo>
                  <a:pt x="10235" y="13977"/>
                </a:lnTo>
                <a:cubicBezTo>
                  <a:pt x="9823" y="14668"/>
                  <a:pt x="9275" y="15052"/>
                  <a:pt x="8693" y="15052"/>
                </a:cubicBezTo>
                <a:cubicBezTo>
                  <a:pt x="8111" y="15052"/>
                  <a:pt x="7563" y="14668"/>
                  <a:pt x="7150" y="13977"/>
                </a:cubicBezTo>
                <a:lnTo>
                  <a:pt x="3374" y="7666"/>
                </a:lnTo>
                <a:cubicBezTo>
                  <a:pt x="2607" y="6383"/>
                  <a:pt x="1358" y="6370"/>
                  <a:pt x="585" y="7643"/>
                </a:cubicBezTo>
                <a:cubicBezTo>
                  <a:pt x="198" y="8279"/>
                  <a:pt x="2" y="9119"/>
                  <a:pt x="0" y="9957"/>
                </a:cubicBezTo>
                <a:cubicBezTo>
                  <a:pt x="-2" y="10794"/>
                  <a:pt x="187" y="11629"/>
                  <a:pt x="571" y="12271"/>
                </a:cubicBezTo>
                <a:lnTo>
                  <a:pt x="4346" y="18593"/>
                </a:lnTo>
                <a:cubicBezTo>
                  <a:pt x="5506" y="20533"/>
                  <a:pt x="7051" y="21597"/>
                  <a:pt x="8693" y="21597"/>
                </a:cubicBezTo>
                <a:cubicBezTo>
                  <a:pt x="10335" y="21597"/>
                  <a:pt x="11874" y="20531"/>
                  <a:pt x="13032" y="18593"/>
                </a:cubicBezTo>
                <a:lnTo>
                  <a:pt x="20830" y="5574"/>
                </a:lnTo>
                <a:cubicBezTo>
                  <a:pt x="21598" y="4292"/>
                  <a:pt x="21596" y="2220"/>
                  <a:pt x="20823" y="946"/>
                </a:cubicBezTo>
                <a:cubicBezTo>
                  <a:pt x="20437" y="309"/>
                  <a:pt x="19926" y="-3"/>
                  <a:pt x="19421" y="0"/>
                </a:cubicBezTo>
                <a:close/>
              </a:path>
            </a:pathLst>
          </a:custGeom>
          <a:solidFill>
            <a:schemeClr val="accent2"/>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nvSpPr>
        <p:spPr>
          <a:xfrm>
            <a:off x="492250" y="26120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Helvetica Neue"/>
                <a:ea typeface="Helvetica Neue"/>
                <a:cs typeface="Helvetica Neue"/>
                <a:sym typeface="Helvetica Neue"/>
              </a:rPr>
              <a:t>Overall Review:</a:t>
            </a:r>
            <a:endParaRPr>
              <a:latin typeface="Helvetica Neue"/>
              <a:ea typeface="Helvetica Neue"/>
              <a:cs typeface="Helvetica Neue"/>
              <a:sym typeface="Helvetica Neue"/>
            </a:endParaRPr>
          </a:p>
        </p:txBody>
      </p:sp>
      <p:sp>
        <p:nvSpPr>
          <p:cNvPr id="142" name="Google Shape;142;p18"/>
          <p:cNvSpPr txBox="1"/>
          <p:nvPr/>
        </p:nvSpPr>
        <p:spPr>
          <a:xfrm>
            <a:off x="478350" y="612800"/>
            <a:ext cx="8187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Helvetica Neue"/>
                <a:ea typeface="Helvetica Neue"/>
                <a:cs typeface="Helvetica Neue"/>
                <a:sym typeface="Helvetica Neue"/>
              </a:rPr>
              <a:t>1)SENTIMENT ANALYSIS</a:t>
            </a:r>
            <a:endParaRPr>
              <a:latin typeface="Helvetica Neue"/>
              <a:ea typeface="Helvetica Neue"/>
              <a:cs typeface="Helvetica Neue"/>
              <a:sym typeface="Helvetica Neue"/>
            </a:endParaRPr>
          </a:p>
          <a:p>
            <a:pPr indent="0" lvl="0" marL="0" rtl="0" algn="l">
              <a:spcBef>
                <a:spcPts val="0"/>
              </a:spcBef>
              <a:spcAft>
                <a:spcPts val="0"/>
              </a:spcAft>
              <a:buNone/>
            </a:pPr>
            <a:r>
              <a:rPr lang="ru">
                <a:latin typeface="Helvetica Neue"/>
                <a:ea typeface="Helvetica Neue"/>
                <a:cs typeface="Helvetica Neue"/>
                <a:sym typeface="Helvetica Neue"/>
              </a:rPr>
              <a:t>Sentiment analysis helps us to analyze user review about an entity and then drawing out a conclusion based on the sentiments it extracted from the reviews.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ru">
                <a:latin typeface="Helvetica Neue"/>
                <a:ea typeface="Helvetica Neue"/>
                <a:cs typeface="Helvetica Neue"/>
                <a:sym typeface="Helvetica Neue"/>
              </a:rPr>
              <a:t>In this paper, we have compared between CNN, LSTM and LSTM-CNN architectures for sentiment classification on the IMDb movie reviews in order to find the best-suited architecture for the dataset. Experimental results have shown that CNN has achieved an F-Score of 91% which has outperformed LSTM, LSTM-CNN and other state-of-the-art approaches for sentiment classification on IMDb movie reviews.</a:t>
            </a:r>
            <a:endParaRPr>
              <a:latin typeface="Helvetica Neue"/>
              <a:ea typeface="Helvetica Neue"/>
              <a:cs typeface="Helvetica Neue"/>
              <a:sym typeface="Helvetica Neue"/>
            </a:endParaRPr>
          </a:p>
        </p:txBody>
      </p:sp>
      <p:sp>
        <p:nvSpPr>
          <p:cNvPr id="143" name="Google Shape;143;p18"/>
          <p:cNvSpPr txBox="1"/>
          <p:nvPr/>
        </p:nvSpPr>
        <p:spPr>
          <a:xfrm>
            <a:off x="492250" y="2943450"/>
            <a:ext cx="8739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Helvetica Neue"/>
                <a:ea typeface="Helvetica Neue"/>
                <a:cs typeface="Helvetica Neue"/>
                <a:sym typeface="Helvetica Neue"/>
              </a:rPr>
              <a:t>2)ALBERT-BASED ANALYSIS</a:t>
            </a:r>
            <a:endParaRPr>
              <a:latin typeface="Helvetica Neue"/>
              <a:ea typeface="Helvetica Neue"/>
              <a:cs typeface="Helvetica Neue"/>
              <a:sym typeface="Helvetica Neue"/>
            </a:endParaRPr>
          </a:p>
          <a:p>
            <a:pPr indent="0" lvl="0" marL="0" rtl="0" algn="l">
              <a:spcBef>
                <a:spcPts val="0"/>
              </a:spcBef>
              <a:spcAft>
                <a:spcPts val="0"/>
              </a:spcAft>
              <a:buNone/>
            </a:pPr>
            <a:r>
              <a:rPr lang="ru">
                <a:latin typeface="Helvetica Neue"/>
                <a:ea typeface="Helvetica Neue"/>
                <a:cs typeface="Helvetica Neue"/>
                <a:sym typeface="Helvetica Neue"/>
              </a:rPr>
              <a:t>The network uses the lightweight convolutional neural network model Xception and combines with the convolutional block attention module (CBAM) to learn key facial features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ru">
                <a:latin typeface="Helvetica Neue"/>
                <a:ea typeface="Helvetica Neue"/>
                <a:cs typeface="Helvetica Neue"/>
                <a:sym typeface="Helvetica Neue"/>
              </a:rPr>
              <a:t>In order to improve the user experience and ease the endurance of mobile terminals, this paper studies the task offloading strategy for optimizing the energy consumption of mobile terminals. At present, most of the research only focuses on a single cloud offload and edge offload, and the research on reducing the energy consumption of mobile terminals is insufficient</a:t>
            </a:r>
            <a:endParaRPr>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149" name="Google Shape;149;p19"/>
          <p:cNvSpPr txBox="1"/>
          <p:nvPr/>
        </p:nvSpPr>
        <p:spPr>
          <a:xfrm>
            <a:off x="828200" y="382200"/>
            <a:ext cx="68148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Literature </a:t>
            </a:r>
            <a:r>
              <a:rPr b="1" lang="ru" sz="3000">
                <a:solidFill>
                  <a:srgbClr val="323232"/>
                </a:solidFill>
                <a:latin typeface="Nunito SemiBold"/>
                <a:ea typeface="Nunito SemiBold"/>
                <a:cs typeface="Nunito SemiBold"/>
                <a:sym typeface="Nunito SemiBold"/>
              </a:rPr>
              <a:t>Survey</a:t>
            </a:r>
            <a:r>
              <a:rPr b="1" lang="ru" sz="3000">
                <a:solidFill>
                  <a:schemeClr val="dk1"/>
                </a:solidFill>
                <a:latin typeface="Nunito SemiBold"/>
                <a:ea typeface="Nunito SemiBold"/>
                <a:cs typeface="Nunito SemiBold"/>
                <a:sym typeface="Nunito SemiBold"/>
              </a:rPr>
              <a:t>:</a:t>
            </a:r>
            <a:endParaRPr b="1" sz="3000">
              <a:solidFill>
                <a:schemeClr val="dk1"/>
              </a:solidFill>
              <a:latin typeface="Nunito SemiBold"/>
              <a:ea typeface="Nunito SemiBold"/>
              <a:cs typeface="Nunito SemiBold"/>
              <a:sym typeface="Nunito SemiBold"/>
            </a:endParaRPr>
          </a:p>
          <a:p>
            <a:pPr indent="0" lvl="0" marL="0" rtl="0" algn="l">
              <a:spcBef>
                <a:spcPts val="0"/>
              </a:spcBef>
              <a:spcAft>
                <a:spcPts val="0"/>
              </a:spcAft>
              <a:buNone/>
            </a:pPr>
            <a:r>
              <a:rPr b="1" lang="ru" sz="1600">
                <a:solidFill>
                  <a:schemeClr val="dk1"/>
                </a:solidFill>
                <a:latin typeface="Nunito SemiBold"/>
                <a:ea typeface="Nunito SemiBold"/>
                <a:cs typeface="Nunito SemiBold"/>
                <a:sym typeface="Nunito SemiBold"/>
              </a:rPr>
              <a:t>Shubham</a:t>
            </a:r>
            <a:endParaRPr b="1" sz="1600">
              <a:solidFill>
                <a:schemeClr val="dk1"/>
              </a:solidFill>
              <a:latin typeface="Nunito SemiBold"/>
              <a:ea typeface="Nunito SemiBold"/>
              <a:cs typeface="Nunito SemiBold"/>
              <a:sym typeface="Nunito SemiBold"/>
            </a:endParaRPr>
          </a:p>
        </p:txBody>
      </p:sp>
      <p:pic>
        <p:nvPicPr>
          <p:cNvPr id="150" name="Google Shape;150;p19"/>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151" name="Google Shape;151;p19"/>
          <p:cNvSpPr txBox="1"/>
          <p:nvPr/>
        </p:nvSpPr>
        <p:spPr>
          <a:xfrm>
            <a:off x="1548575" y="1729425"/>
            <a:ext cx="6566700" cy="11196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800"/>
              </a:spcBef>
              <a:spcAft>
                <a:spcPts val="0"/>
              </a:spcAft>
              <a:buNone/>
            </a:pPr>
            <a:r>
              <a:rPr lang="ru">
                <a:solidFill>
                  <a:srgbClr val="333333"/>
                </a:solidFill>
                <a:highlight>
                  <a:srgbClr val="FFFFFF"/>
                </a:highlight>
                <a:latin typeface="Nunito Medium"/>
                <a:ea typeface="Nunito Medium"/>
                <a:cs typeface="Nunito Medium"/>
                <a:sym typeface="Nunito Medium"/>
              </a:rPr>
              <a:t>“Sentiment Analysis of Review Datasets using Naive Bayes and K-NN Classifier”</a:t>
            </a:r>
            <a:endParaRPr>
              <a:solidFill>
                <a:srgbClr val="333333"/>
              </a:solidFill>
              <a:highlight>
                <a:srgbClr val="FFFFFF"/>
              </a:highlight>
              <a:latin typeface="Nunito Medium"/>
              <a:ea typeface="Nunito Medium"/>
              <a:cs typeface="Nunito Medium"/>
              <a:sym typeface="Nunito Medium"/>
            </a:endParaRPr>
          </a:p>
          <a:p>
            <a:pPr indent="0" lvl="0" marL="0" marR="0" rtl="0" algn="l">
              <a:lnSpc>
                <a:spcPct val="100000"/>
              </a:lnSpc>
              <a:spcBef>
                <a:spcPts val="800"/>
              </a:spcBef>
              <a:spcAft>
                <a:spcPts val="0"/>
              </a:spcAft>
              <a:buNone/>
            </a:pPr>
            <a:r>
              <a:rPr lang="ru">
                <a:solidFill>
                  <a:srgbClr val="333333"/>
                </a:solidFill>
                <a:highlight>
                  <a:srgbClr val="FFFFFF"/>
                </a:highlight>
                <a:latin typeface="Nunito Medium"/>
                <a:ea typeface="Nunito Medium"/>
                <a:cs typeface="Nunito Medium"/>
                <a:sym typeface="Nunito Medium"/>
              </a:rPr>
              <a:t>Authors- Lopamudra Dey, Sanjay Chakraborty, Anuraag Biswas, Beepa Bose.</a:t>
            </a:r>
            <a:endParaRPr>
              <a:solidFill>
                <a:srgbClr val="333333"/>
              </a:solidFill>
              <a:highlight>
                <a:srgbClr val="FFFFFF"/>
              </a:highlight>
              <a:latin typeface="Nunito Medium"/>
              <a:ea typeface="Nunito Medium"/>
              <a:cs typeface="Nunito Medium"/>
              <a:sym typeface="Nunito Medium"/>
            </a:endParaRPr>
          </a:p>
          <a:p>
            <a:pPr indent="0" lvl="0" marL="0" marR="0" rtl="0" algn="l">
              <a:lnSpc>
                <a:spcPct val="100000"/>
              </a:lnSpc>
              <a:spcBef>
                <a:spcPts val="800"/>
              </a:spcBef>
              <a:spcAft>
                <a:spcPts val="0"/>
              </a:spcAft>
              <a:buNone/>
            </a:pPr>
            <a:r>
              <a:rPr lang="ru">
                <a:solidFill>
                  <a:srgbClr val="333333"/>
                </a:solidFill>
                <a:highlight>
                  <a:srgbClr val="FFFFFF"/>
                </a:highlight>
                <a:latin typeface="Nunito Medium"/>
                <a:ea typeface="Nunito Medium"/>
                <a:cs typeface="Nunito Medium"/>
                <a:sym typeface="Nunito Medium"/>
              </a:rPr>
              <a:t>July 2019 DOI: </a:t>
            </a:r>
            <a:r>
              <a:rPr lang="ru" sz="900" u="sng">
                <a:solidFill>
                  <a:schemeClr val="hlink"/>
                </a:solidFill>
                <a:highlight>
                  <a:srgbClr val="FFFFFF"/>
                </a:highlight>
                <a:hlinkClick r:id="rId4"/>
              </a:rPr>
              <a:t>10.5815/ijieeb.2016.04.07</a:t>
            </a:r>
            <a:endParaRPr>
              <a:solidFill>
                <a:srgbClr val="333333"/>
              </a:solidFill>
              <a:highlight>
                <a:srgbClr val="FFFFFF"/>
              </a:highlight>
              <a:latin typeface="Nunito Medium"/>
              <a:ea typeface="Nunito Medium"/>
              <a:cs typeface="Nunito Medium"/>
              <a:sym typeface="Nunito Medium"/>
            </a:endParaRPr>
          </a:p>
        </p:txBody>
      </p:sp>
      <p:sp>
        <p:nvSpPr>
          <p:cNvPr id="152" name="Google Shape;152;p19"/>
          <p:cNvSpPr txBox="1"/>
          <p:nvPr/>
        </p:nvSpPr>
        <p:spPr>
          <a:xfrm>
            <a:off x="1548575" y="2998100"/>
            <a:ext cx="5802900" cy="9738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19050" lIns="19050" spcFirstLastPara="1" rIns="19050" wrap="square" tIns="19050">
            <a:noAutofit/>
          </a:bodyPr>
          <a:lstStyle/>
          <a:p>
            <a:pPr indent="0" lvl="0" marL="0" rtl="0" algn="l">
              <a:spcBef>
                <a:spcPts val="0"/>
              </a:spcBef>
              <a:spcAft>
                <a:spcPts val="0"/>
              </a:spcAft>
              <a:buClr>
                <a:schemeClr val="dk1"/>
              </a:buClr>
              <a:buFont typeface="Arial"/>
              <a:buNone/>
            </a:pPr>
            <a:r>
              <a:rPr lang="ru">
                <a:solidFill>
                  <a:schemeClr val="dk1"/>
                </a:solidFill>
                <a:highlight>
                  <a:srgbClr val="FFFFFF"/>
                </a:highlight>
                <a:latin typeface="Nunito"/>
                <a:ea typeface="Nunito"/>
                <a:cs typeface="Nunito"/>
                <a:sym typeface="Nunito"/>
              </a:rPr>
              <a:t>“Sentiment Analysis based on Deep Learning”</a:t>
            </a:r>
            <a:endParaRPr>
              <a:solidFill>
                <a:schemeClr val="dk1"/>
              </a:solidFill>
              <a:highlight>
                <a:srgbClr val="FFFFFF"/>
              </a:highlight>
              <a:latin typeface="Nunito"/>
              <a:ea typeface="Nunito"/>
              <a:cs typeface="Nunito"/>
              <a:sym typeface="Nunito"/>
            </a:endParaRPr>
          </a:p>
          <a:p>
            <a:pPr indent="0" lvl="0" marL="0" rtl="0" algn="l">
              <a:spcBef>
                <a:spcPts val="0"/>
              </a:spcBef>
              <a:spcAft>
                <a:spcPts val="0"/>
              </a:spcAft>
              <a:buClr>
                <a:schemeClr val="dk1"/>
              </a:buClr>
              <a:buFont typeface="Arial"/>
              <a:buNone/>
            </a:pPr>
            <a:r>
              <a:rPr lang="ru">
                <a:solidFill>
                  <a:schemeClr val="dk1"/>
                </a:solidFill>
                <a:highlight>
                  <a:srgbClr val="FFFFFF"/>
                </a:highlight>
                <a:latin typeface="Nunito"/>
                <a:ea typeface="Nunito"/>
                <a:cs typeface="Nunito"/>
                <a:sym typeface="Nunito"/>
              </a:rPr>
              <a:t> Authors- Nhan Cach Dang, Maria N. Moreno-Garcia, Fernando Priesta.</a:t>
            </a:r>
            <a:endParaRPr>
              <a:solidFill>
                <a:schemeClr val="dk1"/>
              </a:solidFill>
              <a:highlight>
                <a:srgbClr val="FFFFFF"/>
              </a:highlight>
              <a:latin typeface="Nunito"/>
              <a:ea typeface="Nunito"/>
              <a:cs typeface="Nunito"/>
              <a:sym typeface="Nunito"/>
            </a:endParaRPr>
          </a:p>
          <a:p>
            <a:pPr indent="0" lvl="0" marL="0" rtl="0" algn="l">
              <a:spcBef>
                <a:spcPts val="0"/>
              </a:spcBef>
              <a:spcAft>
                <a:spcPts val="0"/>
              </a:spcAft>
              <a:buClr>
                <a:schemeClr val="dk1"/>
              </a:buClr>
              <a:buFont typeface="Arial"/>
              <a:buNone/>
            </a:pPr>
            <a:r>
              <a:rPr lang="ru">
                <a:solidFill>
                  <a:schemeClr val="dk1"/>
                </a:solidFill>
                <a:highlight>
                  <a:srgbClr val="FFFFFF"/>
                </a:highlight>
                <a:latin typeface="Nunito"/>
                <a:ea typeface="Nunito"/>
                <a:cs typeface="Nunito"/>
                <a:sym typeface="Nunito"/>
              </a:rPr>
              <a:t> 5th June,2020 DOI: </a:t>
            </a:r>
            <a:r>
              <a:rPr b="1" lang="ru" sz="900" u="sng">
                <a:solidFill>
                  <a:schemeClr val="hlink"/>
                </a:solidFill>
                <a:highlight>
                  <a:srgbClr val="FFFFFF"/>
                </a:highlight>
                <a:hlinkClick r:id="rId5"/>
              </a:rPr>
              <a:t>https://doi.org/10.3390/electronics9030483</a:t>
            </a:r>
            <a:endParaRPr b="1">
              <a:solidFill>
                <a:schemeClr val="dk1"/>
              </a:solidFill>
              <a:highlight>
                <a:srgbClr val="FFFFFF"/>
              </a:highlight>
              <a:latin typeface="Nunito"/>
              <a:ea typeface="Nunito"/>
              <a:cs typeface="Nunito"/>
              <a:sym typeface="Nunito"/>
            </a:endParaRPr>
          </a:p>
          <a:p>
            <a:pPr indent="0" lvl="0" marL="0" rtl="0" algn="l">
              <a:spcBef>
                <a:spcPts val="0"/>
              </a:spcBef>
              <a:spcAft>
                <a:spcPts val="0"/>
              </a:spcAft>
              <a:buClr>
                <a:schemeClr val="dk1"/>
              </a:buClr>
              <a:buFont typeface="Arial"/>
              <a:buNone/>
            </a:pPr>
            <a:r>
              <a:t/>
            </a:r>
            <a:endParaRPr>
              <a:solidFill>
                <a:schemeClr val="dk1"/>
              </a:solidFill>
              <a:highlight>
                <a:srgbClr val="FFFFFF"/>
              </a:highlight>
              <a:latin typeface="Nunito"/>
              <a:ea typeface="Nunito"/>
              <a:cs typeface="Nunito"/>
              <a:sym typeface="Nunito"/>
            </a:endParaRPr>
          </a:p>
        </p:txBody>
      </p:sp>
      <p:sp>
        <p:nvSpPr>
          <p:cNvPr id="153" name="Google Shape;153;p19"/>
          <p:cNvSpPr/>
          <p:nvPr/>
        </p:nvSpPr>
        <p:spPr>
          <a:xfrm>
            <a:off x="1200480" y="2998093"/>
            <a:ext cx="219000" cy="219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54" name="Google Shape;154;p19"/>
          <p:cNvSpPr/>
          <p:nvPr/>
        </p:nvSpPr>
        <p:spPr>
          <a:xfrm>
            <a:off x="1255193" y="3073267"/>
            <a:ext cx="112853" cy="68624"/>
          </a:xfrm>
          <a:custGeom>
            <a:rect b="b" l="l" r="r" t="t"/>
            <a:pathLst>
              <a:path extrusionOk="0" h="21597" w="21404">
                <a:moveTo>
                  <a:pt x="19421" y="0"/>
                </a:moveTo>
                <a:cubicBezTo>
                  <a:pt x="18916" y="2"/>
                  <a:pt x="18418" y="328"/>
                  <a:pt x="18033" y="970"/>
                </a:cubicBezTo>
                <a:lnTo>
                  <a:pt x="10235" y="13977"/>
                </a:lnTo>
                <a:cubicBezTo>
                  <a:pt x="9823" y="14668"/>
                  <a:pt x="9275" y="15052"/>
                  <a:pt x="8693" y="15052"/>
                </a:cubicBezTo>
                <a:cubicBezTo>
                  <a:pt x="8111" y="15052"/>
                  <a:pt x="7563" y="14668"/>
                  <a:pt x="7150" y="13977"/>
                </a:cubicBezTo>
                <a:lnTo>
                  <a:pt x="3374" y="7666"/>
                </a:lnTo>
                <a:cubicBezTo>
                  <a:pt x="2607" y="6383"/>
                  <a:pt x="1358" y="6370"/>
                  <a:pt x="585" y="7643"/>
                </a:cubicBezTo>
                <a:cubicBezTo>
                  <a:pt x="198" y="8279"/>
                  <a:pt x="2" y="9119"/>
                  <a:pt x="0" y="9957"/>
                </a:cubicBezTo>
                <a:cubicBezTo>
                  <a:pt x="-2" y="10794"/>
                  <a:pt x="187" y="11629"/>
                  <a:pt x="571" y="12271"/>
                </a:cubicBezTo>
                <a:lnTo>
                  <a:pt x="4346" y="18593"/>
                </a:lnTo>
                <a:cubicBezTo>
                  <a:pt x="5506" y="20533"/>
                  <a:pt x="7051" y="21597"/>
                  <a:pt x="8693" y="21597"/>
                </a:cubicBezTo>
                <a:cubicBezTo>
                  <a:pt x="10335" y="21597"/>
                  <a:pt x="11874" y="20531"/>
                  <a:pt x="13032" y="18593"/>
                </a:cubicBezTo>
                <a:lnTo>
                  <a:pt x="20830" y="5574"/>
                </a:lnTo>
                <a:cubicBezTo>
                  <a:pt x="21598" y="4292"/>
                  <a:pt x="21596" y="2220"/>
                  <a:pt x="20823" y="946"/>
                </a:cubicBezTo>
                <a:cubicBezTo>
                  <a:pt x="20437" y="309"/>
                  <a:pt x="19926" y="-3"/>
                  <a:pt x="19421" y="0"/>
                </a:cubicBezTo>
                <a:close/>
              </a:path>
            </a:pathLst>
          </a:custGeom>
          <a:solidFill>
            <a:schemeClr val="accent2"/>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55" name="Google Shape;155;p19"/>
          <p:cNvSpPr/>
          <p:nvPr/>
        </p:nvSpPr>
        <p:spPr>
          <a:xfrm>
            <a:off x="1200480" y="1757606"/>
            <a:ext cx="219000" cy="219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56" name="Google Shape;156;p19"/>
          <p:cNvSpPr/>
          <p:nvPr/>
        </p:nvSpPr>
        <p:spPr>
          <a:xfrm>
            <a:off x="1255193" y="1835754"/>
            <a:ext cx="112853" cy="68624"/>
          </a:xfrm>
          <a:custGeom>
            <a:rect b="b" l="l" r="r" t="t"/>
            <a:pathLst>
              <a:path extrusionOk="0" h="21597" w="21404">
                <a:moveTo>
                  <a:pt x="19421" y="0"/>
                </a:moveTo>
                <a:cubicBezTo>
                  <a:pt x="18916" y="2"/>
                  <a:pt x="18418" y="328"/>
                  <a:pt x="18033" y="970"/>
                </a:cubicBezTo>
                <a:lnTo>
                  <a:pt x="10235" y="13977"/>
                </a:lnTo>
                <a:cubicBezTo>
                  <a:pt x="9823" y="14668"/>
                  <a:pt x="9275" y="15052"/>
                  <a:pt x="8693" y="15052"/>
                </a:cubicBezTo>
                <a:cubicBezTo>
                  <a:pt x="8111" y="15052"/>
                  <a:pt x="7563" y="14668"/>
                  <a:pt x="7150" y="13977"/>
                </a:cubicBezTo>
                <a:lnTo>
                  <a:pt x="3374" y="7666"/>
                </a:lnTo>
                <a:cubicBezTo>
                  <a:pt x="2607" y="6383"/>
                  <a:pt x="1358" y="6370"/>
                  <a:pt x="585" y="7643"/>
                </a:cubicBezTo>
                <a:cubicBezTo>
                  <a:pt x="198" y="8279"/>
                  <a:pt x="2" y="9119"/>
                  <a:pt x="0" y="9957"/>
                </a:cubicBezTo>
                <a:cubicBezTo>
                  <a:pt x="-2" y="10794"/>
                  <a:pt x="187" y="11629"/>
                  <a:pt x="571" y="12271"/>
                </a:cubicBezTo>
                <a:lnTo>
                  <a:pt x="4346" y="18593"/>
                </a:lnTo>
                <a:cubicBezTo>
                  <a:pt x="5506" y="20533"/>
                  <a:pt x="7051" y="21597"/>
                  <a:pt x="8693" y="21597"/>
                </a:cubicBezTo>
                <a:cubicBezTo>
                  <a:pt x="10335" y="21597"/>
                  <a:pt x="11874" y="20531"/>
                  <a:pt x="13032" y="18593"/>
                </a:cubicBezTo>
                <a:lnTo>
                  <a:pt x="20830" y="5574"/>
                </a:lnTo>
                <a:cubicBezTo>
                  <a:pt x="21598" y="4292"/>
                  <a:pt x="21596" y="2220"/>
                  <a:pt x="20823" y="946"/>
                </a:cubicBezTo>
                <a:cubicBezTo>
                  <a:pt x="20437" y="309"/>
                  <a:pt x="19926" y="-3"/>
                  <a:pt x="19421" y="0"/>
                </a:cubicBezTo>
                <a:close/>
              </a:path>
            </a:pathLst>
          </a:custGeom>
          <a:solidFill>
            <a:schemeClr val="accent2"/>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162" name="Google Shape;162;p20"/>
          <p:cNvSpPr txBox="1"/>
          <p:nvPr/>
        </p:nvSpPr>
        <p:spPr>
          <a:xfrm>
            <a:off x="828200" y="382200"/>
            <a:ext cx="68148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Literature </a:t>
            </a:r>
            <a:r>
              <a:rPr b="1" lang="ru" sz="3000">
                <a:solidFill>
                  <a:srgbClr val="323232"/>
                </a:solidFill>
                <a:latin typeface="Nunito SemiBold"/>
                <a:ea typeface="Nunito SemiBold"/>
                <a:cs typeface="Nunito SemiBold"/>
                <a:sym typeface="Nunito SemiBold"/>
              </a:rPr>
              <a:t>Survey</a:t>
            </a:r>
            <a:r>
              <a:rPr b="1" lang="ru" sz="3000">
                <a:solidFill>
                  <a:schemeClr val="dk1"/>
                </a:solidFill>
                <a:latin typeface="Nunito SemiBold"/>
                <a:ea typeface="Nunito SemiBold"/>
                <a:cs typeface="Nunito SemiBold"/>
                <a:sym typeface="Nunito SemiBold"/>
              </a:rPr>
              <a:t>:</a:t>
            </a:r>
            <a:endParaRPr b="1" sz="3000">
              <a:solidFill>
                <a:schemeClr val="dk1"/>
              </a:solidFill>
              <a:latin typeface="Nunito SemiBold"/>
              <a:ea typeface="Nunito SemiBold"/>
              <a:cs typeface="Nunito SemiBold"/>
              <a:sym typeface="Nunito SemiBold"/>
            </a:endParaRPr>
          </a:p>
          <a:p>
            <a:pPr indent="0" lvl="0" marL="0" rtl="0" algn="l">
              <a:spcBef>
                <a:spcPts val="0"/>
              </a:spcBef>
              <a:spcAft>
                <a:spcPts val="0"/>
              </a:spcAft>
              <a:buNone/>
            </a:pPr>
            <a:r>
              <a:rPr b="1" lang="ru" sz="1600">
                <a:solidFill>
                  <a:schemeClr val="dk1"/>
                </a:solidFill>
                <a:latin typeface="Nunito SemiBold"/>
                <a:ea typeface="Nunito SemiBold"/>
                <a:cs typeface="Nunito SemiBold"/>
                <a:sym typeface="Nunito SemiBold"/>
              </a:rPr>
              <a:t>Shubham</a:t>
            </a:r>
            <a:endParaRPr b="1" sz="1600">
              <a:solidFill>
                <a:schemeClr val="dk1"/>
              </a:solidFill>
              <a:latin typeface="Nunito SemiBold"/>
              <a:ea typeface="Nunito SemiBold"/>
              <a:cs typeface="Nunito SemiBold"/>
              <a:sym typeface="Nunito SemiBold"/>
            </a:endParaRPr>
          </a:p>
        </p:txBody>
      </p:sp>
      <p:pic>
        <p:nvPicPr>
          <p:cNvPr id="163" name="Google Shape;163;p20"/>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164" name="Google Shape;164;p20"/>
          <p:cNvSpPr/>
          <p:nvPr/>
        </p:nvSpPr>
        <p:spPr>
          <a:xfrm>
            <a:off x="1255193" y="3073267"/>
            <a:ext cx="112853" cy="68624"/>
          </a:xfrm>
          <a:custGeom>
            <a:rect b="b" l="l" r="r" t="t"/>
            <a:pathLst>
              <a:path extrusionOk="0" h="21597" w="21404">
                <a:moveTo>
                  <a:pt x="19421" y="0"/>
                </a:moveTo>
                <a:cubicBezTo>
                  <a:pt x="18916" y="2"/>
                  <a:pt x="18418" y="328"/>
                  <a:pt x="18033" y="970"/>
                </a:cubicBezTo>
                <a:lnTo>
                  <a:pt x="10235" y="13977"/>
                </a:lnTo>
                <a:cubicBezTo>
                  <a:pt x="9823" y="14668"/>
                  <a:pt x="9275" y="15052"/>
                  <a:pt x="8693" y="15052"/>
                </a:cubicBezTo>
                <a:cubicBezTo>
                  <a:pt x="8111" y="15052"/>
                  <a:pt x="7563" y="14668"/>
                  <a:pt x="7150" y="13977"/>
                </a:cubicBezTo>
                <a:lnTo>
                  <a:pt x="3374" y="7666"/>
                </a:lnTo>
                <a:cubicBezTo>
                  <a:pt x="2607" y="6383"/>
                  <a:pt x="1358" y="6370"/>
                  <a:pt x="585" y="7643"/>
                </a:cubicBezTo>
                <a:cubicBezTo>
                  <a:pt x="198" y="8279"/>
                  <a:pt x="2" y="9119"/>
                  <a:pt x="0" y="9957"/>
                </a:cubicBezTo>
                <a:cubicBezTo>
                  <a:pt x="-2" y="10794"/>
                  <a:pt x="187" y="11629"/>
                  <a:pt x="571" y="12271"/>
                </a:cubicBezTo>
                <a:lnTo>
                  <a:pt x="4346" y="18593"/>
                </a:lnTo>
                <a:cubicBezTo>
                  <a:pt x="5506" y="20533"/>
                  <a:pt x="7051" y="21597"/>
                  <a:pt x="8693" y="21597"/>
                </a:cubicBezTo>
                <a:cubicBezTo>
                  <a:pt x="10335" y="21597"/>
                  <a:pt x="11874" y="20531"/>
                  <a:pt x="13032" y="18593"/>
                </a:cubicBezTo>
                <a:lnTo>
                  <a:pt x="20830" y="5574"/>
                </a:lnTo>
                <a:cubicBezTo>
                  <a:pt x="21598" y="4292"/>
                  <a:pt x="21596" y="2220"/>
                  <a:pt x="20823" y="946"/>
                </a:cubicBezTo>
                <a:cubicBezTo>
                  <a:pt x="20437" y="309"/>
                  <a:pt x="19926" y="-3"/>
                  <a:pt x="19421" y="0"/>
                </a:cubicBezTo>
                <a:close/>
              </a:path>
            </a:pathLst>
          </a:custGeom>
          <a:solidFill>
            <a:schemeClr val="accent2"/>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65" name="Google Shape;165;p20"/>
          <p:cNvSpPr txBox="1"/>
          <p:nvPr/>
        </p:nvSpPr>
        <p:spPr>
          <a:xfrm>
            <a:off x="1004225" y="1338975"/>
            <a:ext cx="6785100" cy="37248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ru" sz="1200">
                <a:latin typeface="Nunito"/>
                <a:ea typeface="Nunito"/>
                <a:cs typeface="Nunito"/>
                <a:sym typeface="Nunito"/>
              </a:rPr>
              <a:t>Major Takeaways:</a:t>
            </a:r>
            <a:endParaRPr sz="1200">
              <a:latin typeface="Nunito"/>
              <a:ea typeface="Nunito"/>
              <a:cs typeface="Nunito"/>
              <a:sym typeface="Nunito"/>
            </a:endParaRPr>
          </a:p>
          <a:p>
            <a:pPr indent="457200" lvl="0" marL="0" rtl="0" algn="l">
              <a:spcBef>
                <a:spcPts val="0"/>
              </a:spcBef>
              <a:spcAft>
                <a:spcPts val="0"/>
              </a:spcAft>
              <a:buNone/>
            </a:pPr>
            <a:r>
              <a:t/>
            </a:r>
            <a:endParaRPr sz="1200">
              <a:latin typeface="Nunito"/>
              <a:ea typeface="Nunito"/>
              <a:cs typeface="Nunito"/>
              <a:sym typeface="Nunito"/>
            </a:endParaRPr>
          </a:p>
          <a:p>
            <a:pPr indent="-304800" lvl="0" marL="457200" rtl="0" algn="l">
              <a:spcBef>
                <a:spcPts val="0"/>
              </a:spcBef>
              <a:spcAft>
                <a:spcPts val="0"/>
              </a:spcAft>
              <a:buSzPts val="1200"/>
              <a:buFont typeface="Nunito"/>
              <a:buAutoNum type="arabicPeriod"/>
            </a:pPr>
            <a:r>
              <a:rPr lang="ru" sz="1200">
                <a:latin typeface="Nunito"/>
                <a:ea typeface="Nunito"/>
                <a:cs typeface="Nunito"/>
                <a:sym typeface="Nunito"/>
              </a:rPr>
              <a:t>The concern of the paper is sentiment </a:t>
            </a:r>
            <a:r>
              <a:rPr lang="ru" sz="1200">
                <a:latin typeface="Nunito"/>
                <a:ea typeface="Nunito"/>
                <a:cs typeface="Nunito"/>
                <a:sym typeface="Nunito"/>
              </a:rPr>
              <a:t>focused web crawling framework to facilitate quick discovery of sentimental contents of movie reviews and hotel reviews. This paper elaborately describes </a:t>
            </a:r>
            <a:r>
              <a:rPr lang="ru" sz="1200">
                <a:solidFill>
                  <a:schemeClr val="dk1"/>
                </a:solidFill>
                <a:highlight>
                  <a:srgbClr val="FFFFFF"/>
                </a:highlight>
                <a:latin typeface="Nunito"/>
                <a:ea typeface="Nunito"/>
                <a:cs typeface="Nunito"/>
                <a:sym typeface="Nunito"/>
              </a:rPr>
              <a:t>K-Nearest Neighbour(K-NN) and Naive Bayes and compares their overall accuracy, precisions as well as recall values. It was seen that in case of movie reviews Naive Bayes gave far better results than K-NN but for hotel reviews these algorithms gave lesser, almost same accuracies.</a:t>
            </a:r>
            <a:endParaRPr sz="1200">
              <a:solidFill>
                <a:schemeClr val="dk1"/>
              </a:solidFill>
              <a:highlight>
                <a:srgbClr val="FFFFFF"/>
              </a:highlight>
              <a:latin typeface="Nunito"/>
              <a:ea typeface="Nunito"/>
              <a:cs typeface="Nunito"/>
              <a:sym typeface="Nunito"/>
            </a:endParaRPr>
          </a:p>
          <a:p>
            <a:pPr indent="0" lvl="0" marL="457200" rtl="0" algn="l">
              <a:spcBef>
                <a:spcPts val="0"/>
              </a:spcBef>
              <a:spcAft>
                <a:spcPts val="0"/>
              </a:spcAft>
              <a:buNone/>
            </a:pPr>
            <a:r>
              <a:t/>
            </a:r>
            <a:endParaRPr sz="1200">
              <a:solidFill>
                <a:schemeClr val="dk1"/>
              </a:solidFill>
              <a:highlight>
                <a:srgbClr val="FFFFFF"/>
              </a:highlight>
              <a:latin typeface="Nunito"/>
              <a:ea typeface="Nunito"/>
              <a:cs typeface="Nunito"/>
              <a:sym typeface="Nunito"/>
            </a:endParaRPr>
          </a:p>
          <a:p>
            <a:pPr indent="-317500" lvl="0" marL="457200" rtl="0" algn="l">
              <a:spcBef>
                <a:spcPts val="0"/>
              </a:spcBef>
              <a:spcAft>
                <a:spcPts val="0"/>
              </a:spcAft>
              <a:buClr>
                <a:schemeClr val="dk1"/>
              </a:buClr>
              <a:buSzPts val="1400"/>
              <a:buFont typeface="Nunito"/>
              <a:buAutoNum type="arabicPeriod"/>
            </a:pPr>
            <a:r>
              <a:rPr lang="ru" sz="1200">
                <a:solidFill>
                  <a:schemeClr val="dk1"/>
                </a:solidFill>
                <a:highlight>
                  <a:srgbClr val="FFFFFF"/>
                </a:highlight>
                <a:latin typeface="Nunito"/>
                <a:ea typeface="Nunito"/>
                <a:cs typeface="Nunito"/>
                <a:sym typeface="Nunito"/>
              </a:rPr>
              <a:t>In this paper, the core of deep learning models and related techniques have been applied to sentiment analysis for social network data. Word embedding and TF-IDF is used to transform input data before feeding that data into deep learning models. The architectures of DNN, CNN, and RNN were analyzed and combined with word embedding and TF-IDF to perform sentiment analysis. However, the results show that it is better to combine deep learning techniques with word embedding than with TF-IDF when performing a sentiment analysis. The experiments also revealed that CNN outperforms other models, presenting a good balance between accuracy and CPU runtime. RNN reliability is slightly higher than CNN reliability with most datasets but its computational time is much longer. </a:t>
            </a:r>
            <a:endParaRPr>
              <a:solidFill>
                <a:schemeClr val="dk1"/>
              </a:solidFill>
              <a:highlight>
                <a:srgbClr val="FFFFFF"/>
              </a:highlight>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171" name="Google Shape;171;p21"/>
          <p:cNvSpPr txBox="1"/>
          <p:nvPr/>
        </p:nvSpPr>
        <p:spPr>
          <a:xfrm>
            <a:off x="828200" y="382200"/>
            <a:ext cx="68148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Literature </a:t>
            </a:r>
            <a:r>
              <a:rPr b="1" lang="ru" sz="3000">
                <a:solidFill>
                  <a:srgbClr val="323232"/>
                </a:solidFill>
                <a:latin typeface="Nunito SemiBold"/>
                <a:ea typeface="Nunito SemiBold"/>
                <a:cs typeface="Nunito SemiBold"/>
                <a:sym typeface="Nunito SemiBold"/>
              </a:rPr>
              <a:t>Survey </a:t>
            </a:r>
            <a:r>
              <a:rPr b="1" lang="ru" sz="3000">
                <a:solidFill>
                  <a:schemeClr val="dk1"/>
                </a:solidFill>
                <a:latin typeface="Nunito SemiBold"/>
                <a:ea typeface="Nunito SemiBold"/>
                <a:cs typeface="Nunito SemiBold"/>
                <a:sym typeface="Nunito SemiBold"/>
              </a:rPr>
              <a:t>:</a:t>
            </a:r>
            <a:endParaRPr b="1" sz="3000">
              <a:solidFill>
                <a:schemeClr val="dk1"/>
              </a:solidFill>
              <a:latin typeface="Nunito SemiBold"/>
              <a:ea typeface="Nunito SemiBold"/>
              <a:cs typeface="Nunito SemiBold"/>
              <a:sym typeface="Nunito SemiBold"/>
            </a:endParaRPr>
          </a:p>
          <a:p>
            <a:pPr indent="0" lvl="0" marL="0" rtl="0" algn="l">
              <a:spcBef>
                <a:spcPts val="0"/>
              </a:spcBef>
              <a:spcAft>
                <a:spcPts val="0"/>
              </a:spcAft>
              <a:buNone/>
            </a:pPr>
            <a:r>
              <a:rPr b="1" lang="ru" sz="1600">
                <a:solidFill>
                  <a:schemeClr val="dk1"/>
                </a:solidFill>
                <a:latin typeface="Nunito SemiBold"/>
                <a:ea typeface="Nunito SemiBold"/>
                <a:cs typeface="Nunito SemiBold"/>
                <a:sym typeface="Nunito SemiBold"/>
              </a:rPr>
              <a:t>Naveen</a:t>
            </a:r>
            <a:endParaRPr b="1" sz="1600">
              <a:solidFill>
                <a:schemeClr val="dk1"/>
              </a:solidFill>
              <a:latin typeface="Nunito SemiBold"/>
              <a:ea typeface="Nunito SemiBold"/>
              <a:cs typeface="Nunito SemiBold"/>
              <a:sym typeface="Nunito SemiBold"/>
            </a:endParaRPr>
          </a:p>
        </p:txBody>
      </p:sp>
      <p:pic>
        <p:nvPicPr>
          <p:cNvPr id="172" name="Google Shape;172;p21"/>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173" name="Google Shape;173;p21"/>
          <p:cNvSpPr txBox="1"/>
          <p:nvPr/>
        </p:nvSpPr>
        <p:spPr>
          <a:xfrm>
            <a:off x="1557425" y="1757600"/>
            <a:ext cx="6139200" cy="11196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400"/>
              </a:spcBef>
              <a:spcAft>
                <a:spcPts val="0"/>
              </a:spcAft>
              <a:buNone/>
            </a:pPr>
            <a:r>
              <a:rPr lang="ru">
                <a:solidFill>
                  <a:srgbClr val="333333"/>
                </a:solidFill>
                <a:highlight>
                  <a:srgbClr val="FFFFFF"/>
                </a:highlight>
                <a:latin typeface="Nunito Medium"/>
                <a:ea typeface="Nunito Medium"/>
                <a:cs typeface="Nunito Medium"/>
                <a:sym typeface="Nunito Medium"/>
              </a:rPr>
              <a:t>IMDb </a:t>
            </a:r>
            <a:r>
              <a:rPr lang="ru">
                <a:solidFill>
                  <a:srgbClr val="333333"/>
                </a:solidFill>
                <a:highlight>
                  <a:srgbClr val="FFFFFF"/>
                </a:highlight>
                <a:latin typeface="Nunito Medium"/>
                <a:ea typeface="Nunito Medium"/>
                <a:cs typeface="Nunito Medium"/>
                <a:sym typeface="Nunito Medium"/>
              </a:rPr>
              <a:t>Sentiment Analysis COMP 551 - Group 17</a:t>
            </a:r>
            <a:endParaRPr>
              <a:solidFill>
                <a:srgbClr val="333333"/>
              </a:solidFill>
              <a:highlight>
                <a:srgbClr val="FFFFFF"/>
              </a:highlight>
              <a:latin typeface="Nunito Medium"/>
              <a:ea typeface="Nunito Medium"/>
              <a:cs typeface="Nunito Medium"/>
              <a:sym typeface="Nunito Medium"/>
            </a:endParaRPr>
          </a:p>
          <a:p>
            <a:pPr indent="0" lvl="0" marL="0" marR="0" rtl="0" algn="l">
              <a:lnSpc>
                <a:spcPct val="100000"/>
              </a:lnSpc>
              <a:spcBef>
                <a:spcPts val="400"/>
              </a:spcBef>
              <a:spcAft>
                <a:spcPts val="0"/>
              </a:spcAft>
              <a:buNone/>
            </a:pPr>
            <a:r>
              <a:rPr lang="ru">
                <a:solidFill>
                  <a:srgbClr val="333333"/>
                </a:solidFill>
                <a:highlight>
                  <a:srgbClr val="FFFFFF"/>
                </a:highlight>
                <a:latin typeface="Nunito Medium"/>
                <a:ea typeface="Nunito Medium"/>
                <a:cs typeface="Nunito Medium"/>
                <a:sym typeface="Nunito Medium"/>
              </a:rPr>
              <a:t>Authors : Beatrice Lopez ,Minh Anh Nguyen and Xavier Sumba</a:t>
            </a:r>
            <a:endParaRPr>
              <a:solidFill>
                <a:srgbClr val="333333"/>
              </a:solidFill>
              <a:highlight>
                <a:srgbClr val="FFFFFF"/>
              </a:highlight>
              <a:latin typeface="Nunito Medium"/>
              <a:ea typeface="Nunito Medium"/>
              <a:cs typeface="Nunito Medium"/>
              <a:sym typeface="Nunito Medium"/>
            </a:endParaRPr>
          </a:p>
          <a:p>
            <a:pPr indent="0" lvl="0" marL="0" marR="0" rtl="0" algn="l">
              <a:lnSpc>
                <a:spcPct val="100000"/>
              </a:lnSpc>
              <a:spcBef>
                <a:spcPts val="400"/>
              </a:spcBef>
              <a:spcAft>
                <a:spcPts val="0"/>
              </a:spcAft>
              <a:buNone/>
            </a:pPr>
            <a:r>
              <a:rPr lang="ru">
                <a:solidFill>
                  <a:srgbClr val="333333"/>
                </a:solidFill>
                <a:highlight>
                  <a:srgbClr val="FFFFFF"/>
                </a:highlight>
                <a:latin typeface="Nunito Medium"/>
                <a:ea typeface="Nunito Medium"/>
                <a:cs typeface="Nunito Medium"/>
                <a:sym typeface="Nunito Medium"/>
              </a:rPr>
              <a:t>February 2019</a:t>
            </a:r>
            <a:endParaRPr>
              <a:solidFill>
                <a:srgbClr val="333333"/>
              </a:solidFill>
              <a:highlight>
                <a:srgbClr val="FFFFFF"/>
              </a:highlight>
              <a:latin typeface="Nunito Medium"/>
              <a:ea typeface="Nunito Medium"/>
              <a:cs typeface="Nunito Medium"/>
              <a:sym typeface="Nunito Medium"/>
            </a:endParaRPr>
          </a:p>
        </p:txBody>
      </p:sp>
      <p:sp>
        <p:nvSpPr>
          <p:cNvPr id="174" name="Google Shape;174;p21"/>
          <p:cNvSpPr txBox="1"/>
          <p:nvPr/>
        </p:nvSpPr>
        <p:spPr>
          <a:xfrm>
            <a:off x="1557425" y="2910650"/>
            <a:ext cx="6085500" cy="16803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Font typeface="Arial"/>
              <a:buNone/>
            </a:pPr>
            <a:r>
              <a:rPr lang="ru">
                <a:solidFill>
                  <a:schemeClr val="dk1"/>
                </a:solidFill>
                <a:highlight>
                  <a:srgbClr val="FFFFFF"/>
                </a:highlight>
                <a:latin typeface="Nunito"/>
                <a:ea typeface="Nunito"/>
                <a:cs typeface="Nunito"/>
                <a:sym typeface="Nunito"/>
              </a:rPr>
              <a:t>Kurniasari, Lilis &amp; Setyanto, Arif. (2020). Sentiment Analysis using Recurrent Neural Network. Journal of Physics: Conference Series. 1471. 012018. 10.1088/1742-6596/1471/1/012018. </a:t>
            </a:r>
            <a:endParaRPr>
              <a:solidFill>
                <a:schemeClr val="dk1"/>
              </a:solidFill>
              <a:highlight>
                <a:srgbClr val="FFFFFF"/>
              </a:highlight>
              <a:latin typeface="Nunito"/>
              <a:ea typeface="Nunito"/>
              <a:cs typeface="Nunito"/>
              <a:sym typeface="Nunito"/>
            </a:endParaRPr>
          </a:p>
          <a:p>
            <a:pPr indent="0" lvl="0" marL="0" rtl="0" algn="l">
              <a:spcBef>
                <a:spcPts val="0"/>
              </a:spcBef>
              <a:spcAft>
                <a:spcPts val="0"/>
              </a:spcAft>
              <a:buClr>
                <a:schemeClr val="dk1"/>
              </a:buClr>
              <a:buFont typeface="Arial"/>
              <a:buNone/>
            </a:pPr>
            <a:r>
              <a:t/>
            </a:r>
            <a:endParaRPr>
              <a:solidFill>
                <a:schemeClr val="dk1"/>
              </a:solidFill>
              <a:highlight>
                <a:srgbClr val="FFFFFF"/>
              </a:highlight>
              <a:latin typeface="Nunito"/>
              <a:ea typeface="Nunito"/>
              <a:cs typeface="Nunito"/>
              <a:sym typeface="Nunito"/>
            </a:endParaRPr>
          </a:p>
          <a:p>
            <a:pPr indent="0" lvl="0" marL="0" rtl="0" algn="l">
              <a:spcBef>
                <a:spcPts val="0"/>
              </a:spcBef>
              <a:spcAft>
                <a:spcPts val="0"/>
              </a:spcAft>
              <a:buClr>
                <a:schemeClr val="dk1"/>
              </a:buClr>
              <a:buFont typeface="Arial"/>
              <a:buNone/>
            </a:pPr>
            <a:r>
              <a:t/>
            </a:r>
            <a:endParaRPr>
              <a:solidFill>
                <a:schemeClr val="dk1"/>
              </a:solidFill>
              <a:highlight>
                <a:srgbClr val="FFFFFF"/>
              </a:highlight>
              <a:latin typeface="Nunito"/>
              <a:ea typeface="Nunito"/>
              <a:cs typeface="Nunito"/>
              <a:sym typeface="Nunito"/>
            </a:endParaRPr>
          </a:p>
        </p:txBody>
      </p:sp>
      <p:sp>
        <p:nvSpPr>
          <p:cNvPr id="175" name="Google Shape;175;p21"/>
          <p:cNvSpPr/>
          <p:nvPr/>
        </p:nvSpPr>
        <p:spPr>
          <a:xfrm>
            <a:off x="1200480" y="2998093"/>
            <a:ext cx="219000" cy="219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76" name="Google Shape;176;p21"/>
          <p:cNvSpPr/>
          <p:nvPr/>
        </p:nvSpPr>
        <p:spPr>
          <a:xfrm>
            <a:off x="1255193" y="3073267"/>
            <a:ext cx="112853" cy="68624"/>
          </a:xfrm>
          <a:custGeom>
            <a:rect b="b" l="l" r="r" t="t"/>
            <a:pathLst>
              <a:path extrusionOk="0" h="21597" w="21404">
                <a:moveTo>
                  <a:pt x="19421" y="0"/>
                </a:moveTo>
                <a:cubicBezTo>
                  <a:pt x="18916" y="2"/>
                  <a:pt x="18418" y="328"/>
                  <a:pt x="18033" y="970"/>
                </a:cubicBezTo>
                <a:lnTo>
                  <a:pt x="10235" y="13977"/>
                </a:lnTo>
                <a:cubicBezTo>
                  <a:pt x="9823" y="14668"/>
                  <a:pt x="9275" y="15052"/>
                  <a:pt x="8693" y="15052"/>
                </a:cubicBezTo>
                <a:cubicBezTo>
                  <a:pt x="8111" y="15052"/>
                  <a:pt x="7563" y="14668"/>
                  <a:pt x="7150" y="13977"/>
                </a:cubicBezTo>
                <a:lnTo>
                  <a:pt x="3374" y="7666"/>
                </a:lnTo>
                <a:cubicBezTo>
                  <a:pt x="2607" y="6383"/>
                  <a:pt x="1358" y="6370"/>
                  <a:pt x="585" y="7643"/>
                </a:cubicBezTo>
                <a:cubicBezTo>
                  <a:pt x="198" y="8279"/>
                  <a:pt x="2" y="9119"/>
                  <a:pt x="0" y="9957"/>
                </a:cubicBezTo>
                <a:cubicBezTo>
                  <a:pt x="-2" y="10794"/>
                  <a:pt x="187" y="11629"/>
                  <a:pt x="571" y="12271"/>
                </a:cubicBezTo>
                <a:lnTo>
                  <a:pt x="4346" y="18593"/>
                </a:lnTo>
                <a:cubicBezTo>
                  <a:pt x="5506" y="20533"/>
                  <a:pt x="7051" y="21597"/>
                  <a:pt x="8693" y="21597"/>
                </a:cubicBezTo>
                <a:cubicBezTo>
                  <a:pt x="10335" y="21597"/>
                  <a:pt x="11874" y="20531"/>
                  <a:pt x="13032" y="18593"/>
                </a:cubicBezTo>
                <a:lnTo>
                  <a:pt x="20830" y="5574"/>
                </a:lnTo>
                <a:cubicBezTo>
                  <a:pt x="21598" y="4292"/>
                  <a:pt x="21596" y="2220"/>
                  <a:pt x="20823" y="946"/>
                </a:cubicBezTo>
                <a:cubicBezTo>
                  <a:pt x="20437" y="309"/>
                  <a:pt x="19926" y="-3"/>
                  <a:pt x="19421" y="0"/>
                </a:cubicBezTo>
                <a:close/>
              </a:path>
            </a:pathLst>
          </a:custGeom>
          <a:solidFill>
            <a:schemeClr val="accent2"/>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77" name="Google Shape;177;p21"/>
          <p:cNvSpPr/>
          <p:nvPr/>
        </p:nvSpPr>
        <p:spPr>
          <a:xfrm>
            <a:off x="1200480" y="1757606"/>
            <a:ext cx="219000" cy="219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78" name="Google Shape;178;p21"/>
          <p:cNvSpPr/>
          <p:nvPr/>
        </p:nvSpPr>
        <p:spPr>
          <a:xfrm>
            <a:off x="1255193" y="1835754"/>
            <a:ext cx="112853" cy="68624"/>
          </a:xfrm>
          <a:custGeom>
            <a:rect b="b" l="l" r="r" t="t"/>
            <a:pathLst>
              <a:path extrusionOk="0" h="21597" w="21404">
                <a:moveTo>
                  <a:pt x="19421" y="0"/>
                </a:moveTo>
                <a:cubicBezTo>
                  <a:pt x="18916" y="2"/>
                  <a:pt x="18418" y="328"/>
                  <a:pt x="18033" y="970"/>
                </a:cubicBezTo>
                <a:lnTo>
                  <a:pt x="10235" y="13977"/>
                </a:lnTo>
                <a:cubicBezTo>
                  <a:pt x="9823" y="14668"/>
                  <a:pt x="9275" y="15052"/>
                  <a:pt x="8693" y="15052"/>
                </a:cubicBezTo>
                <a:cubicBezTo>
                  <a:pt x="8111" y="15052"/>
                  <a:pt x="7563" y="14668"/>
                  <a:pt x="7150" y="13977"/>
                </a:cubicBezTo>
                <a:lnTo>
                  <a:pt x="3374" y="7666"/>
                </a:lnTo>
                <a:cubicBezTo>
                  <a:pt x="2607" y="6383"/>
                  <a:pt x="1358" y="6370"/>
                  <a:pt x="585" y="7643"/>
                </a:cubicBezTo>
                <a:cubicBezTo>
                  <a:pt x="198" y="8279"/>
                  <a:pt x="2" y="9119"/>
                  <a:pt x="0" y="9957"/>
                </a:cubicBezTo>
                <a:cubicBezTo>
                  <a:pt x="-2" y="10794"/>
                  <a:pt x="187" y="11629"/>
                  <a:pt x="571" y="12271"/>
                </a:cubicBezTo>
                <a:lnTo>
                  <a:pt x="4346" y="18593"/>
                </a:lnTo>
                <a:cubicBezTo>
                  <a:pt x="5506" y="20533"/>
                  <a:pt x="7051" y="21597"/>
                  <a:pt x="8693" y="21597"/>
                </a:cubicBezTo>
                <a:cubicBezTo>
                  <a:pt x="10335" y="21597"/>
                  <a:pt x="11874" y="20531"/>
                  <a:pt x="13032" y="18593"/>
                </a:cubicBezTo>
                <a:lnTo>
                  <a:pt x="20830" y="5574"/>
                </a:lnTo>
                <a:cubicBezTo>
                  <a:pt x="21598" y="4292"/>
                  <a:pt x="21596" y="2220"/>
                  <a:pt x="20823" y="946"/>
                </a:cubicBezTo>
                <a:cubicBezTo>
                  <a:pt x="20437" y="309"/>
                  <a:pt x="19926" y="-3"/>
                  <a:pt x="19421" y="0"/>
                </a:cubicBezTo>
                <a:close/>
              </a:path>
            </a:pathLst>
          </a:custGeom>
          <a:solidFill>
            <a:schemeClr val="accent2"/>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184" name="Google Shape;184;p22"/>
          <p:cNvSpPr txBox="1"/>
          <p:nvPr/>
        </p:nvSpPr>
        <p:spPr>
          <a:xfrm>
            <a:off x="828200" y="382200"/>
            <a:ext cx="68148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Literature </a:t>
            </a:r>
            <a:r>
              <a:rPr b="1" lang="ru" sz="3000">
                <a:solidFill>
                  <a:srgbClr val="323232"/>
                </a:solidFill>
                <a:latin typeface="Nunito SemiBold"/>
                <a:ea typeface="Nunito SemiBold"/>
                <a:cs typeface="Nunito SemiBold"/>
                <a:sym typeface="Nunito SemiBold"/>
              </a:rPr>
              <a:t>Survey </a:t>
            </a:r>
            <a:r>
              <a:rPr b="1" lang="ru" sz="3000">
                <a:solidFill>
                  <a:schemeClr val="dk1"/>
                </a:solidFill>
                <a:latin typeface="Nunito SemiBold"/>
                <a:ea typeface="Nunito SemiBold"/>
                <a:cs typeface="Nunito SemiBold"/>
                <a:sym typeface="Nunito SemiBold"/>
              </a:rPr>
              <a:t>:</a:t>
            </a:r>
            <a:endParaRPr b="1" sz="3000">
              <a:solidFill>
                <a:schemeClr val="dk1"/>
              </a:solidFill>
              <a:latin typeface="Nunito SemiBold"/>
              <a:ea typeface="Nunito SemiBold"/>
              <a:cs typeface="Nunito SemiBold"/>
              <a:sym typeface="Nunito SemiBold"/>
            </a:endParaRPr>
          </a:p>
          <a:p>
            <a:pPr indent="0" lvl="0" marL="0" rtl="0" algn="l">
              <a:spcBef>
                <a:spcPts val="0"/>
              </a:spcBef>
              <a:spcAft>
                <a:spcPts val="0"/>
              </a:spcAft>
              <a:buNone/>
            </a:pPr>
            <a:r>
              <a:rPr b="1" lang="ru" sz="1600">
                <a:solidFill>
                  <a:schemeClr val="dk1"/>
                </a:solidFill>
                <a:latin typeface="Nunito SemiBold"/>
                <a:ea typeface="Nunito SemiBold"/>
                <a:cs typeface="Nunito SemiBold"/>
                <a:sym typeface="Nunito SemiBold"/>
              </a:rPr>
              <a:t>Naveen</a:t>
            </a:r>
            <a:endParaRPr b="1" sz="1600">
              <a:solidFill>
                <a:schemeClr val="dk1"/>
              </a:solidFill>
              <a:latin typeface="Nunito SemiBold"/>
              <a:ea typeface="Nunito SemiBold"/>
              <a:cs typeface="Nunito SemiBold"/>
              <a:sym typeface="Nunito SemiBold"/>
            </a:endParaRPr>
          </a:p>
        </p:txBody>
      </p:sp>
      <p:pic>
        <p:nvPicPr>
          <p:cNvPr id="185" name="Google Shape;185;p22"/>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186" name="Google Shape;186;p22"/>
          <p:cNvSpPr txBox="1"/>
          <p:nvPr/>
        </p:nvSpPr>
        <p:spPr>
          <a:xfrm>
            <a:off x="915375" y="1275000"/>
            <a:ext cx="7493400" cy="3367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400"/>
              </a:spcBef>
              <a:spcAft>
                <a:spcPts val="0"/>
              </a:spcAft>
              <a:buNone/>
            </a:pPr>
            <a:r>
              <a:rPr lang="ru">
                <a:solidFill>
                  <a:srgbClr val="333333"/>
                </a:solidFill>
                <a:highlight>
                  <a:srgbClr val="FFFFFF"/>
                </a:highlight>
                <a:latin typeface="Nunito Medium"/>
                <a:ea typeface="Nunito Medium"/>
                <a:cs typeface="Nunito Medium"/>
                <a:sym typeface="Nunito Medium"/>
              </a:rPr>
              <a:t>M</a:t>
            </a:r>
            <a:r>
              <a:rPr lang="ru" sz="1300">
                <a:solidFill>
                  <a:srgbClr val="333333"/>
                </a:solidFill>
                <a:highlight>
                  <a:srgbClr val="FFFFFF"/>
                </a:highlight>
                <a:latin typeface="Nunito Medium"/>
                <a:ea typeface="Nunito Medium"/>
                <a:cs typeface="Nunito Medium"/>
                <a:sym typeface="Nunito Medium"/>
              </a:rPr>
              <a:t>ajor Takeaways:</a:t>
            </a:r>
            <a:br>
              <a:rPr lang="ru" sz="1300">
                <a:solidFill>
                  <a:srgbClr val="333333"/>
                </a:solidFill>
                <a:highlight>
                  <a:srgbClr val="FFFFFF"/>
                </a:highlight>
                <a:latin typeface="Nunito Medium"/>
                <a:ea typeface="Nunito Medium"/>
                <a:cs typeface="Nunito Medium"/>
                <a:sym typeface="Nunito Medium"/>
              </a:rPr>
            </a:br>
            <a:endParaRPr sz="1300">
              <a:solidFill>
                <a:srgbClr val="333333"/>
              </a:solidFill>
              <a:highlight>
                <a:srgbClr val="FFFFFF"/>
              </a:highlight>
              <a:latin typeface="Nunito Medium"/>
              <a:ea typeface="Nunito Medium"/>
              <a:cs typeface="Nunito Medium"/>
              <a:sym typeface="Nunito Medium"/>
            </a:endParaRPr>
          </a:p>
          <a:p>
            <a:pPr indent="0" lvl="0" marL="0" marR="0" rtl="0" algn="l">
              <a:lnSpc>
                <a:spcPct val="100000"/>
              </a:lnSpc>
              <a:spcBef>
                <a:spcPts val="400"/>
              </a:spcBef>
              <a:spcAft>
                <a:spcPts val="0"/>
              </a:spcAft>
              <a:buNone/>
            </a:pPr>
            <a:r>
              <a:rPr lang="ru" sz="1300">
                <a:solidFill>
                  <a:srgbClr val="333333"/>
                </a:solidFill>
                <a:highlight>
                  <a:srgbClr val="FFFFFF"/>
                </a:highlight>
                <a:latin typeface="Nunito Medium"/>
                <a:ea typeface="Nunito Medium"/>
                <a:cs typeface="Nunito Medium"/>
                <a:sym typeface="Nunito Medium"/>
              </a:rPr>
              <a:t>1.In this research they have proposed model for sentiment analysis using RNN and word2vec. RNN in this model is implemented using framework Tensorflow. The research results show that the model approach has better accuracy with other machine learning models with result of accuracy is 91.98%. </a:t>
            </a:r>
            <a:endParaRPr sz="1300">
              <a:solidFill>
                <a:srgbClr val="333333"/>
              </a:solidFill>
              <a:highlight>
                <a:srgbClr val="FFFFFF"/>
              </a:highlight>
              <a:latin typeface="Nunito Medium"/>
              <a:ea typeface="Nunito Medium"/>
              <a:cs typeface="Nunito Medium"/>
              <a:sym typeface="Nunito Medium"/>
            </a:endParaRPr>
          </a:p>
          <a:p>
            <a:pPr indent="0" lvl="0" marL="0" marR="0" rtl="0" algn="l">
              <a:lnSpc>
                <a:spcPct val="100000"/>
              </a:lnSpc>
              <a:spcBef>
                <a:spcPts val="400"/>
              </a:spcBef>
              <a:spcAft>
                <a:spcPts val="0"/>
              </a:spcAft>
              <a:buNone/>
            </a:pPr>
            <a:r>
              <a:t/>
            </a:r>
            <a:endParaRPr sz="1300">
              <a:solidFill>
                <a:srgbClr val="333333"/>
              </a:solidFill>
              <a:highlight>
                <a:srgbClr val="FFFFFF"/>
              </a:highlight>
              <a:latin typeface="Nunito Medium"/>
              <a:ea typeface="Nunito Medium"/>
              <a:cs typeface="Nunito Medium"/>
              <a:sym typeface="Nunito Medium"/>
            </a:endParaRPr>
          </a:p>
          <a:p>
            <a:pPr indent="0" lvl="0" marL="0" marR="0" rtl="0" algn="l">
              <a:lnSpc>
                <a:spcPct val="100000"/>
              </a:lnSpc>
              <a:spcBef>
                <a:spcPts val="400"/>
              </a:spcBef>
              <a:spcAft>
                <a:spcPts val="0"/>
              </a:spcAft>
              <a:buNone/>
            </a:pPr>
            <a:r>
              <a:rPr lang="ru" sz="1300">
                <a:solidFill>
                  <a:srgbClr val="333333"/>
                </a:solidFill>
                <a:highlight>
                  <a:srgbClr val="FFFFFF"/>
                </a:highlight>
                <a:latin typeface="Nunito Medium"/>
                <a:ea typeface="Nunito Medium"/>
                <a:cs typeface="Nunito Medium"/>
                <a:sym typeface="Nunito Medium"/>
              </a:rPr>
              <a:t>2.From this research, they also have to pay attention to the possibility of overfitting the model when carrying out the testing process. In the future They can try to use RNN and LSTM to overcome overfitting problems and to improve the performance of the model.</a:t>
            </a:r>
            <a:endParaRPr sz="1300">
              <a:solidFill>
                <a:srgbClr val="333333"/>
              </a:solidFill>
              <a:highlight>
                <a:srgbClr val="FFFFFF"/>
              </a:highlight>
              <a:latin typeface="Nunito Medium"/>
              <a:ea typeface="Nunito Medium"/>
              <a:cs typeface="Nunito Medium"/>
              <a:sym typeface="Nunito Medium"/>
            </a:endParaRPr>
          </a:p>
          <a:p>
            <a:pPr indent="0" lvl="0" marL="0" marR="0" rtl="0" algn="l">
              <a:lnSpc>
                <a:spcPct val="100000"/>
              </a:lnSpc>
              <a:spcBef>
                <a:spcPts val="400"/>
              </a:spcBef>
              <a:spcAft>
                <a:spcPts val="0"/>
              </a:spcAft>
              <a:buNone/>
            </a:pPr>
            <a:r>
              <a:t/>
            </a:r>
            <a:endParaRPr sz="1300">
              <a:solidFill>
                <a:srgbClr val="333333"/>
              </a:solidFill>
              <a:highlight>
                <a:srgbClr val="FFFFFF"/>
              </a:highlight>
              <a:latin typeface="Nunito Medium"/>
              <a:ea typeface="Nunito Medium"/>
              <a:cs typeface="Nunito Medium"/>
              <a:sym typeface="Nunito Medium"/>
            </a:endParaRPr>
          </a:p>
          <a:p>
            <a:pPr indent="0" lvl="0" marL="0" marR="0" rtl="0" algn="l">
              <a:lnSpc>
                <a:spcPct val="100000"/>
              </a:lnSpc>
              <a:spcBef>
                <a:spcPts val="400"/>
              </a:spcBef>
              <a:spcAft>
                <a:spcPts val="0"/>
              </a:spcAft>
              <a:buNone/>
            </a:pPr>
            <a:r>
              <a:rPr lang="ru" sz="1300">
                <a:solidFill>
                  <a:srgbClr val="333333"/>
                </a:solidFill>
                <a:highlight>
                  <a:srgbClr val="FFFFFF"/>
                </a:highlight>
                <a:latin typeface="Nunito Medium"/>
                <a:ea typeface="Nunito Medium"/>
                <a:cs typeface="Nunito Medium"/>
                <a:sym typeface="Nunito Medium"/>
              </a:rPr>
              <a:t>3.The working principle of deep learning using a neural network follows the architecture of neural networks in the human brain. One of the neural network architectures used in analytic sentiment is recurrent neural networks (RNN). RNN algorithm will associate each word in the input with a certain time step. </a:t>
            </a:r>
            <a:endParaRPr sz="1300">
              <a:solidFill>
                <a:srgbClr val="333333"/>
              </a:solidFill>
              <a:highlight>
                <a:srgbClr val="FFFFFF"/>
              </a:highlight>
              <a:latin typeface="Nunito Medium"/>
              <a:ea typeface="Nunito Medium"/>
              <a:cs typeface="Nunito Medium"/>
              <a:sym typeface="Nunito Medium"/>
            </a:endParaRPr>
          </a:p>
        </p:txBody>
      </p:sp>
      <p:sp>
        <p:nvSpPr>
          <p:cNvPr id="187" name="Google Shape;187;p22"/>
          <p:cNvSpPr/>
          <p:nvPr/>
        </p:nvSpPr>
        <p:spPr>
          <a:xfrm>
            <a:off x="1255193" y="3073267"/>
            <a:ext cx="112853" cy="68624"/>
          </a:xfrm>
          <a:custGeom>
            <a:rect b="b" l="l" r="r" t="t"/>
            <a:pathLst>
              <a:path extrusionOk="0" h="21597" w="21404">
                <a:moveTo>
                  <a:pt x="19421" y="0"/>
                </a:moveTo>
                <a:cubicBezTo>
                  <a:pt x="18916" y="2"/>
                  <a:pt x="18418" y="328"/>
                  <a:pt x="18033" y="970"/>
                </a:cubicBezTo>
                <a:lnTo>
                  <a:pt x="10235" y="13977"/>
                </a:lnTo>
                <a:cubicBezTo>
                  <a:pt x="9823" y="14668"/>
                  <a:pt x="9275" y="15052"/>
                  <a:pt x="8693" y="15052"/>
                </a:cubicBezTo>
                <a:cubicBezTo>
                  <a:pt x="8111" y="15052"/>
                  <a:pt x="7563" y="14668"/>
                  <a:pt x="7150" y="13977"/>
                </a:cubicBezTo>
                <a:lnTo>
                  <a:pt x="3374" y="7666"/>
                </a:lnTo>
                <a:cubicBezTo>
                  <a:pt x="2607" y="6383"/>
                  <a:pt x="1358" y="6370"/>
                  <a:pt x="585" y="7643"/>
                </a:cubicBezTo>
                <a:cubicBezTo>
                  <a:pt x="198" y="8279"/>
                  <a:pt x="2" y="9119"/>
                  <a:pt x="0" y="9957"/>
                </a:cubicBezTo>
                <a:cubicBezTo>
                  <a:pt x="-2" y="10794"/>
                  <a:pt x="187" y="11629"/>
                  <a:pt x="571" y="12271"/>
                </a:cubicBezTo>
                <a:lnTo>
                  <a:pt x="4346" y="18593"/>
                </a:lnTo>
                <a:cubicBezTo>
                  <a:pt x="5506" y="20533"/>
                  <a:pt x="7051" y="21597"/>
                  <a:pt x="8693" y="21597"/>
                </a:cubicBezTo>
                <a:cubicBezTo>
                  <a:pt x="10335" y="21597"/>
                  <a:pt x="11874" y="20531"/>
                  <a:pt x="13032" y="18593"/>
                </a:cubicBezTo>
                <a:lnTo>
                  <a:pt x="20830" y="5574"/>
                </a:lnTo>
                <a:cubicBezTo>
                  <a:pt x="21598" y="4292"/>
                  <a:pt x="21596" y="2220"/>
                  <a:pt x="20823" y="946"/>
                </a:cubicBezTo>
                <a:cubicBezTo>
                  <a:pt x="20437" y="309"/>
                  <a:pt x="19926" y="-3"/>
                  <a:pt x="19421" y="0"/>
                </a:cubicBezTo>
                <a:close/>
              </a:path>
            </a:pathLst>
          </a:custGeom>
          <a:solidFill>
            <a:schemeClr val="accent2"/>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193" name="Google Shape;193;p23"/>
          <p:cNvSpPr txBox="1"/>
          <p:nvPr/>
        </p:nvSpPr>
        <p:spPr>
          <a:xfrm>
            <a:off x="470325" y="275200"/>
            <a:ext cx="6808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Conclusion</a:t>
            </a:r>
            <a:r>
              <a:rPr b="1" lang="ru" sz="3000">
                <a:solidFill>
                  <a:schemeClr val="accent4"/>
                </a:solidFill>
                <a:latin typeface="Nunito SemiBold"/>
                <a:ea typeface="Nunito SemiBold"/>
                <a:cs typeface="Nunito SemiBold"/>
                <a:sym typeface="Nunito SemiBold"/>
              </a:rPr>
              <a:t> </a:t>
            </a:r>
            <a:r>
              <a:rPr b="1" lang="ru" sz="3000">
                <a:solidFill>
                  <a:schemeClr val="accent4"/>
                </a:solidFill>
                <a:latin typeface="Nunito SemiBold"/>
                <a:ea typeface="Nunito SemiBold"/>
                <a:cs typeface="Nunito SemiBold"/>
                <a:sym typeface="Nunito SemiBold"/>
              </a:rPr>
              <a:t>:-</a:t>
            </a:r>
            <a:endParaRPr sz="500">
              <a:solidFill>
                <a:schemeClr val="dk1"/>
              </a:solidFill>
            </a:endParaRPr>
          </a:p>
        </p:txBody>
      </p:sp>
      <p:pic>
        <p:nvPicPr>
          <p:cNvPr id="194" name="Google Shape;194;p23"/>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195" name="Google Shape;195;p23"/>
          <p:cNvSpPr txBox="1"/>
          <p:nvPr/>
        </p:nvSpPr>
        <p:spPr>
          <a:xfrm>
            <a:off x="470325" y="1387850"/>
            <a:ext cx="7851300" cy="284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ru" sz="1500">
                <a:solidFill>
                  <a:schemeClr val="dk1"/>
                </a:solidFill>
                <a:highlight>
                  <a:srgbClr val="FFFFFF"/>
                </a:highlight>
                <a:latin typeface="Nunito"/>
                <a:ea typeface="Nunito"/>
                <a:cs typeface="Nunito"/>
                <a:sym typeface="Nunito"/>
              </a:rPr>
              <a:t>While sentiment analysis is useful, it is not a complete replacement for reading survey responses. In today’s environment where we’re suffering from data overload companies might have mountains of customer feedback collected. Yet for mere humans, it’s still impossible to analyze it manually without any sort of error or bias. </a:t>
            </a:r>
            <a:endParaRPr sz="1500">
              <a:solidFill>
                <a:schemeClr val="dk1"/>
              </a:solidFill>
              <a:highlight>
                <a:srgbClr val="FFFFFF"/>
              </a:highlight>
              <a:latin typeface="Nunito"/>
              <a:ea typeface="Nunito"/>
              <a:cs typeface="Nunito"/>
              <a:sym typeface="Nunito"/>
            </a:endParaRPr>
          </a:p>
          <a:p>
            <a:pPr indent="0" lvl="0" marL="0" rtl="0" algn="l">
              <a:lnSpc>
                <a:spcPct val="115000"/>
              </a:lnSpc>
              <a:spcBef>
                <a:spcPts val="1200"/>
              </a:spcBef>
              <a:spcAft>
                <a:spcPts val="0"/>
              </a:spcAft>
              <a:buNone/>
            </a:pPr>
            <a:r>
              <a:rPr lang="ru" sz="1500">
                <a:solidFill>
                  <a:schemeClr val="dk1"/>
                </a:solidFill>
                <a:highlight>
                  <a:srgbClr val="FFFFFF"/>
                </a:highlight>
                <a:latin typeface="Nunito"/>
                <a:ea typeface="Nunito"/>
                <a:cs typeface="Nunito"/>
                <a:sym typeface="Nunito"/>
              </a:rPr>
              <a:t>It is impossible to analyze large amounts of data without an error.</a:t>
            </a:r>
            <a:endParaRPr sz="1500">
              <a:solidFill>
                <a:schemeClr val="dk1"/>
              </a:solidFill>
              <a:highlight>
                <a:srgbClr val="FFFFFF"/>
              </a:highlight>
              <a:latin typeface="Nunito"/>
              <a:ea typeface="Nunito"/>
              <a:cs typeface="Nunito"/>
              <a:sym typeface="Nunito"/>
            </a:endParaRPr>
          </a:p>
          <a:p>
            <a:pPr indent="0" lvl="0" marL="0" rtl="0" algn="l">
              <a:lnSpc>
                <a:spcPct val="115000"/>
              </a:lnSpc>
              <a:spcBef>
                <a:spcPts val="1200"/>
              </a:spcBef>
              <a:spcAft>
                <a:spcPts val="1200"/>
              </a:spcAft>
              <a:buNone/>
            </a:pPr>
            <a:r>
              <a:rPr lang="ru" sz="1500">
                <a:solidFill>
                  <a:schemeClr val="dk1"/>
                </a:solidFill>
                <a:highlight>
                  <a:srgbClr val="FFFFFF"/>
                </a:highlight>
                <a:latin typeface="Nunito"/>
                <a:ea typeface="Nunito"/>
                <a:cs typeface="Nunito"/>
                <a:sym typeface="Nunito"/>
              </a:rPr>
              <a:t>The system is tested for different reviews and the emotications are also successful for every  review .It shows no of provided features, we are getting the accuracy of each  algorithm we used . Different results show that the analysis gives good performance with ANN. The average accuracy of this system for test review is 85.399%</a:t>
            </a:r>
            <a:endParaRPr sz="1500">
              <a:solidFill>
                <a:schemeClr val="dk1"/>
              </a:solidFill>
              <a:highlight>
                <a:srgbClr val="FFFFFF"/>
              </a:highlight>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201" name="Google Shape;201;p24"/>
          <p:cNvSpPr txBox="1"/>
          <p:nvPr/>
        </p:nvSpPr>
        <p:spPr>
          <a:xfrm>
            <a:off x="1248600" y="128250"/>
            <a:ext cx="6440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500">
              <a:solidFill>
                <a:schemeClr val="dk1"/>
              </a:solidFill>
            </a:endParaRPr>
          </a:p>
        </p:txBody>
      </p:sp>
      <p:pic>
        <p:nvPicPr>
          <p:cNvPr id="202" name="Google Shape;202;p24"/>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203" name="Google Shape;203;p24"/>
          <p:cNvSpPr txBox="1"/>
          <p:nvPr/>
        </p:nvSpPr>
        <p:spPr>
          <a:xfrm>
            <a:off x="1248600" y="2248500"/>
            <a:ext cx="48612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5100">
                <a:solidFill>
                  <a:schemeClr val="accent4"/>
                </a:solidFill>
                <a:latin typeface="Nunito SemiBold"/>
                <a:ea typeface="Nunito SemiBold"/>
                <a:cs typeface="Nunito SemiBold"/>
                <a:sym typeface="Nunito SemiBold"/>
              </a:rPr>
              <a:t>Thank </a:t>
            </a:r>
            <a:r>
              <a:rPr b="1" lang="ru" sz="5100">
                <a:solidFill>
                  <a:schemeClr val="accent1"/>
                </a:solidFill>
                <a:latin typeface="Nunito SemiBold"/>
                <a:ea typeface="Nunito SemiBold"/>
                <a:cs typeface="Nunito SemiBold"/>
                <a:sym typeface="Nunito SemiBold"/>
              </a:rPr>
              <a:t>You </a:t>
            </a:r>
            <a:endParaRPr sz="2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8"/>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51" name="Google Shape;51;p8"/>
          <p:cNvSpPr txBox="1"/>
          <p:nvPr/>
        </p:nvSpPr>
        <p:spPr>
          <a:xfrm>
            <a:off x="828200" y="330500"/>
            <a:ext cx="6814800" cy="646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Problem</a:t>
            </a:r>
            <a:r>
              <a:rPr b="1" lang="ru" sz="3000">
                <a:solidFill>
                  <a:schemeClr val="accent4"/>
                </a:solidFill>
                <a:latin typeface="Nunito SemiBold"/>
                <a:ea typeface="Nunito SemiBold"/>
                <a:cs typeface="Nunito SemiBold"/>
                <a:sym typeface="Nunito SemiBold"/>
              </a:rPr>
              <a:t> Statement :</a:t>
            </a:r>
            <a:endParaRPr sz="500">
              <a:solidFill>
                <a:schemeClr val="dk1"/>
              </a:solidFill>
            </a:endParaRPr>
          </a:p>
        </p:txBody>
      </p:sp>
      <p:pic>
        <p:nvPicPr>
          <p:cNvPr id="52" name="Google Shape;52;p8"/>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53" name="Google Shape;53;p8"/>
          <p:cNvSpPr txBox="1"/>
          <p:nvPr/>
        </p:nvSpPr>
        <p:spPr>
          <a:xfrm>
            <a:off x="825300" y="1477800"/>
            <a:ext cx="7493400" cy="326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600">
                <a:solidFill>
                  <a:schemeClr val="dk1"/>
                </a:solidFill>
                <a:latin typeface="Nunito"/>
                <a:ea typeface="Nunito"/>
                <a:cs typeface="Nunito"/>
                <a:sym typeface="Nunito"/>
              </a:rPr>
              <a:t>The main goal is to estimate the sentiment of movie reviews from the Internet Movie Database (IMDb).</a:t>
            </a:r>
            <a:endParaRPr sz="1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ru" sz="1600">
                <a:solidFill>
                  <a:schemeClr val="dk1"/>
                </a:solidFill>
                <a:latin typeface="Nunito"/>
                <a:ea typeface="Nunito"/>
                <a:cs typeface="Nunito"/>
                <a:sym typeface="Nunito"/>
              </a:rPr>
              <a:t>Analysing and calculating the number of positive and negative reviews based on sentiments by using different classification models and finding the classification model with highest accuracy .</a:t>
            </a:r>
            <a:endParaRPr sz="1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b="1" lang="ru" sz="1600">
                <a:solidFill>
                  <a:schemeClr val="dk1"/>
                </a:solidFill>
                <a:latin typeface="Nunito"/>
                <a:ea typeface="Nunito"/>
                <a:cs typeface="Nunito"/>
                <a:sym typeface="Nunito"/>
              </a:rPr>
              <a:t>You can view the project here :</a:t>
            </a:r>
            <a:r>
              <a:rPr lang="ru" sz="1600">
                <a:solidFill>
                  <a:srgbClr val="479FF8"/>
                </a:solidFill>
                <a:latin typeface="Nunito"/>
                <a:ea typeface="Nunito"/>
                <a:cs typeface="Nunito"/>
                <a:sym typeface="Nunito"/>
              </a:rPr>
              <a:t> </a:t>
            </a:r>
            <a:r>
              <a:rPr lang="ru" sz="1600" u="sng">
                <a:solidFill>
                  <a:srgbClr val="479FF8"/>
                </a:solidFill>
                <a:latin typeface="Nunito"/>
                <a:ea typeface="Nunito"/>
                <a:cs typeface="Nunito"/>
                <a:sym typeface="Nunito"/>
                <a:hlinkClick r:id="rId4">
                  <a:extLst>
                    <a:ext uri="{A12FA001-AC4F-418D-AE19-62706E023703}">
                      <ahyp:hlinkClr val="tx"/>
                    </a:ext>
                  </a:extLst>
                </a:hlinkClick>
              </a:rPr>
              <a:t>https://github.com/ng3w-uv/DWDM_mini_prjct</a:t>
            </a:r>
            <a:endParaRPr sz="1600">
              <a:solidFill>
                <a:srgbClr val="479FF8"/>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9"/>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59" name="Google Shape;59;p9"/>
          <p:cNvSpPr txBox="1"/>
          <p:nvPr/>
        </p:nvSpPr>
        <p:spPr>
          <a:xfrm>
            <a:off x="828200" y="382200"/>
            <a:ext cx="6814800" cy="646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Purpose /</a:t>
            </a:r>
            <a:r>
              <a:rPr b="1" lang="ru" sz="3000">
                <a:solidFill>
                  <a:schemeClr val="dk1"/>
                </a:solidFill>
                <a:latin typeface="Nunito SemiBold"/>
                <a:ea typeface="Nunito SemiBold"/>
                <a:cs typeface="Nunito SemiBold"/>
                <a:sym typeface="Nunito SemiBold"/>
              </a:rPr>
              <a:t>Scope</a:t>
            </a:r>
            <a:r>
              <a:rPr b="1" lang="ru" sz="3000">
                <a:solidFill>
                  <a:schemeClr val="accent1"/>
                </a:solidFill>
                <a:latin typeface="Nunito SemiBold"/>
                <a:ea typeface="Nunito SemiBold"/>
                <a:cs typeface="Nunito SemiBold"/>
                <a:sym typeface="Nunito SemiBold"/>
              </a:rPr>
              <a:t> :</a:t>
            </a:r>
            <a:endParaRPr sz="500">
              <a:solidFill>
                <a:schemeClr val="dk1"/>
              </a:solidFill>
            </a:endParaRPr>
          </a:p>
        </p:txBody>
      </p:sp>
      <p:pic>
        <p:nvPicPr>
          <p:cNvPr id="60" name="Google Shape;60;p9"/>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61" name="Google Shape;61;p9"/>
          <p:cNvSpPr txBox="1"/>
          <p:nvPr/>
        </p:nvSpPr>
        <p:spPr>
          <a:xfrm>
            <a:off x="825300" y="1028700"/>
            <a:ext cx="7493400" cy="3237600"/>
          </a:xfrm>
          <a:prstGeom prst="rect">
            <a:avLst/>
          </a:prstGeom>
          <a:noFill/>
          <a:ln>
            <a:noFill/>
          </a:ln>
        </p:spPr>
        <p:txBody>
          <a:bodyPr anchorCtr="0" anchor="t" bIns="91425" lIns="91425" spcFirstLastPara="1" rIns="91425" wrap="square" tIns="91425">
            <a:spAutoFit/>
          </a:bodyPr>
          <a:lstStyle/>
          <a:p>
            <a:pPr indent="-323850" lvl="0" marL="457200" rtl="0" algn="l">
              <a:lnSpc>
                <a:spcPct val="100000"/>
              </a:lnSpc>
              <a:spcBef>
                <a:spcPts val="1000"/>
              </a:spcBef>
              <a:spcAft>
                <a:spcPts val="0"/>
              </a:spcAft>
              <a:buClr>
                <a:schemeClr val="dk1"/>
              </a:buClr>
              <a:buSzPts val="1500"/>
              <a:buFont typeface="Nunito"/>
              <a:buChar char="●"/>
            </a:pPr>
            <a:r>
              <a:rPr lang="ru" sz="1500">
                <a:solidFill>
                  <a:schemeClr val="dk1"/>
                </a:solidFill>
                <a:latin typeface="Nunito"/>
                <a:ea typeface="Nunito"/>
                <a:cs typeface="Nunito"/>
                <a:sym typeface="Nunito"/>
              </a:rPr>
              <a:t>We have to predict the number of positive and negative reviews based on sentiments by using different classification models. </a:t>
            </a:r>
            <a:endParaRPr sz="1500">
              <a:solidFill>
                <a:schemeClr val="dk1"/>
              </a:solidFill>
              <a:latin typeface="Nunito"/>
              <a:ea typeface="Nunito"/>
              <a:cs typeface="Nunito"/>
              <a:sym typeface="Nunito"/>
            </a:endParaRPr>
          </a:p>
          <a:p>
            <a:pPr indent="-323850" lvl="0" marL="457200" rtl="0" algn="l">
              <a:lnSpc>
                <a:spcPct val="100000"/>
              </a:lnSpc>
              <a:spcBef>
                <a:spcPts val="1000"/>
              </a:spcBef>
              <a:spcAft>
                <a:spcPts val="0"/>
              </a:spcAft>
              <a:buClr>
                <a:schemeClr val="dk1"/>
              </a:buClr>
              <a:buSzPts val="1500"/>
              <a:buFont typeface="Nunito"/>
              <a:buChar char="●"/>
            </a:pPr>
            <a:r>
              <a:rPr lang="ru" sz="1500">
                <a:solidFill>
                  <a:schemeClr val="dk1"/>
                </a:solidFill>
                <a:latin typeface="Nunito"/>
                <a:ea typeface="Nunito"/>
                <a:cs typeface="Nunito"/>
                <a:sym typeface="Nunito"/>
              </a:rPr>
              <a:t>A project that classifies the reviews sentiments (positive/negative) using machine learning, deep learning approach and Big ML approach.</a:t>
            </a:r>
            <a:endParaRPr sz="1500">
              <a:solidFill>
                <a:schemeClr val="dk1"/>
              </a:solidFill>
              <a:latin typeface="Nunito"/>
              <a:ea typeface="Nunito"/>
              <a:cs typeface="Nunito"/>
              <a:sym typeface="Nunito"/>
            </a:endParaRPr>
          </a:p>
          <a:p>
            <a:pPr indent="-323850" lvl="0" marL="457200" rtl="0" algn="l">
              <a:lnSpc>
                <a:spcPct val="100000"/>
              </a:lnSpc>
              <a:spcBef>
                <a:spcPts val="1000"/>
              </a:spcBef>
              <a:spcAft>
                <a:spcPts val="0"/>
              </a:spcAft>
              <a:buClr>
                <a:schemeClr val="dk1"/>
              </a:buClr>
              <a:buSzPts val="1500"/>
              <a:buFont typeface="Nunito"/>
              <a:buChar char="●"/>
            </a:pPr>
            <a:r>
              <a:rPr lang="ru" sz="1500">
                <a:solidFill>
                  <a:schemeClr val="dk1"/>
                </a:solidFill>
                <a:highlight>
                  <a:srgbClr val="FFFFFF"/>
                </a:highlight>
                <a:latin typeface="Nunito"/>
                <a:ea typeface="Nunito"/>
                <a:cs typeface="Nunito"/>
                <a:sym typeface="Nunito"/>
              </a:rPr>
              <a:t>By examining and evaluating consumer sentiments with such tools, brands can gain a comprehensive understanding of consumer behaviors and, as a result, better serve their audiences with the products, services, and experiences they offer.</a:t>
            </a:r>
            <a:endParaRPr sz="1500">
              <a:solidFill>
                <a:schemeClr val="dk1"/>
              </a:solidFill>
              <a:highlight>
                <a:srgbClr val="FFFFFF"/>
              </a:highlight>
              <a:latin typeface="Nunito"/>
              <a:ea typeface="Nunito"/>
              <a:cs typeface="Nunito"/>
              <a:sym typeface="Nunito"/>
            </a:endParaRPr>
          </a:p>
          <a:p>
            <a:pPr indent="-323850" lvl="0" marL="457200" rtl="0" algn="l">
              <a:lnSpc>
                <a:spcPct val="100000"/>
              </a:lnSpc>
              <a:spcBef>
                <a:spcPts val="1000"/>
              </a:spcBef>
              <a:spcAft>
                <a:spcPts val="0"/>
              </a:spcAft>
              <a:buClr>
                <a:schemeClr val="dk1"/>
              </a:buClr>
              <a:buSzPts val="1500"/>
              <a:buFont typeface="Nunito"/>
              <a:buChar char="●"/>
            </a:pPr>
            <a:r>
              <a:rPr lang="ru" sz="1500">
                <a:solidFill>
                  <a:schemeClr val="dk1"/>
                </a:solidFill>
                <a:latin typeface="Nunito"/>
                <a:ea typeface="Nunito"/>
                <a:cs typeface="Nunito"/>
                <a:sym typeface="Nunito"/>
              </a:rPr>
              <a:t>Firms which take advantage of sentiment information quickly can gain an edge</a:t>
            </a:r>
            <a:endParaRPr sz="1500">
              <a:solidFill>
                <a:schemeClr val="dk1"/>
              </a:solidFill>
              <a:highlight>
                <a:srgbClr val="FFFFFF"/>
              </a:highlight>
              <a:latin typeface="Nunito"/>
              <a:ea typeface="Nunito"/>
              <a:cs typeface="Nunito"/>
              <a:sym typeface="Nunito"/>
            </a:endParaRPr>
          </a:p>
          <a:p>
            <a:pPr indent="-323850" lvl="0" marL="457200" rtl="0" algn="l">
              <a:lnSpc>
                <a:spcPct val="100000"/>
              </a:lnSpc>
              <a:spcBef>
                <a:spcPts val="1000"/>
              </a:spcBef>
              <a:spcAft>
                <a:spcPts val="1000"/>
              </a:spcAft>
              <a:buClr>
                <a:schemeClr val="dk1"/>
              </a:buClr>
              <a:buSzPts val="1500"/>
              <a:buFont typeface="Nunito"/>
              <a:buChar char="●"/>
            </a:pPr>
            <a:r>
              <a:rPr lang="ru" sz="1500">
                <a:solidFill>
                  <a:schemeClr val="dk1"/>
                </a:solidFill>
                <a:highlight>
                  <a:schemeClr val="lt1"/>
                </a:highlight>
                <a:latin typeface="Nunito"/>
                <a:ea typeface="Nunito"/>
                <a:cs typeface="Nunito"/>
                <a:sym typeface="Nunito"/>
              </a:rPr>
              <a:t>Sentiment analysis is becoming more important for these businesses as the data underlying those interactions grows larger and more complex.</a:t>
            </a:r>
            <a:endParaRPr sz="1500">
              <a:solidFill>
                <a:schemeClr val="dk1"/>
              </a:solidFill>
              <a:highlight>
                <a:srgbClr val="FFFFFF"/>
              </a:highlight>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0"/>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67" name="Google Shape;67;p10"/>
          <p:cNvSpPr txBox="1"/>
          <p:nvPr/>
        </p:nvSpPr>
        <p:spPr>
          <a:xfrm>
            <a:off x="828200" y="382200"/>
            <a:ext cx="6814800" cy="646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Objectives:</a:t>
            </a:r>
            <a:endParaRPr sz="500">
              <a:solidFill>
                <a:schemeClr val="dk1"/>
              </a:solidFill>
            </a:endParaRPr>
          </a:p>
        </p:txBody>
      </p:sp>
      <p:pic>
        <p:nvPicPr>
          <p:cNvPr id="68" name="Google Shape;68;p10"/>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69" name="Google Shape;69;p10"/>
          <p:cNvSpPr txBox="1"/>
          <p:nvPr/>
        </p:nvSpPr>
        <p:spPr>
          <a:xfrm>
            <a:off x="825300" y="1264075"/>
            <a:ext cx="7493400" cy="2798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000"/>
              </a:spcBef>
              <a:spcAft>
                <a:spcPts val="0"/>
              </a:spcAft>
              <a:buClr>
                <a:schemeClr val="dk1"/>
              </a:buClr>
              <a:buSzPts val="1600"/>
              <a:buFont typeface="Nunito"/>
              <a:buChar char="●"/>
            </a:pPr>
            <a:r>
              <a:rPr lang="ru" sz="1600">
                <a:solidFill>
                  <a:schemeClr val="dk1"/>
                </a:solidFill>
                <a:latin typeface="Nunito"/>
                <a:ea typeface="Nunito"/>
                <a:cs typeface="Nunito"/>
                <a:sym typeface="Nunito"/>
              </a:rPr>
              <a:t>We applied Pre-processing techniques </a:t>
            </a:r>
            <a:endParaRPr sz="1600">
              <a:solidFill>
                <a:schemeClr val="dk1"/>
              </a:solidFill>
              <a:latin typeface="Nunito"/>
              <a:ea typeface="Nunito"/>
              <a:cs typeface="Nunito"/>
              <a:sym typeface="Nunito"/>
            </a:endParaRPr>
          </a:p>
          <a:p>
            <a:pPr indent="-330200" lvl="0" marL="457200" rtl="0" algn="l">
              <a:lnSpc>
                <a:spcPct val="115000"/>
              </a:lnSpc>
              <a:spcBef>
                <a:spcPts val="1000"/>
              </a:spcBef>
              <a:spcAft>
                <a:spcPts val="0"/>
              </a:spcAft>
              <a:buClr>
                <a:schemeClr val="dk1"/>
              </a:buClr>
              <a:buSzPts val="1600"/>
              <a:buFont typeface="Nunito"/>
              <a:buChar char="●"/>
            </a:pPr>
            <a:r>
              <a:rPr lang="ru" sz="1600">
                <a:solidFill>
                  <a:schemeClr val="dk1"/>
                </a:solidFill>
                <a:latin typeface="Nunito"/>
                <a:ea typeface="Nunito"/>
                <a:cs typeface="Nunito"/>
                <a:sym typeface="Nunito"/>
              </a:rPr>
              <a:t>We will also be using word tokenization and identifying different stop words from the dataset to stem the data and we have used neural networks for data classification.</a:t>
            </a:r>
            <a:endParaRPr sz="1600">
              <a:solidFill>
                <a:schemeClr val="dk1"/>
              </a:solidFill>
              <a:latin typeface="Nunito"/>
              <a:ea typeface="Nunito"/>
              <a:cs typeface="Nunito"/>
              <a:sym typeface="Nunito"/>
            </a:endParaRPr>
          </a:p>
          <a:p>
            <a:pPr indent="-330200" lvl="0" marL="457200" rtl="0" algn="l">
              <a:lnSpc>
                <a:spcPct val="115000"/>
              </a:lnSpc>
              <a:spcBef>
                <a:spcPts val="1000"/>
              </a:spcBef>
              <a:spcAft>
                <a:spcPts val="0"/>
              </a:spcAft>
              <a:buClr>
                <a:schemeClr val="dk1"/>
              </a:buClr>
              <a:buSzPts val="1600"/>
              <a:buFont typeface="Nunito"/>
              <a:buChar char="●"/>
            </a:pPr>
            <a:r>
              <a:rPr lang="ru" sz="1600">
                <a:solidFill>
                  <a:schemeClr val="dk1"/>
                </a:solidFill>
                <a:latin typeface="Nunito"/>
                <a:ea typeface="Nunito"/>
                <a:cs typeface="Nunito"/>
                <a:sym typeface="Nunito"/>
              </a:rPr>
              <a:t>There are three algorithms that we will be working on which are Naïve Bayes approach, Recurrent neural network and artificial neural network and we will be showing the accuracy of each approach in our project.</a:t>
            </a:r>
            <a:endParaRPr sz="1600">
              <a:solidFill>
                <a:schemeClr val="dk1"/>
              </a:solidFill>
              <a:latin typeface="Nunito"/>
              <a:ea typeface="Nunito"/>
              <a:cs typeface="Nunito"/>
              <a:sym typeface="Nunito"/>
            </a:endParaRPr>
          </a:p>
          <a:p>
            <a:pPr indent="-330200" lvl="0" marL="457200" rtl="0" algn="l">
              <a:lnSpc>
                <a:spcPct val="115000"/>
              </a:lnSpc>
              <a:spcBef>
                <a:spcPts val="1000"/>
              </a:spcBef>
              <a:spcAft>
                <a:spcPts val="0"/>
              </a:spcAft>
              <a:buClr>
                <a:schemeClr val="dk1"/>
              </a:buClr>
              <a:buSzPts val="1600"/>
              <a:buFont typeface="Nunito"/>
              <a:buChar char="●"/>
            </a:pPr>
            <a:r>
              <a:rPr lang="ru" sz="1600">
                <a:solidFill>
                  <a:schemeClr val="dk1"/>
                </a:solidFill>
                <a:latin typeface="Nunito"/>
                <a:ea typeface="Nunito"/>
                <a:cs typeface="Nunito"/>
                <a:sym typeface="Nunito"/>
              </a:rPr>
              <a:t>We want to study which approach provides us with the best result.</a:t>
            </a:r>
            <a:endParaRPr sz="1600">
              <a:solidFill>
                <a:schemeClr val="dk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75" name="Google Shape;75;p11"/>
          <p:cNvSpPr txBox="1"/>
          <p:nvPr/>
        </p:nvSpPr>
        <p:spPr>
          <a:xfrm>
            <a:off x="828200" y="382200"/>
            <a:ext cx="6814800" cy="646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Abstract </a:t>
            </a:r>
            <a:r>
              <a:rPr b="1" lang="ru" sz="3000">
                <a:solidFill>
                  <a:schemeClr val="accent1"/>
                </a:solidFill>
                <a:latin typeface="Nunito SemiBold"/>
                <a:ea typeface="Nunito SemiBold"/>
                <a:cs typeface="Nunito SemiBold"/>
                <a:sym typeface="Nunito SemiBold"/>
              </a:rPr>
              <a:t>:</a:t>
            </a:r>
            <a:endParaRPr sz="500">
              <a:solidFill>
                <a:schemeClr val="dk1"/>
              </a:solidFill>
            </a:endParaRPr>
          </a:p>
        </p:txBody>
      </p:sp>
      <p:pic>
        <p:nvPicPr>
          <p:cNvPr id="76" name="Google Shape;76;p11"/>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77" name="Google Shape;77;p11"/>
          <p:cNvSpPr txBox="1"/>
          <p:nvPr/>
        </p:nvSpPr>
        <p:spPr>
          <a:xfrm>
            <a:off x="825300" y="1191800"/>
            <a:ext cx="7493400" cy="31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ru" sz="1500">
                <a:solidFill>
                  <a:schemeClr val="dk1"/>
                </a:solidFill>
                <a:latin typeface="Nunito"/>
                <a:ea typeface="Nunito"/>
                <a:cs typeface="Nunito"/>
                <a:sym typeface="Nunito"/>
              </a:rPr>
              <a:t>The area of analysis of sentiments is related closely to natural language processing and text mining. It can successfully be used to determine the attitude of the reviewer in regard to various topics or the overall polarity of the review. In the case of movie reviews, along with giving a rating in numeric to a movie, they can enlighten us on the favorableness or the opposite of a movie quantitatively; a collection of those then gives us a comprehensive qualitative insight on different facets of the movie. </a:t>
            </a:r>
            <a:endParaRPr sz="1500">
              <a:solidFill>
                <a:schemeClr val="dk1"/>
              </a:solidFill>
              <a:latin typeface="Nunito"/>
              <a:ea typeface="Nunito"/>
              <a:cs typeface="Nunito"/>
              <a:sym typeface="Nunito"/>
            </a:endParaRPr>
          </a:p>
          <a:p>
            <a:pPr indent="0" lvl="0" marL="0" rtl="0" algn="l">
              <a:lnSpc>
                <a:spcPct val="115000"/>
              </a:lnSpc>
              <a:spcBef>
                <a:spcPts val="1000"/>
              </a:spcBef>
              <a:spcAft>
                <a:spcPts val="0"/>
              </a:spcAft>
              <a:buNone/>
            </a:pPr>
            <a:r>
              <a:rPr lang="ru" sz="1500">
                <a:solidFill>
                  <a:schemeClr val="dk1"/>
                </a:solidFill>
                <a:latin typeface="Nunito"/>
                <a:ea typeface="Nunito"/>
                <a:cs typeface="Nunito"/>
                <a:sym typeface="Nunito"/>
              </a:rPr>
              <a:t>Sentiment analysis from movie reviews can be challenging due to the fact that human language is rather complex, leading to situations where a positive word has a negative connotation and vice versa. In this study, the task of sentiment analysis from movie reviews has been achieved with the use of various methods like neural networks trained on the “ IMDB Movie Review Database”</a:t>
            </a:r>
            <a:endParaRPr sz="1500">
              <a:solidFill>
                <a:schemeClr val="dk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83" name="Google Shape;83;p12"/>
          <p:cNvSpPr txBox="1"/>
          <p:nvPr/>
        </p:nvSpPr>
        <p:spPr>
          <a:xfrm>
            <a:off x="828200" y="382200"/>
            <a:ext cx="6814800" cy="646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Introduction</a:t>
            </a:r>
            <a:r>
              <a:rPr b="1" lang="ru" sz="3000">
                <a:solidFill>
                  <a:schemeClr val="accent1"/>
                </a:solidFill>
                <a:latin typeface="Nunito SemiBold"/>
                <a:ea typeface="Nunito SemiBold"/>
                <a:cs typeface="Nunito SemiBold"/>
                <a:sym typeface="Nunito SemiBold"/>
              </a:rPr>
              <a:t> :</a:t>
            </a:r>
            <a:endParaRPr sz="500">
              <a:solidFill>
                <a:schemeClr val="dk1"/>
              </a:solidFill>
            </a:endParaRPr>
          </a:p>
        </p:txBody>
      </p:sp>
      <p:pic>
        <p:nvPicPr>
          <p:cNvPr id="84" name="Google Shape;84;p12"/>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85" name="Google Shape;85;p12"/>
          <p:cNvSpPr txBox="1"/>
          <p:nvPr/>
        </p:nvSpPr>
        <p:spPr>
          <a:xfrm>
            <a:off x="825300" y="1508350"/>
            <a:ext cx="7493400" cy="26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600">
                <a:solidFill>
                  <a:schemeClr val="dk1"/>
                </a:solidFill>
                <a:latin typeface="Nunito"/>
                <a:ea typeface="Nunito"/>
                <a:cs typeface="Nunito"/>
                <a:sym typeface="Nunito"/>
              </a:rPr>
              <a:t>The main objective of this project is to develop a sentiment analysis system by classifying the sentiment of the sentence from the IMDB reviews and show emoticons to the sentence ,we will be trying different machine learning and deep learning approaches to classify the sentiments ,we will also be using word tokenization and identifying different stop words from the dataset to stem the data and we have used neural networks for data classification  ,there are three algorithms that we will be trying which are naïve Bayes approach, Recurrent neural network and artificial neural network and we will be showing the accuracy of each approach in our project.,</a:t>
            </a:r>
            <a:endParaRPr sz="1600">
              <a:solidFill>
                <a:schemeClr val="dk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3"/>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91" name="Google Shape;91;p13"/>
          <p:cNvSpPr txBox="1"/>
          <p:nvPr/>
        </p:nvSpPr>
        <p:spPr>
          <a:xfrm>
            <a:off x="828200" y="382200"/>
            <a:ext cx="6814800" cy="646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Preprocessing</a:t>
            </a:r>
            <a:r>
              <a:rPr b="1" lang="ru" sz="3000">
                <a:solidFill>
                  <a:schemeClr val="accent1"/>
                </a:solidFill>
                <a:latin typeface="Nunito SemiBold"/>
                <a:ea typeface="Nunito SemiBold"/>
                <a:cs typeface="Nunito SemiBold"/>
                <a:sym typeface="Nunito SemiBold"/>
              </a:rPr>
              <a:t> :</a:t>
            </a:r>
            <a:endParaRPr sz="500">
              <a:solidFill>
                <a:schemeClr val="dk1"/>
              </a:solidFill>
            </a:endParaRPr>
          </a:p>
        </p:txBody>
      </p:sp>
      <p:pic>
        <p:nvPicPr>
          <p:cNvPr id="92" name="Google Shape;92;p13"/>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93" name="Google Shape;93;p13"/>
          <p:cNvSpPr txBox="1"/>
          <p:nvPr/>
        </p:nvSpPr>
        <p:spPr>
          <a:xfrm>
            <a:off x="825300" y="1508350"/>
            <a:ext cx="7493400" cy="26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600">
                <a:solidFill>
                  <a:schemeClr val="dk1"/>
                </a:solidFill>
                <a:latin typeface="Nunito"/>
                <a:ea typeface="Nunito"/>
                <a:cs typeface="Nunito"/>
                <a:sym typeface="Nunito"/>
              </a:rPr>
              <a:t>Cleaning, pre-processing, and normalising text to bring text components like phrases and words to some standard format is one of the key steps before going into the process of feature engineering and modelling.</a:t>
            </a:r>
            <a:endParaRPr sz="1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ru" sz="1600">
                <a:solidFill>
                  <a:schemeClr val="dk1"/>
                </a:solidFill>
                <a:latin typeface="Nunito"/>
                <a:ea typeface="Nunito"/>
                <a:cs typeface="Nunito"/>
                <a:sym typeface="Nunito"/>
              </a:rPr>
              <a:t>Here in data head we can see some html code so first we need to clean that html strips. Also removing some noisy texts along with square brackets.</a:t>
            </a:r>
            <a:endParaRPr sz="1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chemeClr val="dk1"/>
              </a:solidFill>
              <a:latin typeface="Nunito"/>
              <a:ea typeface="Nunito"/>
              <a:cs typeface="Nunito"/>
              <a:sym typeface="Nunito"/>
            </a:endParaRPr>
          </a:p>
          <a:p>
            <a:pPr indent="0" lvl="0" marL="0" rtl="0" algn="l">
              <a:lnSpc>
                <a:spcPct val="115000"/>
              </a:lnSpc>
              <a:spcBef>
                <a:spcPts val="0"/>
              </a:spcBef>
              <a:spcAft>
                <a:spcPts val="0"/>
              </a:spcAft>
              <a:buNone/>
            </a:pPr>
            <a:r>
              <a:rPr lang="ru" sz="1600">
                <a:solidFill>
                  <a:schemeClr val="dk1"/>
                </a:solidFill>
                <a:latin typeface="Nunito"/>
                <a:ea typeface="Nunito"/>
                <a:cs typeface="Nunito"/>
                <a:sym typeface="Nunito"/>
              </a:rPr>
              <a:t>Because we’re working with English-language evaluations in our dataset, we need to make sure that any special characters are deleted.</a:t>
            </a:r>
            <a:endParaRPr sz="1600">
              <a:solidFill>
                <a:schemeClr val="dk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4"/>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99" name="Google Shape;99;p14"/>
          <p:cNvSpPr txBox="1"/>
          <p:nvPr/>
        </p:nvSpPr>
        <p:spPr>
          <a:xfrm>
            <a:off x="828200" y="382200"/>
            <a:ext cx="6814800" cy="646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Dataset Insights</a:t>
            </a:r>
            <a:r>
              <a:rPr b="1" lang="ru" sz="3000">
                <a:solidFill>
                  <a:schemeClr val="accent1"/>
                </a:solidFill>
                <a:latin typeface="Nunito SemiBold"/>
                <a:ea typeface="Nunito SemiBold"/>
                <a:cs typeface="Nunito SemiBold"/>
                <a:sym typeface="Nunito SemiBold"/>
              </a:rPr>
              <a:t> :</a:t>
            </a:r>
            <a:endParaRPr sz="500">
              <a:solidFill>
                <a:schemeClr val="dk1"/>
              </a:solidFill>
            </a:endParaRPr>
          </a:p>
        </p:txBody>
      </p:sp>
      <p:pic>
        <p:nvPicPr>
          <p:cNvPr id="100" name="Google Shape;100;p14"/>
          <p:cNvPicPr preferRelativeResize="0"/>
          <p:nvPr/>
        </p:nvPicPr>
        <p:blipFill>
          <a:blip r:embed="rId3">
            <a:alphaModFix/>
          </a:blip>
          <a:stretch>
            <a:fillRect/>
          </a:stretch>
        </p:blipFill>
        <p:spPr>
          <a:xfrm>
            <a:off x="8115300" y="0"/>
            <a:ext cx="1028700" cy="1028700"/>
          </a:xfrm>
          <a:prstGeom prst="rect">
            <a:avLst/>
          </a:prstGeom>
          <a:noFill/>
          <a:ln>
            <a:noFill/>
          </a:ln>
        </p:spPr>
      </p:pic>
      <p:pic>
        <p:nvPicPr>
          <p:cNvPr id="101" name="Google Shape;101;p14"/>
          <p:cNvPicPr preferRelativeResize="0"/>
          <p:nvPr/>
        </p:nvPicPr>
        <p:blipFill>
          <a:blip r:embed="rId4">
            <a:alphaModFix/>
          </a:blip>
          <a:stretch>
            <a:fillRect/>
          </a:stretch>
        </p:blipFill>
        <p:spPr>
          <a:xfrm>
            <a:off x="1865312" y="946725"/>
            <a:ext cx="4740574" cy="2489800"/>
          </a:xfrm>
          <a:prstGeom prst="rect">
            <a:avLst/>
          </a:prstGeom>
          <a:noFill/>
          <a:ln>
            <a:noFill/>
          </a:ln>
        </p:spPr>
      </p:pic>
      <p:pic>
        <p:nvPicPr>
          <p:cNvPr id="102" name="Google Shape;102;p14"/>
          <p:cNvPicPr preferRelativeResize="0"/>
          <p:nvPr/>
        </p:nvPicPr>
        <p:blipFill>
          <a:blip r:embed="rId5">
            <a:alphaModFix/>
          </a:blip>
          <a:stretch>
            <a:fillRect/>
          </a:stretch>
        </p:blipFill>
        <p:spPr>
          <a:xfrm>
            <a:off x="2068975" y="3605125"/>
            <a:ext cx="4333250" cy="121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idx="12" type="sldNum"/>
          </p:nvPr>
        </p:nvSpPr>
        <p:spPr>
          <a:xfrm>
            <a:off x="8321633" y="4400406"/>
            <a:ext cx="180000" cy="190500"/>
          </a:xfrm>
          <a:prstGeom prst="rect">
            <a:avLst/>
          </a:prstGeom>
          <a:noFill/>
          <a:ln>
            <a:noFill/>
          </a:ln>
        </p:spPr>
        <p:txBody>
          <a:bodyPr anchorCtr="0" anchor="ctr" bIns="19050" lIns="19050" spcFirstLastPara="1" rIns="19050" wrap="square" tIns="19050">
            <a:noAutofit/>
          </a:bodyPr>
          <a:lstStyle/>
          <a:p>
            <a:pPr indent="0" lvl="0" marL="0" rtl="0" algn="ctr">
              <a:lnSpc>
                <a:spcPct val="100000"/>
              </a:lnSpc>
              <a:spcBef>
                <a:spcPts val="0"/>
              </a:spcBef>
              <a:spcAft>
                <a:spcPts val="0"/>
              </a:spcAft>
              <a:buClr>
                <a:schemeClr val="accent1"/>
              </a:buClr>
              <a:buSzPts val="900"/>
              <a:buFont typeface="Nunito"/>
              <a:buNone/>
            </a:pPr>
            <a:fld id="{00000000-1234-1234-1234-123412341234}" type="slidenum">
              <a:rPr lang="ru" sz="700">
                <a:solidFill>
                  <a:schemeClr val="accent1"/>
                </a:solidFill>
                <a:latin typeface="Nunito"/>
                <a:ea typeface="Nunito"/>
                <a:cs typeface="Nunito"/>
                <a:sym typeface="Nunito"/>
              </a:rPr>
              <a:t>‹#›</a:t>
            </a:fld>
            <a:endParaRPr sz="700">
              <a:solidFill>
                <a:schemeClr val="accent1"/>
              </a:solidFill>
              <a:latin typeface="Nunito"/>
              <a:ea typeface="Nunito"/>
              <a:cs typeface="Nunito"/>
              <a:sym typeface="Nunito"/>
            </a:endParaRPr>
          </a:p>
        </p:txBody>
      </p:sp>
      <p:sp>
        <p:nvSpPr>
          <p:cNvPr id="108" name="Google Shape;108;p15"/>
          <p:cNvSpPr txBox="1"/>
          <p:nvPr/>
        </p:nvSpPr>
        <p:spPr>
          <a:xfrm>
            <a:off x="828200" y="382200"/>
            <a:ext cx="68148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3000">
                <a:solidFill>
                  <a:schemeClr val="accent1"/>
                </a:solidFill>
                <a:latin typeface="Nunito SemiBold"/>
                <a:ea typeface="Nunito SemiBold"/>
                <a:cs typeface="Nunito SemiBold"/>
                <a:sym typeface="Nunito SemiBold"/>
              </a:rPr>
              <a:t>Literature </a:t>
            </a:r>
            <a:r>
              <a:rPr b="1" lang="ru" sz="3000">
                <a:solidFill>
                  <a:srgbClr val="323232"/>
                </a:solidFill>
                <a:latin typeface="Nunito SemiBold"/>
                <a:ea typeface="Nunito SemiBold"/>
                <a:cs typeface="Nunito SemiBold"/>
                <a:sym typeface="Nunito SemiBold"/>
              </a:rPr>
              <a:t>Survey </a:t>
            </a:r>
            <a:r>
              <a:rPr b="1" lang="ru" sz="3000">
                <a:solidFill>
                  <a:schemeClr val="dk1"/>
                </a:solidFill>
                <a:latin typeface="Nunito SemiBold"/>
                <a:ea typeface="Nunito SemiBold"/>
                <a:cs typeface="Nunito SemiBold"/>
                <a:sym typeface="Nunito SemiBold"/>
              </a:rPr>
              <a:t>:</a:t>
            </a:r>
            <a:endParaRPr b="1" sz="3000">
              <a:solidFill>
                <a:schemeClr val="dk1"/>
              </a:solidFill>
              <a:latin typeface="Nunito SemiBold"/>
              <a:ea typeface="Nunito SemiBold"/>
              <a:cs typeface="Nunito SemiBold"/>
              <a:sym typeface="Nunito SemiBold"/>
            </a:endParaRPr>
          </a:p>
          <a:p>
            <a:pPr indent="0" lvl="0" marL="0" rtl="0" algn="l">
              <a:spcBef>
                <a:spcPts val="0"/>
              </a:spcBef>
              <a:spcAft>
                <a:spcPts val="0"/>
              </a:spcAft>
              <a:buNone/>
            </a:pPr>
            <a:r>
              <a:rPr b="1" lang="ru" sz="1600">
                <a:solidFill>
                  <a:schemeClr val="dk1"/>
                </a:solidFill>
                <a:latin typeface="Nunito SemiBold"/>
                <a:ea typeface="Nunito SemiBold"/>
                <a:cs typeface="Nunito SemiBold"/>
                <a:sym typeface="Nunito SemiBold"/>
              </a:rPr>
              <a:t>Yuvraj</a:t>
            </a:r>
            <a:endParaRPr b="1" sz="1600">
              <a:solidFill>
                <a:schemeClr val="dk1"/>
              </a:solidFill>
              <a:latin typeface="Nunito SemiBold"/>
              <a:ea typeface="Nunito SemiBold"/>
              <a:cs typeface="Nunito SemiBold"/>
              <a:sym typeface="Nunito SemiBold"/>
            </a:endParaRPr>
          </a:p>
        </p:txBody>
      </p:sp>
      <p:pic>
        <p:nvPicPr>
          <p:cNvPr id="109" name="Google Shape;109;p15"/>
          <p:cNvPicPr preferRelativeResize="0"/>
          <p:nvPr/>
        </p:nvPicPr>
        <p:blipFill>
          <a:blip r:embed="rId3">
            <a:alphaModFix/>
          </a:blip>
          <a:stretch>
            <a:fillRect/>
          </a:stretch>
        </p:blipFill>
        <p:spPr>
          <a:xfrm>
            <a:off x="8115300" y="0"/>
            <a:ext cx="1028700" cy="1028700"/>
          </a:xfrm>
          <a:prstGeom prst="rect">
            <a:avLst/>
          </a:prstGeom>
          <a:noFill/>
          <a:ln>
            <a:noFill/>
          </a:ln>
        </p:spPr>
      </p:pic>
      <p:sp>
        <p:nvSpPr>
          <p:cNvPr id="110" name="Google Shape;110;p15"/>
          <p:cNvSpPr txBox="1"/>
          <p:nvPr/>
        </p:nvSpPr>
        <p:spPr>
          <a:xfrm>
            <a:off x="1503800" y="2998800"/>
            <a:ext cx="6139200" cy="11196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800"/>
              </a:spcBef>
              <a:spcAft>
                <a:spcPts val="0"/>
              </a:spcAft>
              <a:buNone/>
            </a:pPr>
            <a:r>
              <a:rPr lang="ru">
                <a:solidFill>
                  <a:srgbClr val="333333"/>
                </a:solidFill>
                <a:highlight>
                  <a:srgbClr val="FFFFFF"/>
                </a:highlight>
                <a:latin typeface="Nunito Medium"/>
                <a:ea typeface="Nunito Medium"/>
                <a:cs typeface="Nunito Medium"/>
                <a:sym typeface="Nunito Medium"/>
              </a:rPr>
              <a:t>S. M. Qaisar, "Sentiment Analysis of IMDb Movie Reviews Using Long Short-Term Memory," </a:t>
            </a:r>
            <a:r>
              <a:rPr i="1" lang="ru">
                <a:solidFill>
                  <a:srgbClr val="333333"/>
                </a:solidFill>
                <a:highlight>
                  <a:srgbClr val="FFFFFF"/>
                </a:highlight>
                <a:latin typeface="Nunito Medium"/>
                <a:ea typeface="Nunito Medium"/>
                <a:cs typeface="Nunito Medium"/>
                <a:sym typeface="Nunito Medium"/>
              </a:rPr>
              <a:t>2020 2nd International Conference on Computer and Information Sciences (ICCIS)</a:t>
            </a:r>
            <a:r>
              <a:rPr lang="ru">
                <a:solidFill>
                  <a:srgbClr val="333333"/>
                </a:solidFill>
                <a:highlight>
                  <a:srgbClr val="FFFFFF"/>
                </a:highlight>
                <a:latin typeface="Nunito Medium"/>
                <a:ea typeface="Nunito Medium"/>
                <a:cs typeface="Nunito Medium"/>
                <a:sym typeface="Nunito Medium"/>
              </a:rPr>
              <a:t>, 2020, pp. 1-4, doi: 10.1109/ICCIS49240.2020.9257657.</a:t>
            </a:r>
            <a:endParaRPr>
              <a:solidFill>
                <a:schemeClr val="dk1"/>
              </a:solidFill>
              <a:highlight>
                <a:srgbClr val="FFFFFF"/>
              </a:highlight>
              <a:latin typeface="Nunito Medium"/>
              <a:ea typeface="Nunito Medium"/>
              <a:cs typeface="Nunito Medium"/>
              <a:sym typeface="Nunito Medium"/>
            </a:endParaRPr>
          </a:p>
        </p:txBody>
      </p:sp>
      <p:sp>
        <p:nvSpPr>
          <p:cNvPr id="111" name="Google Shape;111;p15"/>
          <p:cNvSpPr txBox="1"/>
          <p:nvPr/>
        </p:nvSpPr>
        <p:spPr>
          <a:xfrm>
            <a:off x="1557350" y="1702550"/>
            <a:ext cx="6085500" cy="3939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None/>
            </a:pPr>
            <a:r>
              <a:rPr lang="ru">
                <a:solidFill>
                  <a:schemeClr val="dk1"/>
                </a:solidFill>
                <a:highlight>
                  <a:srgbClr val="FFFFFF"/>
                </a:highlight>
                <a:latin typeface="Nunito"/>
                <a:ea typeface="Nunito"/>
                <a:cs typeface="Nunito"/>
                <a:sym typeface="Nunito"/>
              </a:rPr>
              <a:t>Wongkar, Meylan &amp; Angdresey, Apriandy. (2019). Sentiment Analysis Using Naive Bayes Algorithm Of The Data Crawler: Twitter. 1-5. 10.1109/ICIC47613.2019.8985884. </a:t>
            </a:r>
            <a:endParaRPr>
              <a:solidFill>
                <a:schemeClr val="dk1"/>
              </a:solidFill>
              <a:highlight>
                <a:srgbClr val="FFFFFF"/>
              </a:highlight>
              <a:latin typeface="Nunito"/>
              <a:ea typeface="Nunito"/>
              <a:cs typeface="Nunito"/>
              <a:sym typeface="Nunito"/>
            </a:endParaRPr>
          </a:p>
          <a:p>
            <a:pPr indent="0" lvl="0" marL="0" rtl="0" algn="l">
              <a:spcBef>
                <a:spcPts val="0"/>
              </a:spcBef>
              <a:spcAft>
                <a:spcPts val="0"/>
              </a:spcAft>
              <a:buClr>
                <a:schemeClr val="dk1"/>
              </a:buClr>
              <a:buFont typeface="Arial"/>
              <a:buNone/>
            </a:pPr>
            <a:r>
              <a:t/>
            </a:r>
            <a:endParaRPr>
              <a:solidFill>
                <a:schemeClr val="dk1"/>
              </a:solidFill>
              <a:latin typeface="Nunito"/>
              <a:ea typeface="Nunito"/>
              <a:cs typeface="Nunito"/>
              <a:sym typeface="Nunito"/>
            </a:endParaRPr>
          </a:p>
        </p:txBody>
      </p:sp>
      <p:sp>
        <p:nvSpPr>
          <p:cNvPr id="112" name="Google Shape;112;p15"/>
          <p:cNvSpPr/>
          <p:nvPr/>
        </p:nvSpPr>
        <p:spPr>
          <a:xfrm>
            <a:off x="1200405" y="1789993"/>
            <a:ext cx="219000" cy="219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13" name="Google Shape;113;p15"/>
          <p:cNvSpPr/>
          <p:nvPr/>
        </p:nvSpPr>
        <p:spPr>
          <a:xfrm>
            <a:off x="1255118" y="1865167"/>
            <a:ext cx="112853" cy="68624"/>
          </a:xfrm>
          <a:custGeom>
            <a:rect b="b" l="l" r="r" t="t"/>
            <a:pathLst>
              <a:path extrusionOk="0" h="21597" w="21404">
                <a:moveTo>
                  <a:pt x="19421" y="0"/>
                </a:moveTo>
                <a:cubicBezTo>
                  <a:pt x="18916" y="2"/>
                  <a:pt x="18418" y="328"/>
                  <a:pt x="18033" y="970"/>
                </a:cubicBezTo>
                <a:lnTo>
                  <a:pt x="10235" y="13977"/>
                </a:lnTo>
                <a:cubicBezTo>
                  <a:pt x="9823" y="14668"/>
                  <a:pt x="9275" y="15052"/>
                  <a:pt x="8693" y="15052"/>
                </a:cubicBezTo>
                <a:cubicBezTo>
                  <a:pt x="8111" y="15052"/>
                  <a:pt x="7563" y="14668"/>
                  <a:pt x="7150" y="13977"/>
                </a:cubicBezTo>
                <a:lnTo>
                  <a:pt x="3374" y="7666"/>
                </a:lnTo>
                <a:cubicBezTo>
                  <a:pt x="2607" y="6383"/>
                  <a:pt x="1358" y="6370"/>
                  <a:pt x="585" y="7643"/>
                </a:cubicBezTo>
                <a:cubicBezTo>
                  <a:pt x="198" y="8279"/>
                  <a:pt x="2" y="9119"/>
                  <a:pt x="0" y="9957"/>
                </a:cubicBezTo>
                <a:cubicBezTo>
                  <a:pt x="-2" y="10794"/>
                  <a:pt x="187" y="11629"/>
                  <a:pt x="571" y="12271"/>
                </a:cubicBezTo>
                <a:lnTo>
                  <a:pt x="4346" y="18593"/>
                </a:lnTo>
                <a:cubicBezTo>
                  <a:pt x="5506" y="20533"/>
                  <a:pt x="7051" y="21597"/>
                  <a:pt x="8693" y="21597"/>
                </a:cubicBezTo>
                <a:cubicBezTo>
                  <a:pt x="10335" y="21597"/>
                  <a:pt x="11874" y="20531"/>
                  <a:pt x="13032" y="18593"/>
                </a:cubicBezTo>
                <a:lnTo>
                  <a:pt x="20830" y="5574"/>
                </a:lnTo>
                <a:cubicBezTo>
                  <a:pt x="21598" y="4292"/>
                  <a:pt x="21596" y="2220"/>
                  <a:pt x="20823" y="946"/>
                </a:cubicBezTo>
                <a:cubicBezTo>
                  <a:pt x="20437" y="309"/>
                  <a:pt x="19926" y="-3"/>
                  <a:pt x="19421" y="0"/>
                </a:cubicBezTo>
                <a:close/>
              </a:path>
            </a:pathLst>
          </a:custGeom>
          <a:solidFill>
            <a:schemeClr val="accent2"/>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14" name="Google Shape;114;p15"/>
          <p:cNvSpPr/>
          <p:nvPr/>
        </p:nvSpPr>
        <p:spPr>
          <a:xfrm>
            <a:off x="1200405" y="3046306"/>
            <a:ext cx="219000" cy="2190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15" name="Google Shape;115;p15"/>
          <p:cNvSpPr/>
          <p:nvPr/>
        </p:nvSpPr>
        <p:spPr>
          <a:xfrm>
            <a:off x="1255118" y="3124454"/>
            <a:ext cx="112853" cy="68624"/>
          </a:xfrm>
          <a:custGeom>
            <a:rect b="b" l="l" r="r" t="t"/>
            <a:pathLst>
              <a:path extrusionOk="0" h="21597" w="21404">
                <a:moveTo>
                  <a:pt x="19421" y="0"/>
                </a:moveTo>
                <a:cubicBezTo>
                  <a:pt x="18916" y="2"/>
                  <a:pt x="18418" y="328"/>
                  <a:pt x="18033" y="970"/>
                </a:cubicBezTo>
                <a:lnTo>
                  <a:pt x="10235" y="13977"/>
                </a:lnTo>
                <a:cubicBezTo>
                  <a:pt x="9823" y="14668"/>
                  <a:pt x="9275" y="15052"/>
                  <a:pt x="8693" y="15052"/>
                </a:cubicBezTo>
                <a:cubicBezTo>
                  <a:pt x="8111" y="15052"/>
                  <a:pt x="7563" y="14668"/>
                  <a:pt x="7150" y="13977"/>
                </a:cubicBezTo>
                <a:lnTo>
                  <a:pt x="3374" y="7666"/>
                </a:lnTo>
                <a:cubicBezTo>
                  <a:pt x="2607" y="6383"/>
                  <a:pt x="1358" y="6370"/>
                  <a:pt x="585" y="7643"/>
                </a:cubicBezTo>
                <a:cubicBezTo>
                  <a:pt x="198" y="8279"/>
                  <a:pt x="2" y="9119"/>
                  <a:pt x="0" y="9957"/>
                </a:cubicBezTo>
                <a:cubicBezTo>
                  <a:pt x="-2" y="10794"/>
                  <a:pt x="187" y="11629"/>
                  <a:pt x="571" y="12271"/>
                </a:cubicBezTo>
                <a:lnTo>
                  <a:pt x="4346" y="18593"/>
                </a:lnTo>
                <a:cubicBezTo>
                  <a:pt x="5506" y="20533"/>
                  <a:pt x="7051" y="21597"/>
                  <a:pt x="8693" y="21597"/>
                </a:cubicBezTo>
                <a:cubicBezTo>
                  <a:pt x="10335" y="21597"/>
                  <a:pt x="11874" y="20531"/>
                  <a:pt x="13032" y="18593"/>
                </a:cubicBezTo>
                <a:lnTo>
                  <a:pt x="20830" y="5574"/>
                </a:lnTo>
                <a:cubicBezTo>
                  <a:pt x="21598" y="4292"/>
                  <a:pt x="21596" y="2220"/>
                  <a:pt x="20823" y="946"/>
                </a:cubicBezTo>
                <a:cubicBezTo>
                  <a:pt x="20437" y="309"/>
                  <a:pt x="19926" y="-3"/>
                  <a:pt x="19421" y="0"/>
                </a:cubicBezTo>
                <a:close/>
              </a:path>
            </a:pathLst>
          </a:custGeom>
          <a:solidFill>
            <a:schemeClr val="accent2"/>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chemeClr val="accent1"/>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HiSlide_M_05">
      <a:dk1>
        <a:srgbClr val="000000"/>
      </a:dk1>
      <a:lt1>
        <a:srgbClr val="FFFFFF"/>
      </a:lt1>
      <a:dk2>
        <a:srgbClr val="5E5E5E"/>
      </a:dk2>
      <a:lt2>
        <a:srgbClr val="D5D5D5"/>
      </a:lt2>
      <a:accent1>
        <a:srgbClr val="479FF8"/>
      </a:accent1>
      <a:accent2>
        <a:srgbClr val="DDEEFE"/>
      </a:accent2>
      <a:accent3>
        <a:srgbClr val="8E8E8E"/>
      </a:accent3>
      <a:accent4>
        <a:srgbClr val="2F2F2F"/>
      </a:accent4>
      <a:accent5>
        <a:srgbClr val="C4C4C4"/>
      </a:accent5>
      <a:accent6>
        <a:srgbClr val="479FF8"/>
      </a:accent6>
      <a:hlink>
        <a:srgbClr val="DDEEFE"/>
      </a:hlink>
      <a:folHlink>
        <a:srgbClr val="479F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