
<file path=[Content_Types].xml><?xml version="1.0" encoding="utf-8"?>
<Types xmlns="http://schemas.openxmlformats.org/package/2006/content-types">
  <Default Extension="png" ContentType="image/png"/>
  <Default Extension="jpeg" ContentType="image/jpeg"/>
  <Default Extension="jpe"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05" r:id="rId3"/>
    <p:sldId id="257" r:id="rId4"/>
    <p:sldId id="269" r:id="rId5"/>
    <p:sldId id="276" r:id="rId6"/>
    <p:sldId id="261" r:id="rId7"/>
    <p:sldId id="286" r:id="rId8"/>
    <p:sldId id="287" r:id="rId9"/>
    <p:sldId id="281" r:id="rId10"/>
    <p:sldId id="270" r:id="rId11"/>
    <p:sldId id="271" r:id="rId12"/>
    <p:sldId id="272" r:id="rId13"/>
    <p:sldId id="274" r:id="rId14"/>
    <p:sldId id="296" r:id="rId15"/>
    <p:sldId id="264" r:id="rId16"/>
    <p:sldId id="288" r:id="rId17"/>
    <p:sldId id="289" r:id="rId18"/>
    <p:sldId id="297" r:id="rId19"/>
    <p:sldId id="265" r:id="rId20"/>
    <p:sldId id="280" r:id="rId21"/>
    <p:sldId id="300" r:id="rId22"/>
    <p:sldId id="266" r:id="rId23"/>
    <p:sldId id="279" r:id="rId24"/>
    <p:sldId id="298" r:id="rId25"/>
    <p:sldId id="301" r:id="rId26"/>
    <p:sldId id="291" r:id="rId27"/>
    <p:sldId id="267" r:id="rId28"/>
    <p:sldId id="292" r:id="rId29"/>
    <p:sldId id="294" r:id="rId30"/>
    <p:sldId id="278" r:id="rId31"/>
    <p:sldId id="277" r:id="rId32"/>
    <p:sldId id="299" r:id="rId33"/>
    <p:sldId id="302" r:id="rId34"/>
    <p:sldId id="268" r:id="rId35"/>
    <p:sldId id="303" r:id="rId36"/>
    <p:sldId id="293" r:id="rId37"/>
    <p:sldId id="285" r:id="rId38"/>
    <p:sldId id="284" r:id="rId39"/>
    <p:sldId id="304" r:id="rId40"/>
    <p:sldId id="282" r:id="rId41"/>
    <p:sldId id="306" r:id="rId42"/>
    <p:sldId id="307" r:id="rId43"/>
    <p:sldId id="308" r:id="rId44"/>
    <p:sldId id="309" r:id="rId45"/>
    <p:sldId id="31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B3B"/>
    <a:srgbClr val="FF1111"/>
    <a:srgbClr val="960000"/>
    <a:srgbClr val="FFC000"/>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89767" autoAdjust="0"/>
  </p:normalViewPr>
  <p:slideViewPr>
    <p:cSldViewPr snapToGrid="0">
      <p:cViewPr varScale="1">
        <p:scale>
          <a:sx n="74" d="100"/>
          <a:sy n="74" d="100"/>
        </p:scale>
        <p:origin x="678" y="72"/>
      </p:cViewPr>
      <p:guideLst/>
    </p:cSldViewPr>
  </p:slideViewPr>
  <p:notesTextViewPr>
    <p:cViewPr>
      <p:scale>
        <a:sx n="1" d="1"/>
        <a:sy n="1" d="1"/>
      </p:scale>
      <p:origin x="0" y="0"/>
    </p:cViewPr>
  </p:notesTextViewPr>
  <p:sorterViewPr>
    <p:cViewPr>
      <p:scale>
        <a:sx n="100" d="100"/>
        <a:sy n="100" d="100"/>
      </p:scale>
      <p:origin x="0" y="-110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9BC1C-2ADF-40E7-9D3E-7D6F1A1E7C93}" type="datetimeFigureOut">
              <a:rPr lang="en-IN" smtClean="0"/>
              <a:t>23-01-2016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A0276-7913-4659-BF86-57B54835F974}" type="slidenum">
              <a:rPr lang="en-IN" smtClean="0"/>
              <a:t>‹#›</a:t>
            </a:fld>
            <a:endParaRPr lang="en-IN"/>
          </a:p>
        </p:txBody>
      </p:sp>
    </p:spTree>
    <p:extLst>
      <p:ext uri="{BB962C8B-B14F-4D97-AF65-F5344CB8AC3E}">
        <p14:creationId xmlns:p14="http://schemas.microsoft.com/office/powerpoint/2010/main" val="2819158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phonecatApp.config</a:t>
            </a:r>
            <a:r>
              <a:rPr lang="en-IN" dirty="0" smtClean="0"/>
              <a:t>(['$</a:t>
            </a:r>
            <a:r>
              <a:rPr lang="en-IN" dirty="0" err="1" smtClean="0"/>
              <a:t>routeProvider</a:t>
            </a:r>
            <a:r>
              <a:rPr lang="en-IN" dirty="0" smtClean="0"/>
              <a:t>',</a:t>
            </a:r>
          </a:p>
          <a:p>
            <a:r>
              <a:rPr lang="en-IN" dirty="0" smtClean="0"/>
              <a:t>  function($</a:t>
            </a:r>
            <a:r>
              <a:rPr lang="en-IN" dirty="0" err="1" smtClean="0"/>
              <a:t>routeProvider</a:t>
            </a:r>
            <a:r>
              <a:rPr lang="en-IN" dirty="0" smtClean="0"/>
              <a:t>) {</a:t>
            </a:r>
          </a:p>
          <a:p>
            <a:r>
              <a:rPr lang="en-IN" dirty="0" smtClean="0"/>
              <a:t>    $</a:t>
            </a:r>
            <a:r>
              <a:rPr lang="en-IN" dirty="0" err="1" smtClean="0"/>
              <a:t>routeProvider</a:t>
            </a:r>
            <a:r>
              <a:rPr lang="en-IN" dirty="0" smtClean="0"/>
              <a:t>.</a:t>
            </a:r>
          </a:p>
          <a:p>
            <a:r>
              <a:rPr lang="en-IN" dirty="0" smtClean="0"/>
              <a:t>      when('/phones', {</a:t>
            </a:r>
          </a:p>
          <a:p>
            <a:r>
              <a:rPr lang="en-IN" dirty="0" smtClean="0"/>
              <a:t>        </a:t>
            </a:r>
            <a:r>
              <a:rPr lang="en-IN" dirty="0" err="1" smtClean="0"/>
              <a:t>templateUrl</a:t>
            </a:r>
            <a:r>
              <a:rPr lang="en-IN" dirty="0" smtClean="0"/>
              <a:t>: 'partials/phone-list.html',</a:t>
            </a:r>
          </a:p>
          <a:p>
            <a:r>
              <a:rPr lang="en-IN" dirty="0" smtClean="0"/>
              <a:t>        controller: '</a:t>
            </a:r>
            <a:r>
              <a:rPr lang="en-IN" dirty="0" err="1" smtClean="0"/>
              <a:t>PhoneListCtrl</a:t>
            </a:r>
            <a:r>
              <a:rPr lang="en-IN" dirty="0" smtClean="0"/>
              <a:t>'</a:t>
            </a:r>
          </a:p>
          <a:p>
            <a:r>
              <a:rPr lang="en-IN" dirty="0" smtClean="0"/>
              <a:t>      }).</a:t>
            </a:r>
          </a:p>
          <a:p>
            <a:r>
              <a:rPr lang="en-IN" dirty="0" smtClean="0"/>
              <a:t>      when('/phones/:</a:t>
            </a:r>
            <a:r>
              <a:rPr lang="en-IN" dirty="0" err="1" smtClean="0"/>
              <a:t>phoneId</a:t>
            </a:r>
            <a:r>
              <a:rPr lang="en-IN" dirty="0" smtClean="0"/>
              <a:t>', {</a:t>
            </a:r>
          </a:p>
          <a:p>
            <a:r>
              <a:rPr lang="en-IN" dirty="0" smtClean="0"/>
              <a:t>        </a:t>
            </a:r>
            <a:r>
              <a:rPr lang="en-IN" dirty="0" err="1" smtClean="0"/>
              <a:t>templateUrl</a:t>
            </a:r>
            <a:r>
              <a:rPr lang="en-IN" dirty="0" smtClean="0"/>
              <a:t>: 'partials/phone-detail.html',</a:t>
            </a:r>
          </a:p>
          <a:p>
            <a:r>
              <a:rPr lang="en-IN" dirty="0" smtClean="0"/>
              <a:t>        controller: '</a:t>
            </a:r>
            <a:r>
              <a:rPr lang="en-IN" dirty="0" err="1" smtClean="0"/>
              <a:t>PhoneDetailCtrl</a:t>
            </a:r>
            <a:r>
              <a:rPr lang="en-IN" dirty="0" smtClean="0"/>
              <a:t>'</a:t>
            </a:r>
          </a:p>
          <a:p>
            <a:r>
              <a:rPr lang="en-IN" dirty="0" smtClean="0"/>
              <a:t>      }).</a:t>
            </a:r>
          </a:p>
          <a:p>
            <a:r>
              <a:rPr lang="en-IN" dirty="0" smtClean="0"/>
              <a:t>      otherwise({</a:t>
            </a:r>
          </a:p>
          <a:p>
            <a:r>
              <a:rPr lang="en-IN" dirty="0" smtClean="0"/>
              <a:t>        </a:t>
            </a:r>
            <a:r>
              <a:rPr lang="en-IN" dirty="0" err="1" smtClean="0"/>
              <a:t>redirectTo</a:t>
            </a:r>
            <a:r>
              <a:rPr lang="en-IN" dirty="0" smtClean="0"/>
              <a:t>: '/phones'</a:t>
            </a:r>
          </a:p>
          <a:p>
            <a:r>
              <a:rPr lang="en-IN" dirty="0" smtClean="0"/>
              <a:t>      });</a:t>
            </a:r>
          </a:p>
          <a:p>
            <a:r>
              <a:rPr lang="en-IN" dirty="0" smtClean="0"/>
              <a:t>  }]);</a:t>
            </a:r>
            <a:endParaRPr lang="en-IN" dirty="0"/>
          </a:p>
        </p:txBody>
      </p:sp>
      <p:sp>
        <p:nvSpPr>
          <p:cNvPr id="4" name="Slide Number Placeholder 3"/>
          <p:cNvSpPr>
            <a:spLocks noGrp="1"/>
          </p:cNvSpPr>
          <p:nvPr>
            <p:ph type="sldNum" sz="quarter" idx="10"/>
          </p:nvPr>
        </p:nvSpPr>
        <p:spPr/>
        <p:txBody>
          <a:bodyPr/>
          <a:lstStyle/>
          <a:p>
            <a:fld id="{D97A0276-7913-4659-BF86-57B54835F974}" type="slidenum">
              <a:rPr lang="en-IN" smtClean="0"/>
              <a:t>34</a:t>
            </a:fld>
            <a:endParaRPr lang="en-IN"/>
          </a:p>
        </p:txBody>
      </p:sp>
    </p:spTree>
    <p:extLst>
      <p:ext uri="{BB962C8B-B14F-4D97-AF65-F5344CB8AC3E}">
        <p14:creationId xmlns:p14="http://schemas.microsoft.com/office/powerpoint/2010/main" val="3774760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phonecatApp.config</a:t>
            </a:r>
            <a:r>
              <a:rPr lang="en-IN" dirty="0" smtClean="0"/>
              <a:t>(['$</a:t>
            </a:r>
            <a:r>
              <a:rPr lang="en-IN" dirty="0" err="1" smtClean="0"/>
              <a:t>routeProvider</a:t>
            </a:r>
            <a:r>
              <a:rPr lang="en-IN" dirty="0" smtClean="0"/>
              <a:t>',</a:t>
            </a:r>
          </a:p>
          <a:p>
            <a:r>
              <a:rPr lang="en-IN" dirty="0" smtClean="0"/>
              <a:t>  function($</a:t>
            </a:r>
            <a:r>
              <a:rPr lang="en-IN" dirty="0" err="1" smtClean="0"/>
              <a:t>routeProvider</a:t>
            </a:r>
            <a:r>
              <a:rPr lang="en-IN" dirty="0" smtClean="0"/>
              <a:t>) {</a:t>
            </a:r>
          </a:p>
          <a:p>
            <a:r>
              <a:rPr lang="en-IN" dirty="0" smtClean="0"/>
              <a:t>    $</a:t>
            </a:r>
            <a:r>
              <a:rPr lang="en-IN" dirty="0" err="1" smtClean="0"/>
              <a:t>routeProvider</a:t>
            </a:r>
            <a:r>
              <a:rPr lang="en-IN" dirty="0" smtClean="0"/>
              <a:t>.</a:t>
            </a:r>
          </a:p>
          <a:p>
            <a:r>
              <a:rPr lang="en-IN" dirty="0" smtClean="0"/>
              <a:t>      when('/phones', {</a:t>
            </a:r>
          </a:p>
          <a:p>
            <a:r>
              <a:rPr lang="en-IN" dirty="0" smtClean="0"/>
              <a:t>        </a:t>
            </a:r>
            <a:r>
              <a:rPr lang="en-IN" dirty="0" err="1" smtClean="0"/>
              <a:t>templateUrl</a:t>
            </a:r>
            <a:r>
              <a:rPr lang="en-IN" dirty="0" smtClean="0"/>
              <a:t>: 'partials/phone-list.html',</a:t>
            </a:r>
          </a:p>
          <a:p>
            <a:r>
              <a:rPr lang="en-IN" dirty="0" smtClean="0"/>
              <a:t>        controller: '</a:t>
            </a:r>
            <a:r>
              <a:rPr lang="en-IN" dirty="0" err="1" smtClean="0"/>
              <a:t>PhoneListCtrl</a:t>
            </a:r>
            <a:r>
              <a:rPr lang="en-IN" dirty="0" smtClean="0"/>
              <a:t>'</a:t>
            </a:r>
          </a:p>
          <a:p>
            <a:r>
              <a:rPr lang="en-IN" dirty="0" smtClean="0"/>
              <a:t>      }).</a:t>
            </a:r>
          </a:p>
          <a:p>
            <a:r>
              <a:rPr lang="en-IN" dirty="0" smtClean="0"/>
              <a:t>      when('/phones/:</a:t>
            </a:r>
            <a:r>
              <a:rPr lang="en-IN" dirty="0" err="1" smtClean="0"/>
              <a:t>phoneId</a:t>
            </a:r>
            <a:r>
              <a:rPr lang="en-IN" dirty="0" smtClean="0"/>
              <a:t>', {</a:t>
            </a:r>
          </a:p>
          <a:p>
            <a:r>
              <a:rPr lang="en-IN" dirty="0" smtClean="0"/>
              <a:t>        </a:t>
            </a:r>
            <a:r>
              <a:rPr lang="en-IN" dirty="0" err="1" smtClean="0"/>
              <a:t>templateUrl</a:t>
            </a:r>
            <a:r>
              <a:rPr lang="en-IN" dirty="0" smtClean="0"/>
              <a:t>: 'partials/phone-detail.html',</a:t>
            </a:r>
          </a:p>
          <a:p>
            <a:r>
              <a:rPr lang="en-IN" dirty="0" smtClean="0"/>
              <a:t>        controller: '</a:t>
            </a:r>
            <a:r>
              <a:rPr lang="en-IN" dirty="0" err="1" smtClean="0"/>
              <a:t>PhoneDetailCtrl</a:t>
            </a:r>
            <a:r>
              <a:rPr lang="en-IN" dirty="0" smtClean="0"/>
              <a:t>'</a:t>
            </a:r>
          </a:p>
          <a:p>
            <a:r>
              <a:rPr lang="en-IN" dirty="0" smtClean="0"/>
              <a:t>      }).</a:t>
            </a:r>
          </a:p>
          <a:p>
            <a:r>
              <a:rPr lang="en-IN" dirty="0" smtClean="0"/>
              <a:t>      otherwise({</a:t>
            </a:r>
          </a:p>
          <a:p>
            <a:r>
              <a:rPr lang="en-IN" dirty="0" smtClean="0"/>
              <a:t>        </a:t>
            </a:r>
            <a:r>
              <a:rPr lang="en-IN" dirty="0" err="1" smtClean="0"/>
              <a:t>redirectTo</a:t>
            </a:r>
            <a:r>
              <a:rPr lang="en-IN" dirty="0" smtClean="0"/>
              <a:t>: '/phones'</a:t>
            </a:r>
          </a:p>
          <a:p>
            <a:r>
              <a:rPr lang="en-IN" dirty="0" smtClean="0"/>
              <a:t>      });</a:t>
            </a:r>
          </a:p>
          <a:p>
            <a:r>
              <a:rPr lang="en-IN" dirty="0" smtClean="0"/>
              <a:t>  }]);</a:t>
            </a:r>
            <a:endParaRPr lang="en-IN" dirty="0"/>
          </a:p>
        </p:txBody>
      </p:sp>
      <p:sp>
        <p:nvSpPr>
          <p:cNvPr id="4" name="Slide Number Placeholder 3"/>
          <p:cNvSpPr>
            <a:spLocks noGrp="1"/>
          </p:cNvSpPr>
          <p:nvPr>
            <p:ph type="sldNum" sz="quarter" idx="10"/>
          </p:nvPr>
        </p:nvSpPr>
        <p:spPr/>
        <p:txBody>
          <a:bodyPr/>
          <a:lstStyle/>
          <a:p>
            <a:fld id="{D97A0276-7913-4659-BF86-57B54835F974}" type="slidenum">
              <a:rPr lang="en-IN" smtClean="0"/>
              <a:t>36</a:t>
            </a:fld>
            <a:endParaRPr lang="en-IN"/>
          </a:p>
        </p:txBody>
      </p:sp>
    </p:spTree>
    <p:extLst>
      <p:ext uri="{BB962C8B-B14F-4D97-AF65-F5344CB8AC3E}">
        <p14:creationId xmlns:p14="http://schemas.microsoft.com/office/powerpoint/2010/main" val="1465660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phonecatApp.config</a:t>
            </a:r>
            <a:r>
              <a:rPr lang="en-IN" dirty="0" smtClean="0"/>
              <a:t>(['$</a:t>
            </a:r>
            <a:r>
              <a:rPr lang="en-IN" dirty="0" err="1" smtClean="0"/>
              <a:t>routeProvider</a:t>
            </a:r>
            <a:r>
              <a:rPr lang="en-IN" dirty="0" smtClean="0"/>
              <a:t>',</a:t>
            </a:r>
          </a:p>
          <a:p>
            <a:r>
              <a:rPr lang="en-IN" dirty="0" smtClean="0"/>
              <a:t>  function($</a:t>
            </a:r>
            <a:r>
              <a:rPr lang="en-IN" dirty="0" err="1" smtClean="0"/>
              <a:t>routeProvider</a:t>
            </a:r>
            <a:r>
              <a:rPr lang="en-IN" dirty="0" smtClean="0"/>
              <a:t>) {</a:t>
            </a:r>
          </a:p>
          <a:p>
            <a:r>
              <a:rPr lang="en-IN" dirty="0" smtClean="0"/>
              <a:t>    $</a:t>
            </a:r>
            <a:r>
              <a:rPr lang="en-IN" dirty="0" err="1" smtClean="0"/>
              <a:t>routeProvider</a:t>
            </a:r>
            <a:r>
              <a:rPr lang="en-IN" dirty="0" smtClean="0"/>
              <a:t>.</a:t>
            </a:r>
          </a:p>
          <a:p>
            <a:r>
              <a:rPr lang="en-IN" dirty="0" smtClean="0"/>
              <a:t>      when('/phones', {</a:t>
            </a:r>
          </a:p>
          <a:p>
            <a:r>
              <a:rPr lang="en-IN" dirty="0" smtClean="0"/>
              <a:t>        </a:t>
            </a:r>
            <a:r>
              <a:rPr lang="en-IN" dirty="0" err="1" smtClean="0"/>
              <a:t>templateUrl</a:t>
            </a:r>
            <a:r>
              <a:rPr lang="en-IN" dirty="0" smtClean="0"/>
              <a:t>: 'partials/phone-list.html',</a:t>
            </a:r>
          </a:p>
          <a:p>
            <a:r>
              <a:rPr lang="en-IN" dirty="0" smtClean="0"/>
              <a:t>        controller: '</a:t>
            </a:r>
            <a:r>
              <a:rPr lang="en-IN" dirty="0" err="1" smtClean="0"/>
              <a:t>PhoneListCtrl</a:t>
            </a:r>
            <a:r>
              <a:rPr lang="en-IN" dirty="0" smtClean="0"/>
              <a:t>'</a:t>
            </a:r>
          </a:p>
          <a:p>
            <a:r>
              <a:rPr lang="en-IN" dirty="0" smtClean="0"/>
              <a:t>      }).</a:t>
            </a:r>
          </a:p>
          <a:p>
            <a:r>
              <a:rPr lang="en-IN" dirty="0" smtClean="0"/>
              <a:t>      when('/phones/:</a:t>
            </a:r>
            <a:r>
              <a:rPr lang="en-IN" dirty="0" err="1" smtClean="0"/>
              <a:t>phoneId</a:t>
            </a:r>
            <a:r>
              <a:rPr lang="en-IN" dirty="0" smtClean="0"/>
              <a:t>', {</a:t>
            </a:r>
          </a:p>
          <a:p>
            <a:r>
              <a:rPr lang="en-IN" dirty="0" smtClean="0"/>
              <a:t>        </a:t>
            </a:r>
            <a:r>
              <a:rPr lang="en-IN" dirty="0" err="1" smtClean="0"/>
              <a:t>templateUrl</a:t>
            </a:r>
            <a:r>
              <a:rPr lang="en-IN" dirty="0" smtClean="0"/>
              <a:t>: 'partials/phone-detail.html',</a:t>
            </a:r>
          </a:p>
          <a:p>
            <a:r>
              <a:rPr lang="en-IN" dirty="0" smtClean="0"/>
              <a:t>        controller: '</a:t>
            </a:r>
            <a:r>
              <a:rPr lang="en-IN" dirty="0" err="1" smtClean="0"/>
              <a:t>PhoneDetailCtrl</a:t>
            </a:r>
            <a:r>
              <a:rPr lang="en-IN" dirty="0" smtClean="0"/>
              <a:t>'</a:t>
            </a:r>
          </a:p>
          <a:p>
            <a:r>
              <a:rPr lang="en-IN" dirty="0" smtClean="0"/>
              <a:t>      }).</a:t>
            </a:r>
          </a:p>
          <a:p>
            <a:r>
              <a:rPr lang="en-IN" dirty="0" smtClean="0"/>
              <a:t>      otherwise({</a:t>
            </a:r>
          </a:p>
          <a:p>
            <a:r>
              <a:rPr lang="en-IN" dirty="0" smtClean="0"/>
              <a:t>        </a:t>
            </a:r>
            <a:r>
              <a:rPr lang="en-IN" dirty="0" err="1" smtClean="0"/>
              <a:t>redirectTo</a:t>
            </a:r>
            <a:r>
              <a:rPr lang="en-IN" dirty="0" smtClean="0"/>
              <a:t>: '/phones'</a:t>
            </a:r>
          </a:p>
          <a:p>
            <a:r>
              <a:rPr lang="en-IN" dirty="0" smtClean="0"/>
              <a:t>      });</a:t>
            </a:r>
          </a:p>
          <a:p>
            <a:r>
              <a:rPr lang="en-IN" dirty="0" smtClean="0"/>
              <a:t>  }]);</a:t>
            </a:r>
            <a:endParaRPr lang="en-IN" dirty="0"/>
          </a:p>
        </p:txBody>
      </p:sp>
      <p:sp>
        <p:nvSpPr>
          <p:cNvPr id="4" name="Slide Number Placeholder 3"/>
          <p:cNvSpPr>
            <a:spLocks noGrp="1"/>
          </p:cNvSpPr>
          <p:nvPr>
            <p:ph type="sldNum" sz="quarter" idx="10"/>
          </p:nvPr>
        </p:nvSpPr>
        <p:spPr/>
        <p:txBody>
          <a:bodyPr/>
          <a:lstStyle/>
          <a:p>
            <a:fld id="{D97A0276-7913-4659-BF86-57B54835F974}" type="slidenum">
              <a:rPr lang="en-IN" smtClean="0"/>
              <a:t>37</a:t>
            </a:fld>
            <a:endParaRPr lang="en-IN"/>
          </a:p>
        </p:txBody>
      </p:sp>
    </p:spTree>
    <p:extLst>
      <p:ext uri="{BB962C8B-B14F-4D97-AF65-F5344CB8AC3E}">
        <p14:creationId xmlns:p14="http://schemas.microsoft.com/office/powerpoint/2010/main" val="280883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EDB2129-AA32-43CD-A01C-7B8DC2A4D74C}" type="datetimeFigureOut">
              <a:rPr lang="en-IN" smtClean="0"/>
              <a:t>23-01-2016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225276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DB2129-AA32-43CD-A01C-7B8DC2A4D74C}" type="datetimeFigureOut">
              <a:rPr lang="en-IN" smtClean="0"/>
              <a:t>23-01-2016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389798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DB2129-AA32-43CD-A01C-7B8DC2A4D74C}" type="datetimeFigureOut">
              <a:rPr lang="en-IN" smtClean="0"/>
              <a:t>23-01-2016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359436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DB2129-AA32-43CD-A01C-7B8DC2A4D74C}" type="datetimeFigureOut">
              <a:rPr lang="en-IN" smtClean="0"/>
              <a:t>23-01-2016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281786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DB2129-AA32-43CD-A01C-7B8DC2A4D74C}" type="datetimeFigureOut">
              <a:rPr lang="en-IN" smtClean="0"/>
              <a:t>23-01-2016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306264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EDB2129-AA32-43CD-A01C-7B8DC2A4D74C}" type="datetimeFigureOut">
              <a:rPr lang="en-IN" smtClean="0"/>
              <a:t>23-01-2016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85869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EDB2129-AA32-43CD-A01C-7B8DC2A4D74C}" type="datetimeFigureOut">
              <a:rPr lang="en-IN" smtClean="0"/>
              <a:t>23-01-2016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179727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EDB2129-AA32-43CD-A01C-7B8DC2A4D74C}" type="datetimeFigureOut">
              <a:rPr lang="en-IN" smtClean="0"/>
              <a:t>23-01-2016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266074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B2129-AA32-43CD-A01C-7B8DC2A4D74C}" type="datetimeFigureOut">
              <a:rPr lang="en-IN" smtClean="0"/>
              <a:t>23-01-2016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131066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DB2129-AA32-43CD-A01C-7B8DC2A4D74C}" type="datetimeFigureOut">
              <a:rPr lang="en-IN" smtClean="0"/>
              <a:t>23-01-2016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98454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DB2129-AA32-43CD-A01C-7B8DC2A4D74C}" type="datetimeFigureOut">
              <a:rPr lang="en-IN" smtClean="0"/>
              <a:t>23-01-2016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1BC01-CAFD-49C8-B14E-55781F355D1B}" type="slidenum">
              <a:rPr lang="en-IN" smtClean="0"/>
              <a:t>‹#›</a:t>
            </a:fld>
            <a:endParaRPr lang="en-IN"/>
          </a:p>
        </p:txBody>
      </p:sp>
    </p:spTree>
    <p:extLst>
      <p:ext uri="{BB962C8B-B14F-4D97-AF65-F5344CB8AC3E}">
        <p14:creationId xmlns:p14="http://schemas.microsoft.com/office/powerpoint/2010/main" val="412759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B2129-AA32-43CD-A01C-7B8DC2A4D74C}" type="datetimeFigureOut">
              <a:rPr lang="en-IN" smtClean="0"/>
              <a:t>23-01-2016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1BC01-CAFD-49C8-B14E-55781F355D1B}" type="slidenum">
              <a:rPr lang="en-IN" smtClean="0"/>
              <a:t>‹#›</a:t>
            </a:fld>
            <a:endParaRPr lang="en-IN"/>
          </a:p>
        </p:txBody>
      </p:sp>
    </p:spTree>
    <p:extLst>
      <p:ext uri="{BB962C8B-B14F-4D97-AF65-F5344CB8AC3E}">
        <p14:creationId xmlns:p14="http://schemas.microsoft.com/office/powerpoint/2010/main" val="935670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lnkr.co/edit/J65qe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lnkr.co/edit/xpQpN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twitter.com/ClydeDz"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lnkr.co/edit/8U7gNz"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lnkr.co/edit/UPTLM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hyperlink" Target="http://www.gotinder.com/" TargetMode="External"/><Relationship Id="rId7" Type="http://schemas.openxmlformats.org/officeDocument/2006/relationships/hyperlink" Target="https://cloud.google.com/"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hyperlink" Target="https://www.madewithangular.com/#/" TargetMode="External"/><Relationship Id="rId5" Type="http://schemas.openxmlformats.org/officeDocument/2006/relationships/hyperlink" Target="https://order.pizzahut.com/home?" TargetMode="External"/><Relationship Id="rId10" Type="http://schemas.openxmlformats.org/officeDocument/2006/relationships/image" Target="../media/image7.jpg"/><Relationship Id="rId4" Type="http://schemas.openxmlformats.org/officeDocument/2006/relationships/image" Target="../media/image4.jpg"/><Relationship Id="rId9" Type="http://schemas.openxmlformats.org/officeDocument/2006/relationships/hyperlink" Target="http://www.ford.com/"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ngular/angular.js/wiki/Best-Practices"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ngular/angular.js/wiki/Best-Practices" TargetMode="Externa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github.com/johnpapa/angular-styleguide"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www.pluralsight.com/courses/angularjs-fundamentals" TargetMode="External"/><Relationship Id="rId3" Type="http://schemas.openxmlformats.org/officeDocument/2006/relationships/image" Target="../media/image3.png"/><Relationship Id="rId7" Type="http://schemas.openxmlformats.org/officeDocument/2006/relationships/hyperlink" Target="http://www.w3schools.com/angular/" TargetMode="External"/><Relationship Id="rId2" Type="http://schemas.openxmlformats.org/officeDocument/2006/relationships/hyperlink" Target="https://github.com/angular/angular.js/wiki/Projects-using-AngularJS" TargetMode="Externa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1.gif"/><Relationship Id="rId5" Type="http://schemas.openxmlformats.org/officeDocument/2006/relationships/hyperlink" Target="https://docs.angularjs.org/guide/" TargetMode="External"/><Relationship Id="rId10" Type="http://schemas.openxmlformats.org/officeDocument/2006/relationships/image" Target="../media/image30.png"/><Relationship Id="rId4" Type="http://schemas.openxmlformats.org/officeDocument/2006/relationships/image" Target="../media/image28.png"/><Relationship Id="rId9" Type="http://schemas.openxmlformats.org/officeDocument/2006/relationships/hyperlink" Target="https://www.pluralsight.com/courses/aspdotnet-5-ef7-bootstrap-angular-web-apphttps:/www.pluralsight.com/courses/aspdotnet-5-ef7-bootstrap-angular-web-app"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campus.codeschool.com/courses/shaping-up-with-angular-js/intro"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github.com/curran/screencasts/tree/gh-pages/introToAngular" TargetMode="Externa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3.jpeg"/><Relationship Id="rId7" Type="http://schemas.openxmlformats.org/officeDocument/2006/relationships/hyperlink" Target="https://twitter.com/deansofer" TargetMode="External"/><Relationship Id="rId2" Type="http://schemas.openxmlformats.org/officeDocument/2006/relationships/hyperlink" Target="https://twitter.com/sevilayha"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4.jpeg"/><Relationship Id="rId10" Type="http://schemas.openxmlformats.org/officeDocument/2006/relationships/image" Target="../media/image36.png"/><Relationship Id="rId4" Type="http://schemas.openxmlformats.org/officeDocument/2006/relationships/hyperlink" Target="https://twitter.com/toddmotto" TargetMode="External"/><Relationship Id="rId9" Type="http://schemas.openxmlformats.org/officeDocument/2006/relationships/hyperlink" Target="https://twitter.com/gerardsans"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twitter.com/clydedz"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github.com/ngClyde" TargetMode="External"/><Relationship Id="rId4" Type="http://schemas.openxmlformats.org/officeDocument/2006/relationships/image" Target="../media/image37.jpe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github.com/ngClyde/ngClyd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6353" y="1338419"/>
            <a:ext cx="6078828" cy="2387600"/>
          </a:xfrm>
        </p:spPr>
        <p:txBody>
          <a:bodyPr anchor="ctr"/>
          <a:lstStyle/>
          <a:p>
            <a:pPr algn="l"/>
            <a:r>
              <a:rPr lang="en-NZ"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Angular JS</a:t>
            </a:r>
            <a:endParaRPr lang="en-IN"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sp>
        <p:nvSpPr>
          <p:cNvPr id="3" name="Subtitle 2"/>
          <p:cNvSpPr>
            <a:spLocks noGrp="1"/>
          </p:cNvSpPr>
          <p:nvPr>
            <p:ph type="subTitle" idx="1"/>
          </p:nvPr>
        </p:nvSpPr>
        <p:spPr>
          <a:xfrm>
            <a:off x="5485911" y="2897746"/>
            <a:ext cx="3666186" cy="1854558"/>
          </a:xfrm>
        </p:spPr>
        <p:txBody>
          <a:bodyPr>
            <a:normAutofit/>
          </a:bodyPr>
          <a:lstStyle/>
          <a:p>
            <a:pPr algn="l">
              <a:lnSpc>
                <a:spcPct val="200000"/>
              </a:lnSpc>
            </a:pPr>
            <a:r>
              <a:rPr lang="en-NZ"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Clyde D’Souza</a:t>
            </a:r>
          </a:p>
          <a:p>
            <a:pPr algn="l"/>
            <a:r>
              <a:rPr lang="en-NZ"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@ClydeDz</a:t>
            </a:r>
            <a:endParaRPr lang="en-IN"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grpSp>
        <p:nvGrpSpPr>
          <p:cNvPr id="6" name="Group 5"/>
          <p:cNvGrpSpPr/>
          <p:nvPr/>
        </p:nvGrpSpPr>
        <p:grpSpPr>
          <a:xfrm rot="16200000">
            <a:off x="6005314" y="684190"/>
            <a:ext cx="173863" cy="12173755"/>
            <a:chOff x="0" y="1553817"/>
            <a:chExt cx="167427" cy="4213006"/>
          </a:xfrm>
        </p:grpSpPr>
        <p:sp>
          <p:nvSpPr>
            <p:cNvPr id="7" name="Rectangle 6"/>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009" t="23127" r="24610" b="22563"/>
          <a:stretch/>
        </p:blipFill>
        <p:spPr>
          <a:xfrm>
            <a:off x="3339925" y="2089108"/>
            <a:ext cx="1880314" cy="1987526"/>
          </a:xfrm>
          <a:prstGeom prst="rect">
            <a:avLst/>
          </a:prstGeom>
        </p:spPr>
      </p:pic>
    </p:spTree>
    <p:extLst>
      <p:ext uri="{BB962C8B-B14F-4D97-AF65-F5344CB8AC3E}">
        <p14:creationId xmlns:p14="http://schemas.microsoft.com/office/powerpoint/2010/main" val="483897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342446"/>
            <a:ext cx="11436439" cy="980127"/>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Templates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4231478" y="1985826"/>
            <a:ext cx="3969093" cy="6908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HTML + Angular stuff</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3" name="Picture 2"/>
          <p:cNvPicPr>
            <a:picLocks noChangeAspect="1"/>
          </p:cNvPicPr>
          <p:nvPr/>
        </p:nvPicPr>
        <p:blipFill rotWithShape="1">
          <a:blip r:embed="rId3"/>
          <a:srcRect l="29477" t="50483" r="37660" b="22404"/>
          <a:stretch/>
        </p:blipFill>
        <p:spPr>
          <a:xfrm>
            <a:off x="2702315" y="2969034"/>
            <a:ext cx="6327901" cy="2935231"/>
          </a:xfrm>
          <a:prstGeom prst="rect">
            <a:avLst/>
          </a:prstGeom>
        </p:spPr>
      </p:pic>
      <p:sp>
        <p:nvSpPr>
          <p:cNvPr id="6" name="Oval 5"/>
          <p:cNvSpPr/>
          <p:nvPr/>
        </p:nvSpPr>
        <p:spPr>
          <a:xfrm>
            <a:off x="3093840" y="3851364"/>
            <a:ext cx="708660" cy="388620"/>
          </a:xfrm>
          <a:prstGeom prst="ellipse">
            <a:avLst/>
          </a:prstGeom>
          <a:noFill/>
          <a:ln>
            <a:solidFill>
              <a:srgbClr val="FF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2702315" y="3029266"/>
            <a:ext cx="708660" cy="388620"/>
          </a:xfrm>
          <a:prstGeom prst="ellipse">
            <a:avLst/>
          </a:prstGeom>
          <a:noFill/>
          <a:ln>
            <a:solidFill>
              <a:srgbClr val="FF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3093840" y="4673462"/>
            <a:ext cx="708660" cy="388620"/>
          </a:xfrm>
          <a:prstGeom prst="ellipse">
            <a:avLst/>
          </a:prstGeom>
          <a:noFill/>
          <a:ln>
            <a:solidFill>
              <a:srgbClr val="FF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3985406" y="2009598"/>
            <a:ext cx="1350434" cy="661702"/>
          </a:xfrm>
          <a:prstGeom prst="ellipse">
            <a:avLst/>
          </a:prstGeom>
          <a:noFill/>
          <a:ln>
            <a:solidFill>
              <a:srgbClr val="FF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5618247" y="1812637"/>
            <a:ext cx="2000726" cy="99564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3410975" y="3003176"/>
            <a:ext cx="870374" cy="48900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p:cNvSpPr/>
          <p:nvPr/>
        </p:nvSpPr>
        <p:spPr>
          <a:xfrm>
            <a:off x="3470729" y="3401121"/>
            <a:ext cx="3091996" cy="63552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a:off x="6164862" y="4538326"/>
            <a:ext cx="1462758" cy="86425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p:cNvSpPr/>
          <p:nvPr/>
        </p:nvSpPr>
        <p:spPr>
          <a:xfrm>
            <a:off x="3846162" y="4673462"/>
            <a:ext cx="2318700" cy="52447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7550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377707"/>
            <a:ext cx="11436439" cy="1028970"/>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Directives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895998" y="1447202"/>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Adds behaviour to HTML elements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1" name="Title 1"/>
          <p:cNvSpPr txBox="1">
            <a:spLocks/>
          </p:cNvSpPr>
          <p:nvPr/>
        </p:nvSpPr>
        <p:spPr>
          <a:xfrm>
            <a:off x="895998" y="2232029"/>
            <a:ext cx="8925060" cy="1084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Custom directives which make HTML more expressive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4193187" y="4293950"/>
            <a:ext cx="2639093" cy="816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ng-controller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6" name="Title 1"/>
          <p:cNvSpPr txBox="1">
            <a:spLocks/>
          </p:cNvSpPr>
          <p:nvPr/>
        </p:nvSpPr>
        <p:spPr>
          <a:xfrm>
            <a:off x="6696143" y="4293950"/>
            <a:ext cx="2639093" cy="816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ng-</a:t>
            </a:r>
            <a:r>
              <a:rPr lang="en-NZ" sz="2400" dirty="0" err="1" smtClean="0">
                <a:solidFill>
                  <a:schemeClr val="tx1">
                    <a:lumMod val="75000"/>
                    <a:lumOff val="25000"/>
                  </a:schemeClr>
                </a:solidFill>
                <a:latin typeface="Segoe UI Light" panose="020B0502040204020203" pitchFamily="34" charset="0"/>
                <a:cs typeface="Segoe UI Light" panose="020B0502040204020203" pitchFamily="34" charset="0"/>
              </a:rPr>
              <a:t>src</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7" name="Title 1"/>
          <p:cNvSpPr txBox="1">
            <a:spLocks/>
          </p:cNvSpPr>
          <p:nvPr/>
        </p:nvSpPr>
        <p:spPr>
          <a:xfrm>
            <a:off x="2381438" y="4320897"/>
            <a:ext cx="2639093" cy="816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ng-view</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8" name="Title 1"/>
          <p:cNvSpPr txBox="1">
            <a:spLocks/>
          </p:cNvSpPr>
          <p:nvPr/>
        </p:nvSpPr>
        <p:spPr>
          <a:xfrm>
            <a:off x="2439774" y="5515636"/>
            <a:ext cx="2639093" cy="816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footer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9" name="Title 1"/>
          <p:cNvSpPr txBox="1">
            <a:spLocks/>
          </p:cNvSpPr>
          <p:nvPr/>
        </p:nvSpPr>
        <p:spPr>
          <a:xfrm>
            <a:off x="4193186" y="5462451"/>
            <a:ext cx="2639093" cy="816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custom-loader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0" name="Title 1"/>
          <p:cNvSpPr txBox="1">
            <a:spLocks/>
          </p:cNvSpPr>
          <p:nvPr/>
        </p:nvSpPr>
        <p:spPr>
          <a:xfrm>
            <a:off x="895998" y="2915426"/>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err="1" smtClean="0">
                <a:solidFill>
                  <a:schemeClr val="tx1">
                    <a:lumMod val="75000"/>
                    <a:lumOff val="25000"/>
                  </a:schemeClr>
                </a:solidFill>
                <a:latin typeface="Segoe UI Light" panose="020B0502040204020203" pitchFamily="34" charset="0"/>
                <a:cs typeface="Segoe UI Light" panose="020B0502040204020203" pitchFamily="34" charset="0"/>
              </a:rPr>
              <a:t>Angular’s</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compiler ($compile) matches directives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7" name="Title 1"/>
          <p:cNvSpPr txBox="1">
            <a:spLocks/>
          </p:cNvSpPr>
          <p:nvPr/>
        </p:nvSpPr>
        <p:spPr>
          <a:xfrm>
            <a:off x="865784" y="3931160"/>
            <a:ext cx="5142049" cy="681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i="1" dirty="0" smtClean="0">
                <a:solidFill>
                  <a:schemeClr val="tx1">
                    <a:lumMod val="75000"/>
                    <a:lumOff val="25000"/>
                  </a:schemeClr>
                </a:solidFill>
                <a:latin typeface="Segoe UI Light" panose="020B0502040204020203" pitchFamily="34" charset="0"/>
                <a:cs typeface="Segoe UI Light" panose="020B0502040204020203" pitchFamily="34" charset="0"/>
              </a:rPr>
              <a:t>Examples of angular directives:</a:t>
            </a:r>
            <a:endParaRPr lang="en-IN" sz="2400" i="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8" name="Title 1"/>
          <p:cNvSpPr txBox="1">
            <a:spLocks/>
          </p:cNvSpPr>
          <p:nvPr/>
        </p:nvSpPr>
        <p:spPr>
          <a:xfrm>
            <a:off x="865784" y="5110535"/>
            <a:ext cx="5142049" cy="681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i="1" dirty="0" smtClean="0">
                <a:solidFill>
                  <a:schemeClr val="tx1">
                    <a:lumMod val="75000"/>
                    <a:lumOff val="25000"/>
                  </a:schemeClr>
                </a:solidFill>
                <a:latin typeface="Segoe UI Light" panose="020B0502040204020203" pitchFamily="34" charset="0"/>
                <a:cs typeface="Segoe UI Light" panose="020B0502040204020203" pitchFamily="34" charset="0"/>
              </a:rPr>
              <a:t>Examples of custom directives:</a:t>
            </a:r>
            <a:endParaRPr lang="en-IN" sz="2400" i="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42210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381642"/>
            <a:ext cx="11436439" cy="1050518"/>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Directives: Normalization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5" name="Title 1"/>
          <p:cNvSpPr txBox="1">
            <a:spLocks/>
          </p:cNvSpPr>
          <p:nvPr/>
        </p:nvSpPr>
        <p:spPr>
          <a:xfrm>
            <a:off x="740531" y="4397351"/>
            <a:ext cx="2639093" cy="12025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NZ" sz="2400" b="1" dirty="0" err="1" smtClean="0">
                <a:solidFill>
                  <a:srgbClr val="0070C0"/>
                </a:solidFill>
                <a:latin typeface="Segoe UI Light" panose="020B0502040204020203" pitchFamily="34" charset="0"/>
                <a:cs typeface="Segoe UI Light" panose="020B0502040204020203" pitchFamily="34" charset="0"/>
              </a:rPr>
              <a:t>ngModel</a:t>
            </a:r>
            <a:endParaRPr lang="en-NZ" sz="2400" b="1" dirty="0" smtClean="0">
              <a:solidFill>
                <a:srgbClr val="0070C0"/>
              </a:solidFill>
              <a:latin typeface="Segoe UI Light" panose="020B0502040204020203" pitchFamily="34" charset="0"/>
              <a:cs typeface="Segoe UI Light" panose="020B0502040204020203" pitchFamily="34" charset="0"/>
            </a:endParaRPr>
          </a:p>
          <a:p>
            <a:pPr algn="ctr">
              <a:lnSpc>
                <a:spcPct val="150000"/>
              </a:lnSpc>
            </a:pPr>
            <a:r>
              <a:rPr lang="en-NZ" sz="2400" b="1" dirty="0" err="1" smtClean="0">
                <a:solidFill>
                  <a:srgbClr val="0070C0"/>
                </a:solidFill>
                <a:latin typeface="Segoe UI Light" panose="020B0502040204020203" pitchFamily="34" charset="0"/>
                <a:cs typeface="Segoe UI Light" panose="020B0502040204020203" pitchFamily="34" charset="0"/>
              </a:rPr>
              <a:t>ngApp</a:t>
            </a:r>
            <a:endParaRPr lang="en-IN" sz="2400" b="1" dirty="0">
              <a:solidFill>
                <a:srgbClr val="0070C0"/>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207" y="2112342"/>
            <a:ext cx="2145744" cy="834974"/>
          </a:xfrm>
          <a:prstGeom prst="rect">
            <a:avLst/>
          </a:prstGeom>
        </p:spPr>
      </p:pic>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550448" y="1991140"/>
            <a:ext cx="1019261" cy="1077378"/>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2148" t="17453" r="12588" b="-110"/>
          <a:stretch/>
        </p:blipFill>
        <p:spPr>
          <a:xfrm>
            <a:off x="9462878" y="1996204"/>
            <a:ext cx="764050" cy="839115"/>
          </a:xfrm>
          <a:prstGeom prst="rect">
            <a:avLst/>
          </a:prstGeom>
        </p:spPr>
      </p:pic>
      <p:sp>
        <p:nvSpPr>
          <p:cNvPr id="25" name="Title 1"/>
          <p:cNvSpPr txBox="1">
            <a:spLocks/>
          </p:cNvSpPr>
          <p:nvPr/>
        </p:nvSpPr>
        <p:spPr>
          <a:xfrm>
            <a:off x="661476" y="3161874"/>
            <a:ext cx="3125235" cy="1130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Normalized: Case-sensitive </a:t>
            </a:r>
            <a:r>
              <a:rPr lang="en-NZ" sz="2400" dirty="0" err="1" smtClean="0">
                <a:solidFill>
                  <a:schemeClr val="tx1">
                    <a:lumMod val="75000"/>
                    <a:lumOff val="25000"/>
                  </a:schemeClr>
                </a:solidFill>
                <a:latin typeface="Segoe UI Light" panose="020B0502040204020203" pitchFamily="34" charset="0"/>
                <a:cs typeface="Segoe UI Light" panose="020B0502040204020203" pitchFamily="34" charset="0"/>
              </a:rPr>
              <a:t>camelCase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6" name="Title 1"/>
          <p:cNvSpPr txBox="1">
            <a:spLocks/>
          </p:cNvSpPr>
          <p:nvPr/>
        </p:nvSpPr>
        <p:spPr>
          <a:xfrm>
            <a:off x="4379707" y="3233727"/>
            <a:ext cx="2972743" cy="1022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Case-insensitive dash-delimited</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8" name="Title 1"/>
          <p:cNvSpPr txBox="1">
            <a:spLocks/>
          </p:cNvSpPr>
          <p:nvPr/>
        </p:nvSpPr>
        <p:spPr>
          <a:xfrm>
            <a:off x="8452965" y="3233727"/>
            <a:ext cx="2972743" cy="1022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Prefix data-</a:t>
            </a:r>
            <a:r>
              <a:rPr lang="en-NZ" sz="2400" i="1" dirty="0" smtClean="0">
                <a:solidFill>
                  <a:schemeClr val="tx1">
                    <a:lumMod val="75000"/>
                    <a:lumOff val="25000"/>
                  </a:schemeClr>
                </a:solidFill>
                <a:latin typeface="Segoe UI Light" panose="020B0502040204020203" pitchFamily="34" charset="0"/>
                <a:cs typeface="Segoe UI Light" panose="020B0502040204020203" pitchFamily="34" charset="0"/>
              </a:rPr>
              <a:t>custom attributes</a:t>
            </a:r>
            <a:endParaRPr lang="en-IN" sz="2400" i="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9" name="Title 1"/>
          <p:cNvSpPr txBox="1">
            <a:spLocks/>
          </p:cNvSpPr>
          <p:nvPr/>
        </p:nvSpPr>
        <p:spPr>
          <a:xfrm>
            <a:off x="4546531" y="4165007"/>
            <a:ext cx="2639093" cy="16509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NZ" sz="2400" b="1" dirty="0" smtClean="0">
                <a:solidFill>
                  <a:srgbClr val="0070C0"/>
                </a:solidFill>
                <a:latin typeface="Segoe UI Light" panose="020B0502040204020203" pitchFamily="34" charset="0"/>
                <a:cs typeface="Segoe UI Light" panose="020B0502040204020203" pitchFamily="34" charset="0"/>
              </a:rPr>
              <a:t>ng-model</a:t>
            </a:r>
          </a:p>
          <a:p>
            <a:pPr algn="ctr">
              <a:lnSpc>
                <a:spcPct val="150000"/>
              </a:lnSpc>
            </a:pPr>
            <a:r>
              <a:rPr lang="en-NZ" sz="2400" b="1" dirty="0">
                <a:solidFill>
                  <a:srgbClr val="0070C0"/>
                </a:solidFill>
                <a:latin typeface="Segoe UI Light" panose="020B0502040204020203" pitchFamily="34" charset="0"/>
                <a:cs typeface="Segoe UI Light" panose="020B0502040204020203" pitchFamily="34" charset="0"/>
              </a:rPr>
              <a:t>n</a:t>
            </a:r>
            <a:r>
              <a:rPr lang="en-NZ" sz="2400" b="1" dirty="0" smtClean="0">
                <a:solidFill>
                  <a:srgbClr val="0070C0"/>
                </a:solidFill>
                <a:latin typeface="Segoe UI Light" panose="020B0502040204020203" pitchFamily="34" charset="0"/>
                <a:cs typeface="Segoe UI Light" panose="020B0502040204020203" pitchFamily="34" charset="0"/>
              </a:rPr>
              <a:t>g-app</a:t>
            </a:r>
            <a:endParaRPr lang="en-IN" sz="2400" b="1" dirty="0">
              <a:solidFill>
                <a:srgbClr val="0070C0"/>
              </a:solidFill>
              <a:latin typeface="Segoe UI Light" panose="020B0502040204020203" pitchFamily="34" charset="0"/>
              <a:cs typeface="Segoe UI Light" panose="020B0502040204020203" pitchFamily="34" charset="0"/>
            </a:endParaRPr>
          </a:p>
        </p:txBody>
      </p:sp>
      <p:sp>
        <p:nvSpPr>
          <p:cNvPr id="30" name="Title 1"/>
          <p:cNvSpPr txBox="1">
            <a:spLocks/>
          </p:cNvSpPr>
          <p:nvPr/>
        </p:nvSpPr>
        <p:spPr>
          <a:xfrm>
            <a:off x="8619789" y="4145645"/>
            <a:ext cx="2639093" cy="1594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NZ" sz="2400" b="1" dirty="0" smtClean="0">
                <a:solidFill>
                  <a:srgbClr val="0070C0"/>
                </a:solidFill>
                <a:latin typeface="Segoe UI Light" panose="020B0502040204020203" pitchFamily="34" charset="0"/>
                <a:cs typeface="Segoe UI Light" panose="020B0502040204020203" pitchFamily="34" charset="0"/>
              </a:rPr>
              <a:t>data-ng-model</a:t>
            </a:r>
          </a:p>
          <a:p>
            <a:pPr algn="ctr">
              <a:lnSpc>
                <a:spcPct val="150000"/>
              </a:lnSpc>
            </a:pPr>
            <a:r>
              <a:rPr lang="en-NZ" sz="2400" b="1" dirty="0" smtClean="0">
                <a:solidFill>
                  <a:srgbClr val="0070C0"/>
                </a:solidFill>
                <a:latin typeface="Segoe UI Light" panose="020B0502040204020203" pitchFamily="34" charset="0"/>
                <a:cs typeface="Segoe UI Light" panose="020B0502040204020203" pitchFamily="34" charset="0"/>
              </a:rPr>
              <a:t>data-ng-app</a:t>
            </a:r>
            <a:endParaRPr lang="en-IN" sz="2400" b="1" dirty="0">
              <a:solidFill>
                <a:srgbClr val="0070C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0656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85" y="1232684"/>
            <a:ext cx="10683023" cy="2773259"/>
          </a:xfrm>
        </p:spPr>
        <p:txBody>
          <a:bodyPr>
            <a:normAutofit/>
          </a:bodyPr>
          <a:lstStyle/>
          <a:p>
            <a:pPr algn="just">
              <a:lnSpc>
                <a:spcPct val="150000"/>
              </a:lnSpc>
            </a:pP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Angular is watchful. It is only responsible for the angular stuff within the ng-app defined section. But what happens to the angular stuff outside the scope? Try it yourself on </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plunker</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a:hlinkClick r:id="rId2"/>
          </p:cNvPr>
          <p:cNvSpPr txBox="1">
            <a:spLocks/>
          </p:cNvSpPr>
          <p:nvPr/>
        </p:nvSpPr>
        <p:spPr>
          <a:xfrm>
            <a:off x="742685" y="3729029"/>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b="1" dirty="0" smtClean="0">
                <a:solidFill>
                  <a:schemeClr val="tx1">
                    <a:lumMod val="75000"/>
                    <a:lumOff val="25000"/>
                  </a:schemeClr>
                </a:solidFill>
                <a:latin typeface="Segoe UI Light" panose="020B0502040204020203" pitchFamily="34" charset="0"/>
                <a:cs typeface="Segoe UI Light" panose="020B0502040204020203" pitchFamily="34" charset="0"/>
              </a:rPr>
              <a:t>http://plnkr.co/edit/J65qe6</a:t>
            </a:r>
            <a:endParaRPr lang="en-IN" sz="28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Tree>
    <p:extLst>
      <p:ext uri="{BB962C8B-B14F-4D97-AF65-F5344CB8AC3E}">
        <p14:creationId xmlns:p14="http://schemas.microsoft.com/office/powerpoint/2010/main" val="3916447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436952"/>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Hands-on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619261" y="1762515"/>
            <a:ext cx="9748231"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Let’s get started with building our web app add the ng-app directive to it.</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4" name="Picture 3"/>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43672" b="17243"/>
          <a:stretch/>
        </p:blipFill>
        <p:spPr>
          <a:xfrm>
            <a:off x="778919" y="5271614"/>
            <a:ext cx="2084975" cy="814896"/>
          </a:xfrm>
          <a:prstGeom prst="rect">
            <a:avLst/>
          </a:prstGeom>
        </p:spPr>
      </p:pic>
    </p:spTree>
    <p:extLst>
      <p:ext uri="{BB962C8B-B14F-4D97-AF65-F5344CB8AC3E}">
        <p14:creationId xmlns:p14="http://schemas.microsoft.com/office/powerpoint/2010/main" val="1992673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0" y="369559"/>
            <a:ext cx="11436439" cy="1003307"/>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Expressions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2099032" y="1448763"/>
            <a:ext cx="8476897"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Expression | Filter }}</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cxnSp>
        <p:nvCxnSpPr>
          <p:cNvPr id="6" name="Straight Arrow Connector 5"/>
          <p:cNvCxnSpPr/>
          <p:nvPr/>
        </p:nvCxnSpPr>
        <p:spPr>
          <a:xfrm flipH="1" flipV="1">
            <a:off x="6024609" y="2415762"/>
            <a:ext cx="6935" cy="37846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1352282" y="2472007"/>
            <a:ext cx="10315977"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JavaScript-like code snippets to read &amp; write variables in that $scope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7" name="Title 1"/>
          <p:cNvSpPr txBox="1">
            <a:spLocks/>
          </p:cNvSpPr>
          <p:nvPr/>
        </p:nvSpPr>
        <p:spPr>
          <a:xfrm>
            <a:off x="1414863" y="3432019"/>
            <a:ext cx="4945487" cy="27425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rgbClr val="FF3B3B"/>
                </a:solidFill>
                <a:latin typeface="Segoe UI Light" panose="020B0502040204020203" pitchFamily="34" charset="0"/>
                <a:cs typeface="Segoe UI Light" panose="020B0502040204020203" pitchFamily="34" charset="0"/>
              </a:rPr>
              <a:t>&lt;p&gt;</a:t>
            </a:r>
            <a:r>
              <a:rPr lang="en-NZ" sz="2400" dirty="0" smtClean="0">
                <a:solidFill>
                  <a:srgbClr val="0070C0"/>
                </a:solidFill>
                <a:latin typeface="Segoe UI Light" panose="020B0502040204020203" pitchFamily="34" charset="0"/>
                <a:cs typeface="Segoe UI Light" panose="020B0502040204020203" pitchFamily="34" charset="0"/>
              </a:rPr>
              <a:t>{{</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1+3 </a:t>
            </a:r>
            <a:r>
              <a:rPr lang="en-NZ" sz="2400" dirty="0" smtClean="0">
                <a:solidFill>
                  <a:srgbClr val="0070C0"/>
                </a:solidFill>
                <a:latin typeface="Segoe UI Light" panose="020B0502040204020203" pitchFamily="34" charset="0"/>
                <a:cs typeface="Segoe UI Light" panose="020B0502040204020203" pitchFamily="34" charset="0"/>
              </a:rPr>
              <a:t>}}</a:t>
            </a:r>
            <a:r>
              <a:rPr lang="en-NZ" sz="2400" dirty="0" smtClean="0">
                <a:solidFill>
                  <a:srgbClr val="FF3B3B"/>
                </a:solidFill>
                <a:latin typeface="Segoe UI Light" panose="020B0502040204020203" pitchFamily="34" charset="0"/>
                <a:cs typeface="Segoe UI Light" panose="020B0502040204020203" pitchFamily="34" charset="0"/>
              </a:rPr>
              <a:t>&lt;/p&gt;</a:t>
            </a:r>
          </a:p>
          <a:p>
            <a:r>
              <a:rPr lang="en-NZ" sz="2400" dirty="0" smtClean="0">
                <a:solidFill>
                  <a:srgbClr val="FF3B3B"/>
                </a:solidFill>
                <a:latin typeface="Segoe UI Light" panose="020B0502040204020203" pitchFamily="34" charset="0"/>
                <a:cs typeface="Segoe UI Light" panose="020B0502040204020203" pitchFamily="34" charset="0"/>
              </a:rPr>
              <a:t>&lt;p&gt;</a:t>
            </a:r>
            <a:r>
              <a:rPr lang="en-NZ" sz="2400" dirty="0" smtClean="0">
                <a:solidFill>
                  <a:srgbClr val="0070C0"/>
                </a:solidFill>
                <a:latin typeface="Segoe UI Light" panose="020B0502040204020203" pitchFamily="34" charset="0"/>
                <a:cs typeface="Segoe UI Light" panose="020B0502040204020203" pitchFamily="34" charset="0"/>
              </a:rPr>
              <a:t>{{</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“Hello Angular” </a:t>
            </a:r>
            <a:r>
              <a:rPr lang="en-NZ" sz="2400" dirty="0" smtClean="0">
                <a:solidFill>
                  <a:srgbClr val="0070C0"/>
                </a:solidFill>
                <a:latin typeface="Segoe UI Light" panose="020B0502040204020203" pitchFamily="34" charset="0"/>
                <a:cs typeface="Segoe UI Light" panose="020B0502040204020203" pitchFamily="34" charset="0"/>
              </a:rPr>
              <a:t>}}</a:t>
            </a:r>
            <a:r>
              <a:rPr lang="en-NZ" sz="2400" dirty="0" smtClean="0">
                <a:solidFill>
                  <a:srgbClr val="FF3B3B"/>
                </a:solidFill>
                <a:latin typeface="Segoe UI Light" panose="020B0502040204020203" pitchFamily="34" charset="0"/>
                <a:cs typeface="Segoe UI Light" panose="020B0502040204020203" pitchFamily="34" charset="0"/>
              </a:rPr>
              <a:t>&lt;/p&gt;</a:t>
            </a: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4598" y="3715765"/>
            <a:ext cx="3506451" cy="2574473"/>
          </a:xfrm>
          <a:prstGeom prst="rect">
            <a:avLst/>
          </a:prstGeom>
          <a:ln>
            <a:solidFill>
              <a:schemeClr val="bg1">
                <a:lumMod val="50000"/>
              </a:schemeClr>
            </a:solidFill>
          </a:ln>
        </p:spPr>
      </p:pic>
      <p:sp>
        <p:nvSpPr>
          <p:cNvPr id="26" name="Title 1"/>
          <p:cNvSpPr txBox="1">
            <a:spLocks/>
          </p:cNvSpPr>
          <p:nvPr/>
        </p:nvSpPr>
        <p:spPr>
          <a:xfrm>
            <a:off x="7804598" y="4338129"/>
            <a:ext cx="2694284" cy="9303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4</a:t>
            </a:r>
          </a:p>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Hello Angular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7" name="Right Arrow 26"/>
          <p:cNvSpPr/>
          <p:nvPr/>
        </p:nvSpPr>
        <p:spPr>
          <a:xfrm>
            <a:off x="5561245" y="4676750"/>
            <a:ext cx="1598209" cy="462100"/>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5666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373111"/>
            <a:ext cx="11436439" cy="922515"/>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Expressions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1040497" y="2942315"/>
            <a:ext cx="3516157" cy="870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Use Filters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31" name="Title 1"/>
          <p:cNvSpPr txBox="1">
            <a:spLocks/>
          </p:cNvSpPr>
          <p:nvPr/>
        </p:nvSpPr>
        <p:spPr>
          <a:xfrm>
            <a:off x="1040496" y="4610079"/>
            <a:ext cx="4250253" cy="688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Forgiving</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2" name="Title 1"/>
          <p:cNvSpPr txBox="1">
            <a:spLocks/>
          </p:cNvSpPr>
          <p:nvPr/>
        </p:nvSpPr>
        <p:spPr>
          <a:xfrm>
            <a:off x="7299541" y="2927810"/>
            <a:ext cx="4019568" cy="922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No comma or void</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3" name="Title 1"/>
          <p:cNvSpPr txBox="1">
            <a:spLocks/>
          </p:cNvSpPr>
          <p:nvPr/>
        </p:nvSpPr>
        <p:spPr>
          <a:xfrm>
            <a:off x="4085019" y="4547778"/>
            <a:ext cx="7195529" cy="797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Cannot create an object using new operator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4" name="Title 1"/>
          <p:cNvSpPr txBox="1">
            <a:spLocks/>
          </p:cNvSpPr>
          <p:nvPr/>
        </p:nvSpPr>
        <p:spPr>
          <a:xfrm>
            <a:off x="5899718" y="3806609"/>
            <a:ext cx="5380830" cy="702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Cannot use regular expressions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98" y="1489976"/>
            <a:ext cx="1272034" cy="1272034"/>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9976231" y="1580817"/>
            <a:ext cx="1314528" cy="1314528"/>
          </a:xfrm>
          <a:prstGeom prst="rect">
            <a:avLst/>
          </a:prstGeom>
        </p:spPr>
      </p:pic>
      <p:sp>
        <p:nvSpPr>
          <p:cNvPr id="18" name="Title 1"/>
          <p:cNvSpPr txBox="1">
            <a:spLocks/>
          </p:cNvSpPr>
          <p:nvPr/>
        </p:nvSpPr>
        <p:spPr>
          <a:xfrm>
            <a:off x="1040496" y="3816358"/>
            <a:ext cx="4250253" cy="688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Context</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p:cNvSpPr txBox="1">
            <a:spLocks/>
          </p:cNvSpPr>
          <p:nvPr/>
        </p:nvSpPr>
        <p:spPr>
          <a:xfrm>
            <a:off x="4585632" y="5439948"/>
            <a:ext cx="6694916" cy="702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Cannot use control flow statements</a:t>
            </a:r>
            <a:r>
              <a:rPr lang="en-NZ" sz="2400" b="1" dirty="0" smtClean="0">
                <a:solidFill>
                  <a:srgbClr val="FF0000"/>
                </a:solidFill>
                <a:latin typeface="Segoe UI Light" panose="020B0502040204020203" pitchFamily="34" charset="0"/>
                <a:cs typeface="Segoe UI Light" panose="020B0502040204020203" pitchFamily="34" charset="0"/>
              </a:rPr>
              <a:t>*</a:t>
            </a:r>
            <a:endParaRPr lang="en-IN" sz="2400" b="1" dirty="0">
              <a:solidFill>
                <a:srgbClr val="FF0000"/>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1040497" y="5453581"/>
            <a:ext cx="4250253" cy="688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Ternary operator</a:t>
            </a:r>
            <a:r>
              <a:rPr lang="en-NZ" sz="2400" b="1" dirty="0" smtClean="0">
                <a:solidFill>
                  <a:srgbClr val="FF0000"/>
                </a:solidFill>
                <a:latin typeface="Segoe UI Light" panose="020B0502040204020203" pitchFamily="34" charset="0"/>
                <a:cs typeface="Segoe UI Light" panose="020B0502040204020203" pitchFamily="34" charset="0"/>
              </a:rPr>
              <a:t>*</a:t>
            </a:r>
            <a:endParaRPr lang="en-IN" sz="2400" b="1" dirty="0">
              <a:solidFill>
                <a:srgbClr val="FF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4785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36530"/>
            <a:ext cx="11436439" cy="922515"/>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Filters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26" name="Title 1"/>
          <p:cNvSpPr txBox="1">
            <a:spLocks/>
          </p:cNvSpPr>
          <p:nvPr/>
        </p:nvSpPr>
        <p:spPr>
          <a:xfrm>
            <a:off x="904134" y="1402448"/>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Formats the expression for view</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7" name="Title 1"/>
          <p:cNvSpPr txBox="1">
            <a:spLocks/>
          </p:cNvSpPr>
          <p:nvPr/>
        </p:nvSpPr>
        <p:spPr>
          <a:xfrm>
            <a:off x="964310" y="2175156"/>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Underlying API is </a:t>
            </a:r>
            <a:r>
              <a:rPr lang="en-NZ" sz="2400" dirty="0" err="1" smtClean="0">
                <a:solidFill>
                  <a:schemeClr val="tx1">
                    <a:lumMod val="75000"/>
                    <a:lumOff val="25000"/>
                  </a:schemeClr>
                </a:solidFill>
                <a:latin typeface="Segoe UI Light" panose="020B0502040204020203" pitchFamily="34" charset="0"/>
                <a:cs typeface="Segoe UI Light" panose="020B0502040204020203" pitchFamily="34" charset="0"/>
              </a:rPr>
              <a:t>filterProvider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8" name="Title 1"/>
          <p:cNvSpPr txBox="1">
            <a:spLocks/>
          </p:cNvSpPr>
          <p:nvPr/>
        </p:nvSpPr>
        <p:spPr>
          <a:xfrm>
            <a:off x="964310" y="3057560"/>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Can use filters in controllers, directives and services as well</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9" name="Title 1"/>
          <p:cNvSpPr txBox="1">
            <a:spLocks/>
          </p:cNvSpPr>
          <p:nvPr/>
        </p:nvSpPr>
        <p:spPr>
          <a:xfrm>
            <a:off x="964310" y="4552725"/>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Can create custom filters too</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rotWithShape="1">
          <a:blip r:embed="rId3"/>
          <a:srcRect l="36529" t="28006" r="54100" b="68610"/>
          <a:stretch/>
        </p:blipFill>
        <p:spPr>
          <a:xfrm>
            <a:off x="6478883" y="2035726"/>
            <a:ext cx="2550818" cy="518135"/>
          </a:xfrm>
          <a:prstGeom prst="rect">
            <a:avLst/>
          </a:prstGeom>
        </p:spPr>
      </p:pic>
      <p:pic>
        <p:nvPicPr>
          <p:cNvPr id="30" name="Picture 29"/>
          <p:cNvPicPr>
            <a:picLocks noChangeAspect="1"/>
          </p:cNvPicPr>
          <p:nvPr/>
        </p:nvPicPr>
        <p:blipFill rotWithShape="1">
          <a:blip r:embed="rId3"/>
          <a:srcRect l="81707" t="28135" r="14560" b="68740"/>
          <a:stretch/>
        </p:blipFill>
        <p:spPr>
          <a:xfrm>
            <a:off x="10278803" y="2044919"/>
            <a:ext cx="1053809" cy="495910"/>
          </a:xfrm>
          <a:prstGeom prst="rect">
            <a:avLst/>
          </a:prstGeom>
        </p:spPr>
      </p:pic>
      <p:sp>
        <p:nvSpPr>
          <p:cNvPr id="5" name="Right Arrow 4"/>
          <p:cNvSpPr/>
          <p:nvPr/>
        </p:nvSpPr>
        <p:spPr>
          <a:xfrm>
            <a:off x="9321800" y="2098203"/>
            <a:ext cx="664904" cy="404858"/>
          </a:xfrm>
          <a:prstGeom prst="rightArrow">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itle 1"/>
          <p:cNvSpPr txBox="1">
            <a:spLocks/>
          </p:cNvSpPr>
          <p:nvPr/>
        </p:nvSpPr>
        <p:spPr>
          <a:xfrm>
            <a:off x="1972114" y="3791169"/>
            <a:ext cx="8014590" cy="9215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Inject dependency &lt;</a:t>
            </a:r>
            <a:r>
              <a:rPr lang="en-NZ" sz="2400" dirty="0" err="1" smtClean="0">
                <a:solidFill>
                  <a:schemeClr val="tx1">
                    <a:lumMod val="75000"/>
                    <a:lumOff val="25000"/>
                  </a:schemeClr>
                </a:solidFill>
                <a:latin typeface="Segoe UI Light" panose="020B0502040204020203" pitchFamily="34" charset="0"/>
                <a:cs typeface="Segoe UI Light" panose="020B0502040204020203" pitchFamily="34" charset="0"/>
              </a:rPr>
              <a:t>filtername</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&gt;Filter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6" name="Title 1"/>
          <p:cNvSpPr txBox="1">
            <a:spLocks/>
          </p:cNvSpPr>
          <p:nvPr/>
        </p:nvSpPr>
        <p:spPr>
          <a:xfrm>
            <a:off x="1972114" y="5354400"/>
            <a:ext cx="9051486" cy="8258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Valid name =&gt; Use alphabets and _</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20494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85" y="1232684"/>
            <a:ext cx="10683023" cy="2773259"/>
          </a:xfrm>
        </p:spPr>
        <p:txBody>
          <a:bodyPr>
            <a:normAutofit/>
          </a:bodyPr>
          <a:lstStyle/>
          <a:p>
            <a:pPr algn="just">
              <a:lnSpc>
                <a:spcPct val="150000"/>
              </a:lnSpc>
            </a:pP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Creating custom filters is as easy as using it. But how do you get it going? Try it yourself on </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plunker</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a:hlinkClick r:id="rId2"/>
          </p:cNvPr>
          <p:cNvSpPr txBox="1">
            <a:spLocks/>
          </p:cNvSpPr>
          <p:nvPr/>
        </p:nvSpPr>
        <p:spPr>
          <a:xfrm>
            <a:off x="742685" y="3383577"/>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b="1" dirty="0">
                <a:solidFill>
                  <a:schemeClr val="tx1">
                    <a:lumMod val="75000"/>
                    <a:lumOff val="25000"/>
                  </a:schemeClr>
                </a:solidFill>
                <a:latin typeface="Segoe UI Light" panose="020B0502040204020203" pitchFamily="34" charset="0"/>
                <a:cs typeface="Segoe UI Light" panose="020B0502040204020203" pitchFamily="34" charset="0"/>
              </a:rPr>
              <a:t>http://</a:t>
            </a:r>
            <a:r>
              <a:rPr lang="en-NZ" sz="2800" b="1" dirty="0" smtClean="0">
                <a:solidFill>
                  <a:schemeClr val="tx1">
                    <a:lumMod val="75000"/>
                    <a:lumOff val="25000"/>
                  </a:schemeClr>
                </a:solidFill>
                <a:latin typeface="Segoe UI Light" panose="020B0502040204020203" pitchFamily="34" charset="0"/>
                <a:cs typeface="Segoe UI Light" panose="020B0502040204020203" pitchFamily="34" charset="0"/>
              </a:rPr>
              <a:t>plnkr.co/edit/xpQpNk</a:t>
            </a:r>
            <a:endParaRPr lang="en-IN" sz="28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Tree>
    <p:extLst>
      <p:ext uri="{BB962C8B-B14F-4D97-AF65-F5344CB8AC3E}">
        <p14:creationId xmlns:p14="http://schemas.microsoft.com/office/powerpoint/2010/main" val="96982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72221"/>
            <a:ext cx="11436439" cy="1154979"/>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Modules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813724" y="1867509"/>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Container for different parts (directives, controllers, filters, services) of your web app.</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0" name="Title 1"/>
          <p:cNvSpPr txBox="1">
            <a:spLocks/>
          </p:cNvSpPr>
          <p:nvPr/>
        </p:nvSpPr>
        <p:spPr>
          <a:xfrm>
            <a:off x="813724" y="2788157"/>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Usually the starting point of your app</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2" name="Title 1"/>
          <p:cNvSpPr txBox="1">
            <a:spLocks/>
          </p:cNvSpPr>
          <p:nvPr/>
        </p:nvSpPr>
        <p:spPr>
          <a:xfrm>
            <a:off x="813724" y="3507645"/>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Consist of </a:t>
            </a:r>
            <a:r>
              <a:rPr lang="en-NZ" sz="2400" u="sng" dirty="0" smtClean="0">
                <a:solidFill>
                  <a:schemeClr val="tx1">
                    <a:lumMod val="75000"/>
                    <a:lumOff val="25000"/>
                  </a:schemeClr>
                </a:solidFill>
                <a:latin typeface="Segoe UI Light" panose="020B0502040204020203" pitchFamily="34" charset="0"/>
                <a:cs typeface="Segoe UI Light" panose="020B0502040204020203" pitchFamily="34" charset="0"/>
              </a:rPr>
              <a:t>configuration</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and </a:t>
            </a:r>
            <a:r>
              <a:rPr lang="en-NZ" sz="2400" u="sng" dirty="0" smtClean="0">
                <a:solidFill>
                  <a:schemeClr val="tx1">
                    <a:lumMod val="75000"/>
                    <a:lumOff val="25000"/>
                  </a:schemeClr>
                </a:solidFill>
                <a:latin typeface="Segoe UI Light" panose="020B0502040204020203" pitchFamily="34" charset="0"/>
                <a:cs typeface="Segoe UI Light" panose="020B0502040204020203" pitchFamily="34" charset="0"/>
              </a:rPr>
              <a:t>run</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block</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813724" y="4292052"/>
            <a:ext cx="104613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Can create reusable modules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973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4658" y="3291135"/>
            <a:ext cx="3384546" cy="941141"/>
          </a:xfrm>
        </p:spPr>
        <p:txBody>
          <a:bodyPr anchor="ctr">
            <a:normAutofit/>
          </a:bodyPr>
          <a:lstStyle/>
          <a:p>
            <a:pPr algn="l"/>
            <a:r>
              <a:rPr lang="en-NZ" sz="3600" b="1"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Clyde D’Souza</a:t>
            </a:r>
            <a:endParaRPr lang="en-IN" sz="3600" b="1"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grpSp>
        <p:nvGrpSpPr>
          <p:cNvPr id="6" name="Group 5"/>
          <p:cNvGrpSpPr/>
          <p:nvPr/>
        </p:nvGrpSpPr>
        <p:grpSpPr>
          <a:xfrm rot="16200000">
            <a:off x="6005314" y="684190"/>
            <a:ext cx="173863" cy="12173755"/>
            <a:chOff x="0" y="1553817"/>
            <a:chExt cx="167427" cy="4213006"/>
          </a:xfrm>
        </p:grpSpPr>
        <p:sp>
          <p:nvSpPr>
            <p:cNvPr id="7" name="Rectangle 6"/>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6423" y="1686838"/>
            <a:ext cx="1558007" cy="1558007"/>
          </a:xfrm>
          <a:prstGeom prst="ellipse">
            <a:avLst/>
          </a:prstGeom>
          <a:ln w="57150">
            <a:noFill/>
          </a:ln>
        </p:spPr>
      </p:pic>
      <p:sp>
        <p:nvSpPr>
          <p:cNvPr id="12" name="Title 1">
            <a:hlinkClick r:id="rId2"/>
          </p:cNvPr>
          <p:cNvSpPr txBox="1">
            <a:spLocks/>
          </p:cNvSpPr>
          <p:nvPr/>
        </p:nvSpPr>
        <p:spPr>
          <a:xfrm>
            <a:off x="1204658" y="3917214"/>
            <a:ext cx="2877945" cy="7449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@ClydeDz</a:t>
            </a:r>
            <a:endParaRPr lang="en-IN" sz="2400"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cxnSp>
        <p:nvCxnSpPr>
          <p:cNvPr id="14" name="Straight Connector 13"/>
          <p:cNvCxnSpPr/>
          <p:nvPr/>
        </p:nvCxnSpPr>
        <p:spPr>
          <a:xfrm flipH="1">
            <a:off x="5056349" y="1268447"/>
            <a:ext cx="16889" cy="39527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5408811" y="1477121"/>
            <a:ext cx="6207934" cy="153430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NZ" sz="2400"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Graduated from AUT in Dec 2015 with a </a:t>
            </a:r>
          </a:p>
          <a:p>
            <a:pPr algn="l"/>
            <a:r>
              <a:rPr lang="en-NZ" sz="2400"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Postgraduate diploma in Computer and Information Sciences</a:t>
            </a:r>
            <a:endParaRPr lang="en-IN" sz="2400"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sp>
        <p:nvSpPr>
          <p:cNvPr id="19" name="Title 1"/>
          <p:cNvSpPr txBox="1">
            <a:spLocks/>
          </p:cNvSpPr>
          <p:nvPr/>
        </p:nvSpPr>
        <p:spPr>
          <a:xfrm>
            <a:off x="5408811" y="2967155"/>
            <a:ext cx="6207934" cy="98645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NZ" sz="2400"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Volunteer at Impact NPO events</a:t>
            </a:r>
            <a:endParaRPr lang="en-IN" sz="2400"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sp>
        <p:nvSpPr>
          <p:cNvPr id="20" name="Title 1"/>
          <p:cNvSpPr txBox="1">
            <a:spLocks/>
          </p:cNvSpPr>
          <p:nvPr/>
        </p:nvSpPr>
        <p:spPr>
          <a:xfrm>
            <a:off x="5408811" y="3997128"/>
            <a:ext cx="6207934" cy="98645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NZ" sz="2400"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Love web development and design</a:t>
            </a:r>
            <a:endParaRPr lang="en-IN" sz="2400"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Tree>
    <p:extLst>
      <p:ext uri="{BB962C8B-B14F-4D97-AF65-F5344CB8AC3E}">
        <p14:creationId xmlns:p14="http://schemas.microsoft.com/office/powerpoint/2010/main" val="3431927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72221"/>
            <a:ext cx="11436439" cy="1154979"/>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Modules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4" name="Title 1"/>
          <p:cNvSpPr txBox="1">
            <a:spLocks/>
          </p:cNvSpPr>
          <p:nvPr/>
        </p:nvSpPr>
        <p:spPr>
          <a:xfrm>
            <a:off x="513564" y="2391724"/>
            <a:ext cx="11242538" cy="992234"/>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err="1" smtClean="0">
                <a:solidFill>
                  <a:schemeClr val="tx1">
                    <a:lumMod val="75000"/>
                    <a:lumOff val="25000"/>
                  </a:schemeClr>
                </a:solidFill>
                <a:latin typeface="Courier New" panose="02070309020205020404" pitchFamily="49" charset="0"/>
                <a:cs typeface="Courier New" panose="02070309020205020404" pitchFamily="49" charset="0"/>
              </a:rPr>
              <a:t>angular.module</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r>
              <a:rPr lang="en-NZ" sz="2000" dirty="0" smtClean="0">
                <a:solidFill>
                  <a:srgbClr val="FF0000"/>
                </a:solidFill>
                <a:latin typeface="Courier New" panose="02070309020205020404" pitchFamily="49" charset="0"/>
                <a:cs typeface="Courier New" panose="02070309020205020404" pitchFamily="49" charset="0"/>
              </a:rPr>
              <a:t>‘</a:t>
            </a:r>
            <a:r>
              <a:rPr lang="en-NZ" sz="2000" dirty="0" err="1" smtClean="0">
                <a:solidFill>
                  <a:srgbClr val="FF0000"/>
                </a:solidFill>
                <a:latin typeface="Courier New" panose="02070309020205020404" pitchFamily="49" charset="0"/>
                <a:cs typeface="Courier New" panose="02070309020205020404" pitchFamily="49" charset="0"/>
              </a:rPr>
              <a:t>moduleName</a:t>
            </a:r>
            <a:r>
              <a:rPr lang="en-NZ" sz="2000" dirty="0" smtClean="0">
                <a:solidFill>
                  <a:srgbClr val="FF0000"/>
                </a:solidFill>
                <a:latin typeface="Courier New" panose="02070309020205020404" pitchFamily="49" charset="0"/>
                <a:cs typeface="Courier New" panose="02070309020205020404" pitchFamily="49" charset="0"/>
              </a:rPr>
              <a:t>’</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endParaRPr lang="en-IN" sz="20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5" name="Title 1"/>
          <p:cNvSpPr txBox="1">
            <a:spLocks/>
          </p:cNvSpPr>
          <p:nvPr/>
        </p:nvSpPr>
        <p:spPr>
          <a:xfrm>
            <a:off x="513564" y="4860891"/>
            <a:ext cx="11242538" cy="115872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&lt;</a:t>
            </a:r>
            <a:r>
              <a:rPr lang="en-NZ" sz="2000" dirty="0" smtClean="0">
                <a:solidFill>
                  <a:srgbClr val="0070C0"/>
                </a:solidFill>
                <a:latin typeface="Courier New" panose="02070309020205020404" pitchFamily="49" charset="0"/>
                <a:cs typeface="Courier New" panose="02070309020205020404" pitchFamily="49" charset="0"/>
              </a:rPr>
              <a:t>div</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 </a:t>
            </a:r>
            <a:r>
              <a:rPr lang="en-NZ" sz="2000" dirty="0" smtClean="0">
                <a:solidFill>
                  <a:srgbClr val="7030A0"/>
                </a:solidFill>
                <a:latin typeface="Courier New" panose="02070309020205020404" pitchFamily="49" charset="0"/>
                <a:cs typeface="Courier New" panose="02070309020205020404" pitchFamily="49" charset="0"/>
              </a:rPr>
              <a:t>ng-app</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r>
              <a:rPr lang="en-NZ" sz="2000" dirty="0" err="1" smtClean="0">
                <a:solidFill>
                  <a:srgbClr val="FF0000"/>
                </a:solidFill>
                <a:latin typeface="Courier New" panose="02070309020205020404" pitchFamily="49" charset="0"/>
                <a:cs typeface="Courier New" panose="02070309020205020404" pitchFamily="49" charset="0"/>
              </a:rPr>
              <a:t>moduleName</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”&gt;</a:t>
            </a:r>
          </a:p>
          <a:p>
            <a:r>
              <a:rPr lang="en-NZ" sz="2000" dirty="0">
                <a:solidFill>
                  <a:srgbClr val="00B050"/>
                </a:solidFill>
                <a:latin typeface="Courier New" panose="02070309020205020404" pitchFamily="49" charset="0"/>
                <a:cs typeface="Courier New" panose="02070309020205020404" pitchFamily="49" charset="0"/>
              </a:rPr>
              <a:t>	</a:t>
            </a:r>
            <a:r>
              <a:rPr lang="en-NZ" sz="2000" dirty="0" smtClean="0">
                <a:solidFill>
                  <a:srgbClr val="00B050"/>
                </a:solidFill>
                <a:latin typeface="Courier New" panose="02070309020205020404" pitchFamily="49" charset="0"/>
                <a:cs typeface="Courier New" panose="02070309020205020404" pitchFamily="49" charset="0"/>
              </a:rPr>
              <a:t>…</a:t>
            </a:r>
          </a:p>
          <a:p>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&lt;</a:t>
            </a:r>
            <a:r>
              <a:rPr lang="en-NZ" sz="2000" dirty="0" smtClean="0">
                <a:solidFill>
                  <a:srgbClr val="0070C0"/>
                </a:solidFill>
                <a:latin typeface="Courier New" panose="02070309020205020404" pitchFamily="49" charset="0"/>
                <a:cs typeface="Courier New" panose="02070309020205020404" pitchFamily="49" charset="0"/>
              </a:rPr>
              <a:t>/div</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&gt;</a:t>
            </a:r>
            <a:endParaRPr lang="en-IN" sz="20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6" name="Title 1"/>
          <p:cNvSpPr txBox="1">
            <a:spLocks/>
          </p:cNvSpPr>
          <p:nvPr/>
        </p:nvSpPr>
        <p:spPr>
          <a:xfrm>
            <a:off x="619262" y="1420209"/>
            <a:ext cx="98771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Declaring a module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7" name="Title 1"/>
          <p:cNvSpPr txBox="1">
            <a:spLocks/>
          </p:cNvSpPr>
          <p:nvPr/>
        </p:nvSpPr>
        <p:spPr>
          <a:xfrm>
            <a:off x="619262" y="3717007"/>
            <a:ext cx="1101393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Bootstrap your module to your web app. Angular is responsible for this section</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832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436952"/>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Hands-on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619262" y="1762515"/>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Creating our app’s module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4" name="Picture 3"/>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43672" b="17243"/>
          <a:stretch/>
        </p:blipFill>
        <p:spPr>
          <a:xfrm>
            <a:off x="778919" y="5271614"/>
            <a:ext cx="2084975" cy="814896"/>
          </a:xfrm>
          <a:prstGeom prst="rect">
            <a:avLst/>
          </a:prstGeom>
        </p:spPr>
      </p:pic>
    </p:spTree>
    <p:extLst>
      <p:ext uri="{BB962C8B-B14F-4D97-AF65-F5344CB8AC3E}">
        <p14:creationId xmlns:p14="http://schemas.microsoft.com/office/powerpoint/2010/main" val="893393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33702" y="1424130"/>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Meant for the business logic pertaining to a single view</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0" name="Title 1"/>
          <p:cNvSpPr txBox="1">
            <a:spLocks/>
          </p:cNvSpPr>
          <p:nvPr/>
        </p:nvSpPr>
        <p:spPr>
          <a:xfrm>
            <a:off x="1133702" y="2208021"/>
            <a:ext cx="98771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Preferably kept slim. Let services do the view-independent work </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2" name="Title 1"/>
          <p:cNvSpPr txBox="1">
            <a:spLocks/>
          </p:cNvSpPr>
          <p:nvPr/>
        </p:nvSpPr>
        <p:spPr>
          <a:xfrm>
            <a:off x="619262" y="566342"/>
            <a:ext cx="11436439" cy="1055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Controllers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11073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p:cNvSpPr txBox="1">
            <a:spLocks/>
          </p:cNvSpPr>
          <p:nvPr/>
        </p:nvSpPr>
        <p:spPr>
          <a:xfrm>
            <a:off x="619262" y="566342"/>
            <a:ext cx="11436439" cy="1055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Controllers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365667" y="2406868"/>
            <a:ext cx="11585033" cy="1689196"/>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err="1" smtClean="0">
                <a:solidFill>
                  <a:schemeClr val="tx1">
                    <a:lumMod val="75000"/>
                    <a:lumOff val="25000"/>
                  </a:schemeClr>
                </a:solidFill>
                <a:latin typeface="Courier New" panose="02070309020205020404" pitchFamily="49" charset="0"/>
                <a:cs typeface="Courier New" panose="02070309020205020404" pitchFamily="49" charset="0"/>
              </a:rPr>
              <a:t>angular.module</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r>
              <a:rPr lang="en-NZ" sz="2000" dirty="0" smtClean="0">
                <a:solidFill>
                  <a:srgbClr val="FF0000"/>
                </a:solidFill>
                <a:latin typeface="Courier New" panose="02070309020205020404" pitchFamily="49" charset="0"/>
                <a:cs typeface="Courier New" panose="02070309020205020404" pitchFamily="49" charset="0"/>
              </a:rPr>
              <a:t>‘</a:t>
            </a:r>
            <a:r>
              <a:rPr lang="en-NZ" sz="2000" dirty="0" err="1" smtClean="0">
                <a:solidFill>
                  <a:srgbClr val="FF0000"/>
                </a:solidFill>
                <a:latin typeface="Courier New" panose="02070309020205020404" pitchFamily="49" charset="0"/>
                <a:cs typeface="Courier New" panose="02070309020205020404" pitchFamily="49" charset="0"/>
              </a:rPr>
              <a:t>moduleName</a:t>
            </a:r>
            <a:r>
              <a:rPr lang="en-NZ" sz="2000" dirty="0" smtClean="0">
                <a:solidFill>
                  <a:srgbClr val="FF0000"/>
                </a:solidFill>
                <a:latin typeface="Courier New" panose="02070309020205020404" pitchFamily="49" charset="0"/>
                <a:cs typeface="Courier New" panose="02070309020205020404" pitchFamily="49" charset="0"/>
              </a:rPr>
              <a:t>’</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p>
          <a:p>
            <a:r>
              <a:rPr lang="en-NZ" sz="2000" dirty="0">
                <a:solidFill>
                  <a:schemeClr val="tx1">
                    <a:lumMod val="75000"/>
                    <a:lumOff val="25000"/>
                  </a:schemeClr>
                </a:solidFill>
                <a:latin typeface="Courier New" panose="02070309020205020404" pitchFamily="49" charset="0"/>
                <a:cs typeface="Courier New" panose="02070309020205020404" pitchFamily="49" charset="0"/>
              </a:rPr>
              <a:t>	</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.controller(</a:t>
            </a:r>
            <a:r>
              <a:rPr lang="en-NZ" sz="2000" dirty="0" smtClean="0">
                <a:solidFill>
                  <a:srgbClr val="FF0000"/>
                </a:solidFill>
                <a:latin typeface="Courier New" panose="02070309020205020404" pitchFamily="49" charset="0"/>
                <a:cs typeface="Courier New" panose="02070309020205020404" pitchFamily="49" charset="0"/>
              </a:rPr>
              <a:t>‘</a:t>
            </a:r>
            <a:r>
              <a:rPr lang="en-NZ" sz="2000" dirty="0" err="1" smtClean="0">
                <a:solidFill>
                  <a:srgbClr val="FF0000"/>
                </a:solidFill>
                <a:latin typeface="Courier New" panose="02070309020205020404" pitchFamily="49" charset="0"/>
                <a:cs typeface="Courier New" panose="02070309020205020404" pitchFamily="49" charset="0"/>
              </a:rPr>
              <a:t>nameOfController</a:t>
            </a:r>
            <a:r>
              <a:rPr lang="en-NZ" sz="2000" dirty="0" smtClean="0">
                <a:solidFill>
                  <a:srgbClr val="FF0000"/>
                </a:solidFill>
                <a:latin typeface="Courier New" panose="02070309020205020404" pitchFamily="49" charset="0"/>
                <a:cs typeface="Courier New" panose="02070309020205020404" pitchFamily="49" charset="0"/>
              </a:rPr>
              <a:t>’</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r>
              <a:rPr lang="en-NZ" sz="2000" dirty="0" smtClean="0">
                <a:solidFill>
                  <a:srgbClr val="FF0000"/>
                </a:solidFill>
                <a:latin typeface="Courier New" panose="02070309020205020404" pitchFamily="49" charset="0"/>
                <a:cs typeface="Courier New" panose="02070309020205020404" pitchFamily="49" charset="0"/>
              </a:rPr>
              <a:t>‘$</a:t>
            </a:r>
            <a:r>
              <a:rPr lang="en-NZ" sz="2000" dirty="0" err="1" smtClean="0">
                <a:solidFill>
                  <a:srgbClr val="FF0000"/>
                </a:solidFill>
                <a:latin typeface="Courier New" panose="02070309020205020404" pitchFamily="49" charset="0"/>
                <a:cs typeface="Courier New" panose="02070309020205020404" pitchFamily="49" charset="0"/>
              </a:rPr>
              <a:t>dependency’</a:t>
            </a:r>
            <a:r>
              <a:rPr lang="en-NZ" sz="2000" dirty="0" err="1" smtClean="0">
                <a:solidFill>
                  <a:schemeClr val="tx1">
                    <a:lumMod val="75000"/>
                    <a:lumOff val="25000"/>
                  </a:schemeClr>
                </a:solidFill>
                <a:latin typeface="Courier New" panose="02070309020205020404" pitchFamily="49" charset="0"/>
                <a:cs typeface="Courier New" panose="02070309020205020404" pitchFamily="49" charset="0"/>
              </a:rPr>
              <a:t>,</a:t>
            </a:r>
            <a:r>
              <a:rPr lang="en-NZ" sz="2000" dirty="0" err="1" smtClean="0">
                <a:solidFill>
                  <a:srgbClr val="0070C0"/>
                </a:solidFill>
                <a:latin typeface="Courier New" panose="02070309020205020404" pitchFamily="49" charset="0"/>
                <a:cs typeface="Courier New" panose="02070309020205020404" pitchFamily="49" charset="0"/>
              </a:rPr>
              <a:t>function</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($dependency){</a:t>
            </a:r>
          </a:p>
          <a:p>
            <a:r>
              <a:rPr lang="en-NZ" sz="2000" dirty="0" smtClean="0">
                <a:solidFill>
                  <a:srgbClr val="00B050"/>
                </a:solidFill>
                <a:latin typeface="Courier New" panose="02070309020205020404" pitchFamily="49" charset="0"/>
                <a:cs typeface="Courier New" panose="02070309020205020404" pitchFamily="49" charset="0"/>
              </a:rPr>
              <a:t>		// business logic here</a:t>
            </a:r>
            <a:endParaRPr lang="en-NZ" sz="2000" dirty="0">
              <a:solidFill>
                <a:srgbClr val="00B050"/>
              </a:solidFill>
              <a:latin typeface="Courier New" panose="02070309020205020404" pitchFamily="49" charset="0"/>
              <a:cs typeface="Courier New" panose="02070309020205020404" pitchFamily="49" charset="0"/>
            </a:endParaRPr>
          </a:p>
          <a:p>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endParaRPr lang="en-IN" sz="20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4" name="Title 1"/>
          <p:cNvSpPr txBox="1">
            <a:spLocks/>
          </p:cNvSpPr>
          <p:nvPr/>
        </p:nvSpPr>
        <p:spPr>
          <a:xfrm>
            <a:off x="423154" y="4881414"/>
            <a:ext cx="11527546" cy="115872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&lt;</a:t>
            </a:r>
            <a:r>
              <a:rPr lang="en-NZ" sz="2000" dirty="0" smtClean="0">
                <a:solidFill>
                  <a:srgbClr val="0070C0"/>
                </a:solidFill>
                <a:latin typeface="Courier New" panose="02070309020205020404" pitchFamily="49" charset="0"/>
                <a:cs typeface="Courier New" panose="02070309020205020404" pitchFamily="49" charset="0"/>
              </a:rPr>
              <a:t>div</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 </a:t>
            </a:r>
            <a:r>
              <a:rPr lang="en-NZ" sz="2000" dirty="0" smtClean="0">
                <a:solidFill>
                  <a:srgbClr val="7030A0"/>
                </a:solidFill>
                <a:latin typeface="Courier New" panose="02070309020205020404" pitchFamily="49" charset="0"/>
                <a:cs typeface="Courier New" panose="02070309020205020404" pitchFamily="49" charset="0"/>
              </a:rPr>
              <a:t>ng-controller</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a:t>
            </a:r>
            <a:r>
              <a:rPr lang="en-NZ" sz="2000" dirty="0" err="1" smtClean="0">
                <a:solidFill>
                  <a:srgbClr val="FF0000"/>
                </a:solidFill>
                <a:latin typeface="Courier New" panose="02070309020205020404" pitchFamily="49" charset="0"/>
                <a:cs typeface="Courier New" panose="02070309020205020404" pitchFamily="49" charset="0"/>
              </a:rPr>
              <a:t>nameOfController</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”&gt;</a:t>
            </a:r>
          </a:p>
          <a:p>
            <a:r>
              <a:rPr lang="en-NZ" sz="2000" dirty="0">
                <a:solidFill>
                  <a:srgbClr val="00B050"/>
                </a:solidFill>
                <a:latin typeface="Courier New" panose="02070309020205020404" pitchFamily="49" charset="0"/>
                <a:cs typeface="Courier New" panose="02070309020205020404" pitchFamily="49" charset="0"/>
              </a:rPr>
              <a:t>	</a:t>
            </a:r>
            <a:r>
              <a:rPr lang="en-NZ" sz="2000" dirty="0" smtClean="0">
                <a:solidFill>
                  <a:srgbClr val="00B050"/>
                </a:solidFill>
                <a:latin typeface="Courier New" panose="02070309020205020404" pitchFamily="49" charset="0"/>
                <a:cs typeface="Courier New" panose="02070309020205020404" pitchFamily="49" charset="0"/>
              </a:rPr>
              <a:t>…</a:t>
            </a:r>
          </a:p>
          <a:p>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&lt;</a:t>
            </a:r>
            <a:r>
              <a:rPr lang="en-NZ" sz="2000" dirty="0" smtClean="0">
                <a:solidFill>
                  <a:srgbClr val="0070C0"/>
                </a:solidFill>
                <a:latin typeface="Courier New" panose="02070309020205020404" pitchFamily="49" charset="0"/>
                <a:cs typeface="Courier New" panose="02070309020205020404" pitchFamily="49" charset="0"/>
              </a:rPr>
              <a:t>/div</a:t>
            </a:r>
            <a:r>
              <a:rPr lang="en-NZ" sz="2000" dirty="0" smtClean="0">
                <a:solidFill>
                  <a:schemeClr val="tx1">
                    <a:lumMod val="75000"/>
                    <a:lumOff val="25000"/>
                  </a:schemeClr>
                </a:solidFill>
                <a:latin typeface="Courier New" panose="02070309020205020404" pitchFamily="49" charset="0"/>
                <a:cs typeface="Courier New" panose="02070309020205020404" pitchFamily="49" charset="0"/>
              </a:rPr>
              <a:t>&gt;</a:t>
            </a:r>
            <a:endParaRPr lang="en-IN" sz="20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5" name="Title 1"/>
          <p:cNvSpPr txBox="1">
            <a:spLocks/>
          </p:cNvSpPr>
          <p:nvPr/>
        </p:nvSpPr>
        <p:spPr>
          <a:xfrm>
            <a:off x="619262" y="1420209"/>
            <a:ext cx="98771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Create a controller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6" name="Title 1"/>
          <p:cNvSpPr txBox="1">
            <a:spLocks/>
          </p:cNvSpPr>
          <p:nvPr/>
        </p:nvSpPr>
        <p:spPr>
          <a:xfrm>
            <a:off x="619262" y="3951518"/>
            <a:ext cx="98771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Use that controller in the view</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46102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85" y="1232684"/>
            <a:ext cx="10683023" cy="2773259"/>
          </a:xfrm>
        </p:spPr>
        <p:txBody>
          <a:bodyPr>
            <a:normAutofit/>
          </a:bodyPr>
          <a:lstStyle/>
          <a:p>
            <a:pPr algn="just">
              <a:lnSpc>
                <a:spcPct val="150000"/>
              </a:lnSpc>
            </a:pP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Controllers is the heart of your business logic and your app is big enough to use multiple controllers. But are you confident on handling multiple controllers? Try the basics of multiple controllers on </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plunker</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a:hlinkClick r:id="rId2"/>
          </p:cNvPr>
          <p:cNvSpPr txBox="1">
            <a:spLocks/>
          </p:cNvSpPr>
          <p:nvPr/>
        </p:nvSpPr>
        <p:spPr>
          <a:xfrm>
            <a:off x="742685" y="3673862"/>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b="1" dirty="0">
                <a:solidFill>
                  <a:schemeClr val="tx1">
                    <a:lumMod val="75000"/>
                    <a:lumOff val="25000"/>
                  </a:schemeClr>
                </a:solidFill>
                <a:latin typeface="Segoe UI Light" panose="020B0502040204020203" pitchFamily="34" charset="0"/>
                <a:cs typeface="Segoe UI Light" panose="020B0502040204020203" pitchFamily="34" charset="0"/>
              </a:rPr>
              <a:t>http://</a:t>
            </a:r>
            <a:r>
              <a:rPr lang="en-NZ" sz="2800" b="1" dirty="0" smtClean="0">
                <a:solidFill>
                  <a:schemeClr val="tx1">
                    <a:lumMod val="75000"/>
                    <a:lumOff val="25000"/>
                  </a:schemeClr>
                </a:solidFill>
                <a:latin typeface="Segoe UI Light" panose="020B0502040204020203" pitchFamily="34" charset="0"/>
                <a:cs typeface="Segoe UI Light" panose="020B0502040204020203" pitchFamily="34" charset="0"/>
              </a:rPr>
              <a:t>plnkr.co/edit/8U7gNz</a:t>
            </a:r>
            <a:endParaRPr lang="en-IN" sz="28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Tree>
    <p:extLst>
      <p:ext uri="{BB962C8B-B14F-4D97-AF65-F5344CB8AC3E}">
        <p14:creationId xmlns:p14="http://schemas.microsoft.com/office/powerpoint/2010/main" val="2396967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436952"/>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Hands-on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619262" y="1762515"/>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Adding controllers to our web app</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4" name="Picture 3"/>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43672" b="17243"/>
          <a:stretch/>
        </p:blipFill>
        <p:spPr>
          <a:xfrm>
            <a:off x="778919" y="5271614"/>
            <a:ext cx="2084975" cy="814896"/>
          </a:xfrm>
          <a:prstGeom prst="rect">
            <a:avLst/>
          </a:prstGeom>
        </p:spPr>
      </p:pic>
    </p:spTree>
    <p:extLst>
      <p:ext uri="{BB962C8B-B14F-4D97-AF65-F5344CB8AC3E}">
        <p14:creationId xmlns:p14="http://schemas.microsoft.com/office/powerpoint/2010/main" val="978472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33702" y="1585654"/>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It is </a:t>
            </a:r>
            <a:r>
              <a:rPr lang="en-IN" sz="2400" dirty="0" smtClean="0">
                <a:solidFill>
                  <a:schemeClr val="tx1">
                    <a:lumMod val="75000"/>
                    <a:lumOff val="25000"/>
                  </a:schemeClr>
                </a:solidFill>
                <a:latin typeface="Segoe UI Light" panose="020B0502040204020203" pitchFamily="34" charset="0"/>
                <a:cs typeface="Segoe UI Light" panose="020B0502040204020203" pitchFamily="34" charset="0"/>
              </a:rPr>
              <a:t>a </a:t>
            </a:r>
            <a:r>
              <a:rPr lang="en-IN" sz="2400" dirty="0">
                <a:solidFill>
                  <a:schemeClr val="tx1">
                    <a:lumMod val="75000"/>
                    <a:lumOff val="25000"/>
                  </a:schemeClr>
                </a:solidFill>
                <a:latin typeface="Segoe UI Light" panose="020B0502040204020203" pitchFamily="34" charset="0"/>
                <a:cs typeface="Segoe UI Light" panose="020B0502040204020203" pitchFamily="34" charset="0"/>
              </a:rPr>
              <a:t>software design pattern that deals with how components get hold of their dependencies.</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0" name="Title 1"/>
          <p:cNvSpPr txBox="1">
            <a:spLocks/>
          </p:cNvSpPr>
          <p:nvPr/>
        </p:nvSpPr>
        <p:spPr>
          <a:xfrm>
            <a:off x="1133702" y="2457415"/>
            <a:ext cx="987719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$injector =&gt; service locator =&gt; manages all dependencies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2" name="Title 1"/>
          <p:cNvSpPr txBox="1">
            <a:spLocks/>
          </p:cNvSpPr>
          <p:nvPr/>
        </p:nvSpPr>
        <p:spPr>
          <a:xfrm>
            <a:off x="619262" y="566342"/>
            <a:ext cx="11436439" cy="1055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Dependency injection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1133702" y="3227331"/>
            <a:ext cx="984932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Dependency annotation</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4" name="Title 1"/>
          <p:cNvSpPr txBox="1">
            <a:spLocks/>
          </p:cNvSpPr>
          <p:nvPr/>
        </p:nvSpPr>
        <p:spPr>
          <a:xfrm>
            <a:off x="1658131" y="3873778"/>
            <a:ext cx="4221192" cy="21460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Inline array</a:t>
            </a:r>
          </a:p>
          <a:p>
            <a:pPr>
              <a:lnSpc>
                <a:spcPct val="150000"/>
              </a:lnSpc>
            </a:pP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Using $injector</a:t>
            </a:r>
          </a:p>
          <a:p>
            <a:pPr>
              <a:lnSpc>
                <a:spcPct val="150000"/>
              </a:lnSpc>
            </a:pP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Implicit</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cxnSp>
        <p:nvCxnSpPr>
          <p:cNvPr id="3" name="Straight Arrow Connector 2"/>
          <p:cNvCxnSpPr/>
          <p:nvPr/>
        </p:nvCxnSpPr>
        <p:spPr>
          <a:xfrm>
            <a:off x="3225800" y="4472062"/>
            <a:ext cx="1363404" cy="1629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3"/>
          <a:srcRect l="29503" t="36111" r="22864" b="53819"/>
          <a:stretch/>
        </p:blipFill>
        <p:spPr>
          <a:xfrm>
            <a:off x="4720108" y="4023684"/>
            <a:ext cx="7184934" cy="853947"/>
          </a:xfrm>
          <a:prstGeom prst="rect">
            <a:avLst/>
          </a:prstGeom>
        </p:spPr>
      </p:pic>
      <p:sp>
        <p:nvSpPr>
          <p:cNvPr id="18" name="Right Brace 17"/>
          <p:cNvSpPr/>
          <p:nvPr/>
        </p:nvSpPr>
        <p:spPr>
          <a:xfrm rot="5400000">
            <a:off x="8373670" y="4084797"/>
            <a:ext cx="115003" cy="1110156"/>
          </a:xfrm>
          <a:prstGeom prst="rightBrace">
            <a:avLst>
              <a:gd name="adj1" fmla="val 138339"/>
              <a:gd name="adj2" fmla="val 51566"/>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ight Brace 18"/>
          <p:cNvSpPr/>
          <p:nvPr/>
        </p:nvSpPr>
        <p:spPr>
          <a:xfrm rot="5400000">
            <a:off x="10599323" y="4123275"/>
            <a:ext cx="68342" cy="937689"/>
          </a:xfrm>
          <a:prstGeom prst="rightBrace">
            <a:avLst>
              <a:gd name="adj1" fmla="val 138339"/>
              <a:gd name="adj2" fmla="val 51566"/>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itle 1"/>
          <p:cNvSpPr txBox="1">
            <a:spLocks/>
          </p:cNvSpPr>
          <p:nvPr/>
        </p:nvSpPr>
        <p:spPr>
          <a:xfrm>
            <a:off x="5927835" y="4669134"/>
            <a:ext cx="4142375" cy="874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rgbClr val="0070C0"/>
                </a:solidFill>
                <a:latin typeface="Segoe UI Light" panose="020B0502040204020203" pitchFamily="34" charset="0"/>
                <a:cs typeface="Segoe UI Light" panose="020B0502040204020203" pitchFamily="34" charset="0"/>
              </a:rPr>
              <a:t>List of dependencies</a:t>
            </a:r>
            <a:endParaRPr lang="en-IN" sz="2400" dirty="0">
              <a:solidFill>
                <a:srgbClr val="0070C0"/>
              </a:solidFill>
              <a:latin typeface="Segoe UI Light" panose="020B0502040204020203" pitchFamily="34" charset="0"/>
              <a:cs typeface="Segoe UI Light" panose="020B0502040204020203" pitchFamily="34" charset="0"/>
            </a:endParaRPr>
          </a:p>
        </p:txBody>
      </p:sp>
      <p:sp>
        <p:nvSpPr>
          <p:cNvPr id="26" name="Title 1"/>
          <p:cNvSpPr txBox="1">
            <a:spLocks/>
          </p:cNvSpPr>
          <p:nvPr/>
        </p:nvSpPr>
        <p:spPr>
          <a:xfrm>
            <a:off x="9681667" y="4731466"/>
            <a:ext cx="2354279" cy="778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rgbClr val="0070C0"/>
                </a:solidFill>
                <a:latin typeface="Segoe UI Light" panose="020B0502040204020203" pitchFamily="34" charset="0"/>
                <a:cs typeface="Segoe UI Light" panose="020B0502040204020203" pitchFamily="34" charset="0"/>
              </a:rPr>
              <a:t>Their function</a:t>
            </a:r>
            <a:endParaRPr lang="en-IN" sz="2400" dirty="0">
              <a:solidFill>
                <a:srgbClr val="0070C0"/>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4215" y="4697377"/>
            <a:ext cx="762000" cy="762000"/>
          </a:xfrm>
          <a:prstGeom prst="rect">
            <a:avLst/>
          </a:prstGeom>
        </p:spPr>
      </p:pic>
      <p:pic>
        <p:nvPicPr>
          <p:cNvPr id="16" name="Picture 15"/>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89410" y="4239140"/>
            <a:ext cx="385750" cy="385750"/>
          </a:xfrm>
          <a:prstGeom prst="rect">
            <a:avLst/>
          </a:prstGeom>
        </p:spPr>
      </p:pic>
    </p:spTree>
    <p:extLst>
      <p:ext uri="{BB962C8B-B14F-4D97-AF65-F5344CB8AC3E}">
        <p14:creationId xmlns:p14="http://schemas.microsoft.com/office/powerpoint/2010/main" val="38699645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p:cNvSpPr>
            <a:spLocks noGrp="1"/>
          </p:cNvSpPr>
          <p:nvPr>
            <p:ph type="title"/>
          </p:nvPr>
        </p:nvSpPr>
        <p:spPr>
          <a:xfrm>
            <a:off x="619262" y="572222"/>
            <a:ext cx="11436439" cy="1055176"/>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Providers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6018061" y="1415368"/>
            <a:ext cx="1452456" cy="583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Provider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7" name="Title 1"/>
          <p:cNvSpPr txBox="1">
            <a:spLocks/>
          </p:cNvSpPr>
          <p:nvPr/>
        </p:nvSpPr>
        <p:spPr>
          <a:xfrm>
            <a:off x="1339841" y="1834483"/>
            <a:ext cx="1252467" cy="703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$injector</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8" name="Title 1"/>
          <p:cNvSpPr txBox="1">
            <a:spLocks/>
          </p:cNvSpPr>
          <p:nvPr/>
        </p:nvSpPr>
        <p:spPr>
          <a:xfrm>
            <a:off x="590847" y="5179868"/>
            <a:ext cx="1252467" cy="703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Services</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p:cNvSpPr txBox="1">
            <a:spLocks/>
          </p:cNvSpPr>
          <p:nvPr/>
        </p:nvSpPr>
        <p:spPr>
          <a:xfrm>
            <a:off x="2024799" y="5179868"/>
            <a:ext cx="2497682" cy="703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Specialized objects</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1987181" y="2708958"/>
            <a:ext cx="1286459" cy="710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Recipe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6" name="Title 1"/>
          <p:cNvSpPr txBox="1">
            <a:spLocks/>
          </p:cNvSpPr>
          <p:nvPr/>
        </p:nvSpPr>
        <p:spPr>
          <a:xfrm>
            <a:off x="6099248" y="5006107"/>
            <a:ext cx="936535" cy="710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Value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7" name="Title 1"/>
          <p:cNvSpPr txBox="1">
            <a:spLocks/>
          </p:cNvSpPr>
          <p:nvPr/>
        </p:nvSpPr>
        <p:spPr>
          <a:xfrm>
            <a:off x="7920024" y="5496118"/>
            <a:ext cx="1413552" cy="710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Factory</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8" name="Title 1"/>
          <p:cNvSpPr txBox="1">
            <a:spLocks/>
          </p:cNvSpPr>
          <p:nvPr/>
        </p:nvSpPr>
        <p:spPr>
          <a:xfrm>
            <a:off x="7844589" y="959756"/>
            <a:ext cx="1296340" cy="710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Service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9" name="Title 1"/>
          <p:cNvSpPr txBox="1">
            <a:spLocks/>
          </p:cNvSpPr>
          <p:nvPr/>
        </p:nvSpPr>
        <p:spPr>
          <a:xfrm>
            <a:off x="8882740" y="3768621"/>
            <a:ext cx="1391622" cy="710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Constant</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3077" y="2838787"/>
            <a:ext cx="1399529" cy="1348764"/>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5972" t="14073" r="34218" b="57038"/>
          <a:stretch/>
        </p:blipFill>
        <p:spPr>
          <a:xfrm>
            <a:off x="6028457" y="4002498"/>
            <a:ext cx="1077708" cy="988956"/>
          </a:xfrm>
          <a:prstGeom prst="ellipse">
            <a:avLst/>
          </a:prstGeom>
          <a:ln>
            <a:solidFill>
              <a:srgbClr val="FF1111"/>
            </a:solidFill>
          </a:ln>
        </p:spPr>
      </p:pic>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l="3055" t="14357" r="65908" b="56012"/>
          <a:stretch/>
        </p:blipFill>
        <p:spPr>
          <a:xfrm>
            <a:off x="6064744" y="1998404"/>
            <a:ext cx="1049428" cy="948636"/>
          </a:xfrm>
          <a:prstGeom prst="ellipse">
            <a:avLst/>
          </a:prstGeom>
          <a:ln>
            <a:solidFill>
              <a:schemeClr val="accent4">
                <a:lumMod val="75000"/>
              </a:schemeClr>
            </a:solidFill>
          </a:ln>
        </p:spPr>
      </p:pic>
      <p:pic>
        <p:nvPicPr>
          <p:cNvPr id="31" name="Picture 30"/>
          <p:cNvPicPr>
            <a:picLocks noChangeAspect="1"/>
          </p:cNvPicPr>
          <p:nvPr/>
        </p:nvPicPr>
        <p:blipFill rotWithShape="1">
          <a:blip r:embed="rId4" cstate="print">
            <a:extLst>
              <a:ext uri="{28A0092B-C50C-407E-A947-70E740481C1C}">
                <a14:useLocalDpi xmlns:a14="http://schemas.microsoft.com/office/drawing/2010/main" val="0"/>
              </a:ext>
            </a:extLst>
          </a:blip>
          <a:srcRect l="66483" t="14258" r="3707" b="56853"/>
          <a:stretch/>
        </p:blipFill>
        <p:spPr>
          <a:xfrm>
            <a:off x="7901935" y="4507833"/>
            <a:ext cx="1085983" cy="996549"/>
          </a:xfrm>
          <a:prstGeom prst="ellipse">
            <a:avLst/>
          </a:prstGeom>
          <a:ln>
            <a:solidFill>
              <a:srgbClr val="FFC000"/>
            </a:solidFill>
          </a:ln>
        </p:spPr>
      </p:pic>
      <p:pic>
        <p:nvPicPr>
          <p:cNvPr id="32" name="Picture 31"/>
          <p:cNvPicPr>
            <a:picLocks noChangeAspect="1"/>
          </p:cNvPicPr>
          <p:nvPr/>
        </p:nvPicPr>
        <p:blipFill rotWithShape="1">
          <a:blip r:embed="rId4" cstate="print">
            <a:extLst>
              <a:ext uri="{28A0092B-C50C-407E-A947-70E740481C1C}">
                <a14:useLocalDpi xmlns:a14="http://schemas.microsoft.com/office/drawing/2010/main" val="0"/>
              </a:ext>
            </a:extLst>
          </a:blip>
          <a:srcRect l="35796" t="49999" r="34394" b="21112"/>
          <a:stretch/>
        </p:blipFill>
        <p:spPr>
          <a:xfrm>
            <a:off x="8855928" y="2828332"/>
            <a:ext cx="1049348" cy="962931"/>
          </a:xfrm>
          <a:prstGeom prst="ellipse">
            <a:avLst/>
          </a:prstGeom>
          <a:ln>
            <a:solidFill>
              <a:srgbClr val="960000"/>
            </a:solidFill>
          </a:ln>
        </p:spPr>
      </p:pic>
      <p:pic>
        <p:nvPicPr>
          <p:cNvPr id="34" name="Picture 33"/>
          <p:cNvPicPr>
            <a:picLocks noChangeAspect="1"/>
          </p:cNvPicPr>
          <p:nvPr/>
        </p:nvPicPr>
        <p:blipFill rotWithShape="1">
          <a:blip r:embed="rId4" cstate="print">
            <a:extLst>
              <a:ext uri="{28A0092B-C50C-407E-A947-70E740481C1C}">
                <a14:useLocalDpi xmlns:a14="http://schemas.microsoft.com/office/drawing/2010/main" val="0"/>
              </a:ext>
            </a:extLst>
          </a:blip>
          <a:srcRect l="3882" t="49814" r="66308" b="21297"/>
          <a:stretch/>
        </p:blipFill>
        <p:spPr>
          <a:xfrm>
            <a:off x="7811352" y="1638322"/>
            <a:ext cx="1018389" cy="934522"/>
          </a:xfrm>
          <a:prstGeom prst="ellipse">
            <a:avLst/>
          </a:prstGeom>
          <a:ln>
            <a:solidFill>
              <a:srgbClr val="7030A0"/>
            </a:solidFill>
          </a:ln>
        </p:spPr>
      </p:pic>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543034" y="3229731"/>
            <a:ext cx="600560" cy="578776"/>
          </a:xfrm>
          <a:prstGeom prst="rect">
            <a:avLst/>
          </a:prstGeom>
        </p:spPr>
      </p:pic>
      <p:cxnSp>
        <p:nvCxnSpPr>
          <p:cNvPr id="8" name="Straight Arrow Connector 7"/>
          <p:cNvCxnSpPr>
            <a:stCxn id="35" idx="1"/>
            <a:endCxn id="3" idx="1"/>
          </p:cNvCxnSpPr>
          <p:nvPr/>
        </p:nvCxnSpPr>
        <p:spPr>
          <a:xfrm flipV="1">
            <a:off x="2143594" y="3513169"/>
            <a:ext cx="4989483" cy="5950"/>
          </a:xfrm>
          <a:prstGeom prst="straightConnector1">
            <a:avLst/>
          </a:prstGeom>
          <a:ln w="38100">
            <a:solidFill>
              <a:srgbClr val="FF3B3B"/>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5" idx="0"/>
          </p:cNvCxnSpPr>
          <p:nvPr/>
        </p:nvCxnSpPr>
        <p:spPr>
          <a:xfrm>
            <a:off x="1843314" y="2537675"/>
            <a:ext cx="0" cy="692056"/>
          </a:xfrm>
          <a:prstGeom prst="straightConnector1">
            <a:avLst/>
          </a:prstGeom>
          <a:ln w="28575">
            <a:solidFill>
              <a:srgbClr val="FF3B3B"/>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2"/>
          </p:cNvCxnSpPr>
          <p:nvPr/>
        </p:nvCxnSpPr>
        <p:spPr>
          <a:xfrm flipH="1">
            <a:off x="1241870" y="3808507"/>
            <a:ext cx="601444" cy="1319582"/>
          </a:xfrm>
          <a:prstGeom prst="straightConnector1">
            <a:avLst/>
          </a:prstGeom>
          <a:ln w="28575">
            <a:solidFill>
              <a:srgbClr val="FF3B3B"/>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5" idx="2"/>
          </p:cNvCxnSpPr>
          <p:nvPr/>
        </p:nvCxnSpPr>
        <p:spPr>
          <a:xfrm>
            <a:off x="1843314" y="3808507"/>
            <a:ext cx="768567" cy="1371361"/>
          </a:xfrm>
          <a:prstGeom prst="straightConnector1">
            <a:avLst/>
          </a:prstGeom>
          <a:ln w="28575">
            <a:solidFill>
              <a:srgbClr val="FF3B3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687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p:cNvSpPr>
            <a:spLocks noGrp="1"/>
          </p:cNvSpPr>
          <p:nvPr>
            <p:ph type="title"/>
          </p:nvPr>
        </p:nvSpPr>
        <p:spPr>
          <a:xfrm>
            <a:off x="619262" y="572222"/>
            <a:ext cx="11436439" cy="1055176"/>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Services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1064658" y="1523011"/>
            <a:ext cx="10676046"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Angular services are: </a:t>
            </a:r>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lazily instantiated </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&amp; </a:t>
            </a:r>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singletons</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p:cNvSpPr txBox="1">
            <a:spLocks/>
          </p:cNvSpPr>
          <p:nvPr/>
        </p:nvSpPr>
        <p:spPr>
          <a:xfrm>
            <a:off x="1064658" y="2288670"/>
            <a:ext cx="10676046"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Angular provides services =&gt; </a:t>
            </a:r>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$http</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$route</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$location</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$cookies</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$log</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1064658" y="3079781"/>
            <a:ext cx="10676046" cy="1434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Can create our own services too =&gt; add it as a dependency into another component</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6" name="Title 1"/>
          <p:cNvSpPr txBox="1">
            <a:spLocks/>
          </p:cNvSpPr>
          <p:nvPr/>
        </p:nvSpPr>
        <p:spPr>
          <a:xfrm>
            <a:off x="1064658" y="4164877"/>
            <a:ext cx="10676046" cy="1434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Use Module Factory API to register a new service</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88100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p:cNvSpPr>
            <a:spLocks noGrp="1"/>
          </p:cNvSpPr>
          <p:nvPr>
            <p:ph type="title"/>
          </p:nvPr>
        </p:nvSpPr>
        <p:spPr>
          <a:xfrm>
            <a:off x="619262" y="572222"/>
            <a:ext cx="11436439" cy="1055176"/>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Forms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1224033" y="1740377"/>
            <a:ext cx="10676046"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Instant client side feedback (but is not a substitute for server side validation).</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4" name="Title 1"/>
          <p:cNvSpPr txBox="1">
            <a:spLocks/>
          </p:cNvSpPr>
          <p:nvPr/>
        </p:nvSpPr>
        <p:spPr>
          <a:xfrm>
            <a:off x="1224033" y="2653649"/>
            <a:ext cx="10676046" cy="113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ng-model is an important directive =&gt; model and view in sync</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5" name="Title 1"/>
          <p:cNvSpPr txBox="1">
            <a:spLocks/>
          </p:cNvSpPr>
          <p:nvPr/>
        </p:nvSpPr>
        <p:spPr>
          <a:xfrm>
            <a:off x="1224033" y="3415761"/>
            <a:ext cx="10676046"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Use </a:t>
            </a:r>
            <a:r>
              <a:rPr lang="en-NZ" sz="2400" dirty="0" err="1" smtClean="0">
                <a:solidFill>
                  <a:schemeClr val="tx1">
                    <a:lumMod val="75000"/>
                    <a:lumOff val="25000"/>
                  </a:schemeClr>
                </a:solidFill>
                <a:latin typeface="Segoe UI Light" panose="020B0502040204020203" pitchFamily="34" charset="0"/>
                <a:cs typeface="Segoe UI Light" panose="020B0502040204020203" pitchFamily="34" charset="0"/>
              </a:rPr>
              <a:t>novalidate</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to disable default browser validation</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6" name="Title 1"/>
          <p:cNvSpPr txBox="1">
            <a:spLocks/>
          </p:cNvSpPr>
          <p:nvPr/>
        </p:nvSpPr>
        <p:spPr>
          <a:xfrm>
            <a:off x="1224033" y="4217301"/>
            <a:ext cx="10676046"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Use ng-</a:t>
            </a:r>
            <a:r>
              <a:rPr lang="en-NZ" sz="2400" i="1" dirty="0" err="1" smtClean="0">
                <a:solidFill>
                  <a:schemeClr val="tx1">
                    <a:lumMod val="75000"/>
                    <a:lumOff val="25000"/>
                  </a:schemeClr>
                </a:solidFill>
                <a:latin typeface="Segoe UI Light" panose="020B0502040204020203" pitchFamily="34" charset="0"/>
                <a:cs typeface="Segoe UI Light" panose="020B0502040204020203" pitchFamily="34" charset="0"/>
              </a:rPr>
              <a:t>classnames</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 for styling the form and giving feedback</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89797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387200"/>
            <a:ext cx="11436439" cy="1033092"/>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What is Angular JS?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6" name="Title 1"/>
          <p:cNvSpPr txBox="1">
            <a:spLocks/>
          </p:cNvSpPr>
          <p:nvPr/>
        </p:nvSpPr>
        <p:spPr>
          <a:xfrm>
            <a:off x="986110" y="2546437"/>
            <a:ext cx="4739425"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Supported by Google </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977627" y="1605651"/>
            <a:ext cx="9865221"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Structural framework for creating dynamic web apps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8" name="Title 1"/>
          <p:cNvSpPr txBox="1">
            <a:spLocks/>
          </p:cNvSpPr>
          <p:nvPr/>
        </p:nvSpPr>
        <p:spPr>
          <a:xfrm>
            <a:off x="965491" y="3510964"/>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Open source made available on GitHub</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9" name="Title 1"/>
          <p:cNvSpPr txBox="1">
            <a:spLocks/>
          </p:cNvSpPr>
          <p:nvPr/>
        </p:nvSpPr>
        <p:spPr>
          <a:xfrm>
            <a:off x="964748" y="4450910"/>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Excellent documentation</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659067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2" name="Rectangle 1"/>
          <p:cNvSpPr/>
          <p:nvPr/>
        </p:nvSpPr>
        <p:spPr>
          <a:xfrm>
            <a:off x="1047350" y="491727"/>
            <a:ext cx="2930687" cy="204541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sz="2400" b="1" dirty="0" err="1" smtClean="0">
                <a:solidFill>
                  <a:schemeClr val="tx1">
                    <a:lumMod val="75000"/>
                    <a:lumOff val="25000"/>
                  </a:schemeClr>
                </a:solidFill>
              </a:rPr>
              <a:t>FormController</a:t>
            </a:r>
            <a:endParaRPr lang="en-NZ" sz="2400" b="1" dirty="0" smtClean="0">
              <a:solidFill>
                <a:schemeClr val="tx1">
                  <a:lumMod val="75000"/>
                  <a:lumOff val="25000"/>
                </a:schemeClr>
              </a:solidFill>
            </a:endParaRPr>
          </a:p>
          <a:p>
            <a:endParaRPr lang="en-NZ" sz="2400" b="1" dirty="0" smtClean="0">
              <a:solidFill>
                <a:schemeClr val="tx1">
                  <a:lumMod val="75000"/>
                  <a:lumOff val="25000"/>
                </a:schemeClr>
              </a:solidFill>
            </a:endParaRPr>
          </a:p>
          <a:p>
            <a:r>
              <a:rPr lang="en-NZ" u="sng" dirty="0" smtClean="0">
                <a:solidFill>
                  <a:schemeClr val="tx1">
                    <a:lumMod val="75000"/>
                    <a:lumOff val="25000"/>
                  </a:schemeClr>
                </a:solidFill>
              </a:rPr>
              <a:t>Properties:</a:t>
            </a:r>
          </a:p>
          <a:p>
            <a:r>
              <a:rPr lang="en-NZ" dirty="0" smtClean="0">
                <a:solidFill>
                  <a:schemeClr val="tx1">
                    <a:lumMod val="75000"/>
                    <a:lumOff val="25000"/>
                  </a:schemeClr>
                </a:solidFill>
              </a:rPr>
              <a:t>$valid, $invalid, $pristine, $error, $pending</a:t>
            </a:r>
            <a:endParaRPr lang="en-IN" dirty="0">
              <a:solidFill>
                <a:schemeClr val="tx1">
                  <a:lumMod val="75000"/>
                  <a:lumOff val="25000"/>
                </a:schemeClr>
              </a:solidFill>
            </a:endParaRPr>
          </a:p>
        </p:txBody>
      </p:sp>
      <p:sp>
        <p:nvSpPr>
          <p:cNvPr id="17" name="Rectangle 16"/>
          <p:cNvSpPr/>
          <p:nvPr/>
        </p:nvSpPr>
        <p:spPr>
          <a:xfrm>
            <a:off x="1104537" y="3750082"/>
            <a:ext cx="2816312" cy="744645"/>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solidFill>
                  <a:schemeClr val="tx1">
                    <a:lumMod val="75000"/>
                    <a:lumOff val="25000"/>
                  </a:schemeClr>
                </a:solidFill>
              </a:rPr>
              <a:t>&lt;</a:t>
            </a:r>
            <a:r>
              <a:rPr lang="en-NZ" sz="2400" dirty="0" smtClean="0">
                <a:solidFill>
                  <a:srgbClr val="FF1111"/>
                </a:solidFill>
              </a:rPr>
              <a:t>form</a:t>
            </a:r>
            <a:r>
              <a:rPr lang="en-NZ" sz="2400" dirty="0" smtClean="0">
                <a:solidFill>
                  <a:schemeClr val="tx1">
                    <a:lumMod val="75000"/>
                    <a:lumOff val="25000"/>
                  </a:schemeClr>
                </a:solidFill>
              </a:rPr>
              <a:t>&gt;&lt;/form&gt;</a:t>
            </a:r>
            <a:endParaRPr lang="en-IN" dirty="0">
              <a:solidFill>
                <a:schemeClr val="tx1">
                  <a:lumMod val="75000"/>
                  <a:lumOff val="25000"/>
                </a:schemeClr>
              </a:solidFill>
            </a:endParaRPr>
          </a:p>
        </p:txBody>
      </p:sp>
      <p:sp>
        <p:nvSpPr>
          <p:cNvPr id="19" name="Title 1"/>
          <p:cNvSpPr txBox="1">
            <a:spLocks/>
          </p:cNvSpPr>
          <p:nvPr/>
        </p:nvSpPr>
        <p:spPr>
          <a:xfrm>
            <a:off x="1321517" y="3134374"/>
            <a:ext cx="1465344" cy="7337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1600" i="1" dirty="0" smtClean="0">
                <a:solidFill>
                  <a:schemeClr val="tx1">
                    <a:lumMod val="75000"/>
                    <a:lumOff val="25000"/>
                  </a:schemeClr>
                </a:solidFill>
                <a:latin typeface="Segoe UI Light" panose="020B0502040204020203" pitchFamily="34" charset="0"/>
                <a:cs typeface="Segoe UI Light" panose="020B0502040204020203" pitchFamily="34" charset="0"/>
              </a:rPr>
              <a:t>Instance of</a:t>
            </a:r>
            <a:endParaRPr lang="en-IN" sz="1600" i="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5" name="Rectangle 24"/>
          <p:cNvSpPr/>
          <p:nvPr/>
        </p:nvSpPr>
        <p:spPr>
          <a:xfrm>
            <a:off x="3271122" y="5166794"/>
            <a:ext cx="5454947" cy="6088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solidFill>
                  <a:schemeClr val="tx1">
                    <a:lumMod val="75000"/>
                    <a:lumOff val="25000"/>
                  </a:schemeClr>
                </a:solidFill>
              </a:rPr>
              <a:t>&lt;form </a:t>
            </a:r>
            <a:r>
              <a:rPr lang="en-NZ" sz="2400" dirty="0" smtClean="0">
                <a:solidFill>
                  <a:srgbClr val="FF1111"/>
                </a:solidFill>
              </a:rPr>
              <a:t>name=“</a:t>
            </a:r>
            <a:r>
              <a:rPr lang="en-NZ" sz="2400" dirty="0" err="1" smtClean="0">
                <a:solidFill>
                  <a:srgbClr val="FF1111"/>
                </a:solidFill>
              </a:rPr>
              <a:t>contactForm</a:t>
            </a:r>
            <a:r>
              <a:rPr lang="en-NZ" sz="2400" dirty="0" smtClean="0">
                <a:solidFill>
                  <a:srgbClr val="FF1111"/>
                </a:solidFill>
              </a:rPr>
              <a:t>”</a:t>
            </a:r>
            <a:r>
              <a:rPr lang="en-NZ" sz="2400" dirty="0" smtClean="0">
                <a:solidFill>
                  <a:schemeClr val="tx1">
                    <a:lumMod val="75000"/>
                    <a:lumOff val="25000"/>
                  </a:schemeClr>
                </a:solidFill>
              </a:rPr>
              <a:t>&gt;&lt;/form&gt;</a:t>
            </a:r>
            <a:endParaRPr lang="en-IN" dirty="0">
              <a:solidFill>
                <a:schemeClr val="tx1">
                  <a:lumMod val="75000"/>
                  <a:lumOff val="25000"/>
                </a:schemeClr>
              </a:solidFill>
            </a:endParaRPr>
          </a:p>
        </p:txBody>
      </p:sp>
      <p:sp>
        <p:nvSpPr>
          <p:cNvPr id="26" name="Rectangle 25"/>
          <p:cNvSpPr/>
          <p:nvPr/>
        </p:nvSpPr>
        <p:spPr>
          <a:xfrm>
            <a:off x="6360392" y="3750080"/>
            <a:ext cx="5454947" cy="74464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solidFill>
                  <a:schemeClr val="tx1">
                    <a:lumMod val="75000"/>
                    <a:lumOff val="25000"/>
                  </a:schemeClr>
                </a:solidFill>
              </a:rPr>
              <a:t>&lt;input </a:t>
            </a:r>
            <a:r>
              <a:rPr lang="en-NZ" sz="2400" dirty="0" smtClean="0">
                <a:solidFill>
                  <a:srgbClr val="FF1111"/>
                </a:solidFill>
              </a:rPr>
              <a:t>name=“</a:t>
            </a:r>
            <a:r>
              <a:rPr lang="en-NZ" sz="2400" dirty="0" err="1" smtClean="0">
                <a:solidFill>
                  <a:srgbClr val="FF1111"/>
                </a:solidFill>
              </a:rPr>
              <a:t>emailAddress</a:t>
            </a:r>
            <a:r>
              <a:rPr lang="en-NZ" sz="2400" dirty="0" smtClean="0">
                <a:solidFill>
                  <a:srgbClr val="FF1111"/>
                </a:solidFill>
              </a:rPr>
              <a:t>”</a:t>
            </a:r>
            <a:r>
              <a:rPr lang="en-NZ" sz="2400" dirty="0" smtClean="0">
                <a:solidFill>
                  <a:schemeClr val="tx1">
                    <a:lumMod val="75000"/>
                    <a:lumOff val="25000"/>
                  </a:schemeClr>
                </a:solidFill>
              </a:rPr>
              <a:t>/&gt;</a:t>
            </a:r>
            <a:endParaRPr lang="en-IN" dirty="0">
              <a:solidFill>
                <a:schemeClr val="tx1">
                  <a:lumMod val="75000"/>
                  <a:lumOff val="25000"/>
                </a:schemeClr>
              </a:solidFill>
            </a:endParaRPr>
          </a:p>
        </p:txBody>
      </p:sp>
      <p:cxnSp>
        <p:nvCxnSpPr>
          <p:cNvPr id="33" name="Elbow Connector 32"/>
          <p:cNvCxnSpPr>
            <a:stCxn id="17" idx="2"/>
            <a:endCxn id="25" idx="1"/>
          </p:cNvCxnSpPr>
          <p:nvPr/>
        </p:nvCxnSpPr>
        <p:spPr>
          <a:xfrm rot="16200000" flipH="1">
            <a:off x="2403674" y="4603745"/>
            <a:ext cx="976467" cy="758429"/>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5" idx="3"/>
            <a:endCxn id="26" idx="2"/>
          </p:cNvCxnSpPr>
          <p:nvPr/>
        </p:nvCxnSpPr>
        <p:spPr>
          <a:xfrm flipV="1">
            <a:off x="8726069" y="4494726"/>
            <a:ext cx="361797" cy="976468"/>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6" idx="0"/>
            <a:endCxn id="2" idx="3"/>
          </p:cNvCxnSpPr>
          <p:nvPr/>
        </p:nvCxnSpPr>
        <p:spPr>
          <a:xfrm rot="16200000" flipV="1">
            <a:off x="5415129" y="77342"/>
            <a:ext cx="2235647" cy="5109829"/>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itle 1"/>
          <p:cNvSpPr txBox="1">
            <a:spLocks/>
          </p:cNvSpPr>
          <p:nvPr/>
        </p:nvSpPr>
        <p:spPr>
          <a:xfrm>
            <a:off x="1297420" y="5556994"/>
            <a:ext cx="2223773" cy="7649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1600" i="1" dirty="0" smtClean="0">
                <a:solidFill>
                  <a:schemeClr val="tx1">
                    <a:lumMod val="75000"/>
                    <a:lumOff val="25000"/>
                  </a:schemeClr>
                </a:solidFill>
                <a:latin typeface="Segoe UI Light" panose="020B0502040204020203" pitchFamily="34" charset="0"/>
                <a:cs typeface="Segoe UI Light" panose="020B0502040204020203" pitchFamily="34" charset="0"/>
              </a:rPr>
              <a:t>Pushed into $scope using name attribute of form</a:t>
            </a:r>
            <a:endParaRPr lang="en-IN" sz="1600" i="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42" name="Title 1"/>
          <p:cNvSpPr txBox="1">
            <a:spLocks/>
          </p:cNvSpPr>
          <p:nvPr/>
        </p:nvSpPr>
        <p:spPr>
          <a:xfrm>
            <a:off x="6911908" y="1553547"/>
            <a:ext cx="2223773" cy="7649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1600" i="1" dirty="0" smtClean="0">
                <a:solidFill>
                  <a:schemeClr val="tx1">
                    <a:lumMod val="75000"/>
                    <a:lumOff val="25000"/>
                  </a:schemeClr>
                </a:solidFill>
                <a:latin typeface="Segoe UI Light" panose="020B0502040204020203" pitchFamily="34" charset="0"/>
                <a:cs typeface="Segoe UI Light" panose="020B0502040204020203" pitchFamily="34" charset="0"/>
              </a:rPr>
              <a:t>Name attribute of input specifies the </a:t>
            </a:r>
            <a:r>
              <a:rPr lang="en-NZ" sz="1600" i="1" dirty="0" err="1" smtClean="0">
                <a:solidFill>
                  <a:schemeClr val="tx1">
                    <a:lumMod val="75000"/>
                    <a:lumOff val="25000"/>
                  </a:schemeClr>
                </a:solidFill>
                <a:latin typeface="Segoe UI Light" panose="020B0502040204020203" pitchFamily="34" charset="0"/>
                <a:cs typeface="Segoe UI Light" panose="020B0502040204020203" pitchFamily="34" charset="0"/>
              </a:rPr>
              <a:t>propertities</a:t>
            </a:r>
            <a:r>
              <a:rPr lang="en-NZ" sz="1600" i="1" dirty="0" smtClean="0">
                <a:solidFill>
                  <a:schemeClr val="tx1">
                    <a:lumMod val="75000"/>
                    <a:lumOff val="25000"/>
                  </a:schemeClr>
                </a:solidFill>
                <a:latin typeface="Segoe UI Light" panose="020B0502040204020203" pitchFamily="34" charset="0"/>
                <a:cs typeface="Segoe UI Light" panose="020B0502040204020203" pitchFamily="34" charset="0"/>
              </a:rPr>
              <a:t> on the form instance</a:t>
            </a:r>
            <a:endParaRPr lang="en-IN" sz="1600" i="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43" name="Title 1"/>
          <p:cNvSpPr txBox="1">
            <a:spLocks/>
          </p:cNvSpPr>
          <p:nvPr/>
        </p:nvSpPr>
        <p:spPr>
          <a:xfrm>
            <a:off x="5664201" y="2240443"/>
            <a:ext cx="3642984" cy="7649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1800" b="1" i="1" dirty="0" smtClean="0">
                <a:solidFill>
                  <a:srgbClr val="FF1111"/>
                </a:solidFill>
                <a:latin typeface="Segoe UI Light" panose="020B0502040204020203" pitchFamily="34" charset="0"/>
                <a:cs typeface="Segoe UI Light" panose="020B0502040204020203" pitchFamily="34" charset="0"/>
              </a:rPr>
              <a:t>contactForm</a:t>
            </a:r>
            <a:r>
              <a:rPr lang="en-NZ" sz="1800" b="1" i="1" dirty="0" smtClean="0">
                <a:solidFill>
                  <a:schemeClr val="tx1">
                    <a:lumMod val="75000"/>
                    <a:lumOff val="25000"/>
                  </a:schemeClr>
                </a:solidFill>
                <a:latin typeface="Segoe UI Light" panose="020B0502040204020203" pitchFamily="34" charset="0"/>
                <a:cs typeface="Segoe UI Light" panose="020B0502040204020203" pitchFamily="34" charset="0"/>
              </a:rPr>
              <a:t>.</a:t>
            </a:r>
            <a:r>
              <a:rPr lang="en-NZ" sz="1800" b="1" i="1" dirty="0" err="1" smtClean="0">
                <a:solidFill>
                  <a:srgbClr val="0070C0"/>
                </a:solidFill>
                <a:latin typeface="Segoe UI Light" panose="020B0502040204020203" pitchFamily="34" charset="0"/>
                <a:cs typeface="Segoe UI Light" panose="020B0502040204020203" pitchFamily="34" charset="0"/>
              </a:rPr>
              <a:t>emailAddress</a:t>
            </a:r>
            <a:r>
              <a:rPr lang="en-NZ" sz="1800" b="1" i="1" dirty="0" smtClean="0">
                <a:solidFill>
                  <a:schemeClr val="tx1">
                    <a:lumMod val="75000"/>
                    <a:lumOff val="25000"/>
                  </a:schemeClr>
                </a:solidFill>
                <a:latin typeface="Segoe UI Light" panose="020B0502040204020203" pitchFamily="34" charset="0"/>
                <a:cs typeface="Segoe UI Light" panose="020B0502040204020203" pitchFamily="34" charset="0"/>
              </a:rPr>
              <a:t>.</a:t>
            </a:r>
            <a:r>
              <a:rPr lang="en-NZ" sz="1800" b="1" i="1" dirty="0" smtClean="0">
                <a:solidFill>
                  <a:schemeClr val="accent6">
                    <a:lumMod val="75000"/>
                  </a:schemeClr>
                </a:solidFill>
                <a:latin typeface="Segoe UI Light" panose="020B0502040204020203" pitchFamily="34" charset="0"/>
                <a:cs typeface="Segoe UI Light" panose="020B0502040204020203" pitchFamily="34" charset="0"/>
              </a:rPr>
              <a:t>$valid</a:t>
            </a:r>
            <a:endParaRPr lang="en-IN" sz="1800" b="1" i="1" dirty="0">
              <a:solidFill>
                <a:schemeClr val="accent6">
                  <a:lumMod val="75000"/>
                </a:schemeClr>
              </a:solidFill>
              <a:latin typeface="Segoe UI Light" panose="020B0502040204020203" pitchFamily="34" charset="0"/>
              <a:cs typeface="Segoe UI Light" panose="020B0502040204020203" pitchFamily="34" charset="0"/>
            </a:endParaRPr>
          </a:p>
        </p:txBody>
      </p:sp>
      <p:cxnSp>
        <p:nvCxnSpPr>
          <p:cNvPr id="45" name="Straight Connector 44"/>
          <p:cNvCxnSpPr>
            <a:stCxn id="2" idx="2"/>
            <a:endCxn id="17" idx="0"/>
          </p:cNvCxnSpPr>
          <p:nvPr/>
        </p:nvCxnSpPr>
        <p:spPr>
          <a:xfrm flipH="1">
            <a:off x="2512693" y="2537138"/>
            <a:ext cx="1" cy="1212944"/>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3029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4" name="Picture 3"/>
          <p:cNvPicPr>
            <a:picLocks noChangeAspect="1"/>
          </p:cNvPicPr>
          <p:nvPr/>
        </p:nvPicPr>
        <p:blipFill rotWithShape="1">
          <a:blip r:embed="rId3"/>
          <a:srcRect l="13398" t="53416" r="35163" b="17244"/>
          <a:stretch/>
        </p:blipFill>
        <p:spPr>
          <a:xfrm>
            <a:off x="2392353" y="3297617"/>
            <a:ext cx="7484959" cy="2400300"/>
          </a:xfrm>
          <a:prstGeom prst="rect">
            <a:avLst/>
          </a:prstGeom>
        </p:spPr>
      </p:pic>
      <p:sp>
        <p:nvSpPr>
          <p:cNvPr id="2" name="Oval 1"/>
          <p:cNvSpPr/>
          <p:nvPr/>
        </p:nvSpPr>
        <p:spPr>
          <a:xfrm>
            <a:off x="5068879" y="4187589"/>
            <a:ext cx="876300" cy="542925"/>
          </a:xfrm>
          <a:prstGeom prst="ellipse">
            <a:avLst/>
          </a:prstGeom>
          <a:noFill/>
          <a:ln w="19050">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3431579" y="4200596"/>
            <a:ext cx="876300" cy="542925"/>
          </a:xfrm>
          <a:prstGeom prst="ellipse">
            <a:avLst/>
          </a:prstGeom>
          <a:noFill/>
          <a:ln w="19050">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5898554" y="4870594"/>
            <a:ext cx="876300" cy="542925"/>
          </a:xfrm>
          <a:prstGeom prst="ellipse">
            <a:avLst/>
          </a:prstGeom>
          <a:noFill/>
          <a:ln w="19050">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3507779" y="4892890"/>
            <a:ext cx="876300" cy="542925"/>
          </a:xfrm>
          <a:prstGeom prst="ellipse">
            <a:avLst/>
          </a:prstGeom>
          <a:noFill/>
          <a:ln w="19050">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itle 1"/>
          <p:cNvSpPr txBox="1">
            <a:spLocks/>
          </p:cNvSpPr>
          <p:nvPr/>
        </p:nvSpPr>
        <p:spPr>
          <a:xfrm>
            <a:off x="590550" y="629345"/>
            <a:ext cx="4622800" cy="23808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.ng-dirty{</a:t>
            </a:r>
          </a:p>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NZ" sz="2000" dirty="0" err="1" smtClean="0">
                <a:solidFill>
                  <a:schemeClr val="tx1">
                    <a:lumMod val="75000"/>
                    <a:lumOff val="25000"/>
                  </a:schemeClr>
                </a:solidFill>
                <a:latin typeface="Segoe UI Light" panose="020B0502040204020203" pitchFamily="34" charset="0"/>
                <a:cs typeface="Segoe UI Light" panose="020B0502040204020203" pitchFamily="34" charset="0"/>
              </a:rPr>
              <a:t>background-color:red</a:t>
            </a:r>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.ng-pristine{</a:t>
            </a:r>
          </a:p>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NZ" sz="2000" dirty="0" err="1" smtClean="0">
                <a:solidFill>
                  <a:schemeClr val="tx1">
                    <a:lumMod val="75000"/>
                    <a:lumOff val="25000"/>
                  </a:schemeClr>
                </a:solidFill>
                <a:latin typeface="Segoe UI Light" panose="020B0502040204020203" pitchFamily="34" charset="0"/>
                <a:cs typeface="Segoe UI Light" panose="020B0502040204020203" pitchFamily="34" charset="0"/>
              </a:rPr>
              <a:t>background-color:green</a:t>
            </a:r>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p:cNvSpPr txBox="1">
            <a:spLocks/>
          </p:cNvSpPr>
          <p:nvPr/>
        </p:nvSpPr>
        <p:spPr>
          <a:xfrm>
            <a:off x="590550" y="369456"/>
            <a:ext cx="3717329" cy="519776"/>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bg1"/>
                </a:solidFill>
                <a:latin typeface="Segoe UI Light" panose="020B0502040204020203" pitchFamily="34" charset="0"/>
                <a:cs typeface="Segoe UI Light" panose="020B0502040204020203" pitchFamily="34" charset="0"/>
              </a:rPr>
              <a:t>name.css</a:t>
            </a:r>
            <a:endParaRPr lang="en-IN" sz="2000" dirty="0">
              <a:solidFill>
                <a:schemeClr val="bg1"/>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7162796" y="357007"/>
            <a:ext cx="3717329" cy="519776"/>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bg1"/>
                </a:solidFill>
                <a:latin typeface="Segoe UI Light" panose="020B0502040204020203" pitchFamily="34" charset="0"/>
                <a:cs typeface="Segoe UI Light" panose="020B0502040204020203" pitchFamily="34" charset="0"/>
              </a:rPr>
              <a:t>Output</a:t>
            </a:r>
            <a:endParaRPr lang="en-IN" sz="2000" dirty="0">
              <a:solidFill>
                <a:schemeClr val="bg1"/>
              </a:solidFill>
              <a:latin typeface="Segoe UI Light" panose="020B0502040204020203" pitchFamily="34" charset="0"/>
              <a:cs typeface="Segoe UI Light" panose="020B0502040204020203" pitchFamily="34" charset="0"/>
            </a:endParaRPr>
          </a:p>
        </p:txBody>
      </p:sp>
      <p:sp>
        <p:nvSpPr>
          <p:cNvPr id="5" name="Rectangle 4"/>
          <p:cNvSpPr/>
          <p:nvPr/>
        </p:nvSpPr>
        <p:spPr>
          <a:xfrm>
            <a:off x="7162800" y="1346200"/>
            <a:ext cx="3622079" cy="473562"/>
          </a:xfrm>
          <a:prstGeom prst="rect">
            <a:avLst/>
          </a:prstGeom>
          <a:solidFill>
            <a:srgbClr val="FF0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dirty="0" smtClean="0">
                <a:solidFill>
                  <a:schemeClr val="tx1">
                    <a:lumMod val="75000"/>
                    <a:lumOff val="25000"/>
                  </a:schemeClr>
                </a:solidFill>
              </a:rPr>
              <a:t>John</a:t>
            </a:r>
            <a:endParaRPr lang="en-IN" dirty="0">
              <a:solidFill>
                <a:schemeClr val="tx1">
                  <a:lumMod val="75000"/>
                  <a:lumOff val="25000"/>
                </a:schemeClr>
              </a:solidFill>
            </a:endParaRPr>
          </a:p>
        </p:txBody>
      </p:sp>
      <p:sp>
        <p:nvSpPr>
          <p:cNvPr id="26" name="Rectangle 25"/>
          <p:cNvSpPr/>
          <p:nvPr/>
        </p:nvSpPr>
        <p:spPr>
          <a:xfrm>
            <a:off x="7210422" y="2433913"/>
            <a:ext cx="3622079" cy="473562"/>
          </a:xfrm>
          <a:prstGeom prst="rect">
            <a:avLst/>
          </a:prstGeom>
          <a:solidFill>
            <a:srgbClr val="92D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a:endCxn id="5" idx="1"/>
          </p:cNvCxnSpPr>
          <p:nvPr/>
        </p:nvCxnSpPr>
        <p:spPr>
          <a:xfrm>
            <a:off x="4178300" y="1460500"/>
            <a:ext cx="2984500" cy="12248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6" idx="1"/>
          </p:cNvCxnSpPr>
          <p:nvPr/>
        </p:nvCxnSpPr>
        <p:spPr>
          <a:xfrm>
            <a:off x="4307879" y="2473567"/>
            <a:ext cx="2902543" cy="1971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7115173" y="927918"/>
            <a:ext cx="3717329" cy="519776"/>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Name</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0" name="Title 1"/>
          <p:cNvSpPr txBox="1">
            <a:spLocks/>
          </p:cNvSpPr>
          <p:nvPr/>
        </p:nvSpPr>
        <p:spPr>
          <a:xfrm>
            <a:off x="7115172" y="1894004"/>
            <a:ext cx="3717329" cy="519776"/>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Email</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16376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85" y="1232684"/>
            <a:ext cx="10683023" cy="2773259"/>
          </a:xfrm>
        </p:spPr>
        <p:txBody>
          <a:bodyPr>
            <a:normAutofit/>
          </a:bodyPr>
          <a:lstStyle/>
          <a:p>
            <a:pPr algn="just">
              <a:lnSpc>
                <a:spcPct val="150000"/>
              </a:lnSpc>
            </a:pP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It’s an ng-valid point to get your hands ng-dirty with Angular forms. Try it yourself on </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plunker</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 </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a:hlinkClick r:id="rId2"/>
          </p:cNvPr>
          <p:cNvSpPr txBox="1">
            <a:spLocks/>
          </p:cNvSpPr>
          <p:nvPr/>
        </p:nvSpPr>
        <p:spPr>
          <a:xfrm>
            <a:off x="742685" y="3477943"/>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b="1" dirty="0">
                <a:solidFill>
                  <a:schemeClr val="tx1">
                    <a:lumMod val="75000"/>
                    <a:lumOff val="25000"/>
                  </a:schemeClr>
                </a:solidFill>
                <a:latin typeface="Segoe UI Light" panose="020B0502040204020203" pitchFamily="34" charset="0"/>
                <a:cs typeface="Segoe UI Light" panose="020B0502040204020203" pitchFamily="34" charset="0"/>
              </a:rPr>
              <a:t>http://plnkr.co/edit/UPTLMA</a:t>
            </a:r>
            <a:endParaRPr lang="en-IN" sz="28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Tree>
    <p:extLst>
      <p:ext uri="{BB962C8B-B14F-4D97-AF65-F5344CB8AC3E}">
        <p14:creationId xmlns:p14="http://schemas.microsoft.com/office/powerpoint/2010/main" val="40324850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436952"/>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Hands-on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619262" y="1762515"/>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Adding a contact form with validation</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4" name="Picture 3"/>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43672" b="17243"/>
          <a:stretch/>
        </p:blipFill>
        <p:spPr>
          <a:xfrm>
            <a:off x="778919" y="5271614"/>
            <a:ext cx="2084975" cy="814896"/>
          </a:xfrm>
          <a:prstGeom prst="rect">
            <a:avLst/>
          </a:prstGeom>
        </p:spPr>
      </p:pic>
    </p:spTree>
    <p:extLst>
      <p:ext uri="{BB962C8B-B14F-4D97-AF65-F5344CB8AC3E}">
        <p14:creationId xmlns:p14="http://schemas.microsoft.com/office/powerpoint/2010/main" val="32596792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21002" y="1474930"/>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Uses $http service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p:cNvSpPr txBox="1">
            <a:spLocks/>
          </p:cNvSpPr>
          <p:nvPr/>
        </p:nvSpPr>
        <p:spPr>
          <a:xfrm>
            <a:off x="619262" y="572222"/>
            <a:ext cx="11436439" cy="1055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XML Http Requests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1121002" y="2433873"/>
            <a:ext cx="9115198" cy="1268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$http returns a Promise object with a success method </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7" name="Title 1"/>
          <p:cNvSpPr txBox="1">
            <a:spLocks/>
          </p:cNvSpPr>
          <p:nvPr/>
        </p:nvSpPr>
        <p:spPr>
          <a:xfrm>
            <a:off x="3306248" y="3396003"/>
            <a:ext cx="7964941" cy="1268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then(</a:t>
            </a:r>
            <a:r>
              <a:rPr lang="en-NZ" sz="2800" dirty="0" err="1">
                <a:solidFill>
                  <a:schemeClr val="tx1">
                    <a:lumMod val="75000"/>
                    <a:lumOff val="25000"/>
                  </a:schemeClr>
                </a:solidFill>
                <a:latin typeface="Segoe UI Light" panose="020B0502040204020203" pitchFamily="34" charset="0"/>
                <a:cs typeface="Segoe UI Light" panose="020B0502040204020203" pitchFamily="34" charset="0"/>
              </a:rPr>
              <a:t>successCallback</a:t>
            </a:r>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NZ" sz="2800" dirty="0" err="1">
                <a:solidFill>
                  <a:schemeClr val="tx1">
                    <a:lumMod val="75000"/>
                    <a:lumOff val="25000"/>
                  </a:schemeClr>
                </a:solidFill>
                <a:latin typeface="Segoe UI Light" panose="020B0502040204020203" pitchFamily="34" charset="0"/>
                <a:cs typeface="Segoe UI Light" panose="020B0502040204020203" pitchFamily="34" charset="0"/>
              </a:rPr>
              <a:t>errorCallback</a:t>
            </a:r>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NZ" sz="2800" dirty="0" err="1">
                <a:solidFill>
                  <a:schemeClr val="tx1">
                    <a:lumMod val="75000"/>
                    <a:lumOff val="25000"/>
                  </a:schemeClr>
                </a:solidFill>
                <a:latin typeface="Segoe UI Light" panose="020B0502040204020203" pitchFamily="34" charset="0"/>
                <a:cs typeface="Segoe UI Light" panose="020B0502040204020203" pitchFamily="34" charset="0"/>
              </a:rPr>
              <a:t>notifyCallback</a:t>
            </a:r>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8" name="Title 1"/>
          <p:cNvSpPr txBox="1">
            <a:spLocks/>
          </p:cNvSpPr>
          <p:nvPr/>
        </p:nvSpPr>
        <p:spPr>
          <a:xfrm>
            <a:off x="3306248" y="4378488"/>
            <a:ext cx="5657169" cy="1268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finally(</a:t>
            </a:r>
            <a:r>
              <a:rPr lang="en-NZ" sz="2800" dirty="0" err="1">
                <a:solidFill>
                  <a:schemeClr val="tx1">
                    <a:lumMod val="75000"/>
                    <a:lumOff val="25000"/>
                  </a:schemeClr>
                </a:solidFill>
                <a:latin typeface="Segoe UI Light" panose="020B0502040204020203" pitchFamily="34" charset="0"/>
                <a:cs typeface="Segoe UI Light" panose="020B0502040204020203" pitchFamily="34" charset="0"/>
              </a:rPr>
              <a:t>callback</a:t>
            </a:r>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NZ" sz="2800" dirty="0" err="1">
                <a:solidFill>
                  <a:schemeClr val="tx1">
                    <a:lumMod val="75000"/>
                    <a:lumOff val="25000"/>
                  </a:schemeClr>
                </a:solidFill>
                <a:latin typeface="Segoe UI Light" panose="020B0502040204020203" pitchFamily="34" charset="0"/>
                <a:cs typeface="Segoe UI Light" panose="020B0502040204020203" pitchFamily="34" charset="0"/>
              </a:rPr>
              <a:t>notifyCallback</a:t>
            </a:r>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p:cNvSpPr txBox="1">
            <a:spLocks/>
          </p:cNvSpPr>
          <p:nvPr/>
        </p:nvSpPr>
        <p:spPr>
          <a:xfrm>
            <a:off x="1084146" y="3771796"/>
            <a:ext cx="1959429" cy="1268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Promise =&gt;</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46098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436952"/>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Hands-on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619262" y="1762515"/>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Using XHR and $http to GET the list of projects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4" name="Picture 3"/>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43672" b="17243"/>
          <a:stretch/>
        </p:blipFill>
        <p:spPr>
          <a:xfrm>
            <a:off x="778919" y="5271614"/>
            <a:ext cx="2084975" cy="814896"/>
          </a:xfrm>
          <a:prstGeom prst="rect">
            <a:avLst/>
          </a:prstGeom>
        </p:spPr>
      </p:pic>
    </p:spTree>
    <p:extLst>
      <p:ext uri="{BB962C8B-B14F-4D97-AF65-F5344CB8AC3E}">
        <p14:creationId xmlns:p14="http://schemas.microsoft.com/office/powerpoint/2010/main" val="16596532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21002" y="1474930"/>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Requires additional angular routing script file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p:cNvSpPr txBox="1">
            <a:spLocks/>
          </p:cNvSpPr>
          <p:nvPr/>
        </p:nvSpPr>
        <p:spPr>
          <a:xfrm>
            <a:off x="619262" y="572222"/>
            <a:ext cx="11436439" cy="1055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Routing</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0" name="Title 1"/>
          <p:cNvSpPr txBox="1">
            <a:spLocks/>
          </p:cNvSpPr>
          <p:nvPr/>
        </p:nvSpPr>
        <p:spPr>
          <a:xfrm>
            <a:off x="1121002" y="2300427"/>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Uses a reusable angular module called </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ngRoute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Title 1"/>
          <p:cNvSpPr txBox="1">
            <a:spLocks/>
          </p:cNvSpPr>
          <p:nvPr/>
        </p:nvSpPr>
        <p:spPr>
          <a:xfrm>
            <a:off x="1121002" y="3102382"/>
            <a:ext cx="9115198" cy="1268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a:solidFill>
                  <a:schemeClr val="tx1">
                    <a:lumMod val="75000"/>
                    <a:lumOff val="25000"/>
                  </a:schemeClr>
                </a:solidFill>
                <a:latin typeface="Segoe UI Light" panose="020B0502040204020203" pitchFamily="34" charset="0"/>
                <a:cs typeface="Segoe UI Light" panose="020B0502040204020203" pitchFamily="34" charset="0"/>
              </a:rPr>
              <a:t>$route </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service</a:t>
            </a:r>
            <a:r>
              <a:rPr lang="en-IN" sz="2800" dirty="0" smtClean="0">
                <a:solidFill>
                  <a:schemeClr val="tx1">
                    <a:lumMod val="75000"/>
                    <a:lumOff val="25000"/>
                  </a:schemeClr>
                </a:solidFill>
                <a:latin typeface="Segoe UI Light" panose="020B0502040204020203" pitchFamily="34" charset="0"/>
                <a:cs typeface="Segoe UI Light" panose="020B0502040204020203" pitchFamily="34" charset="0"/>
              </a:rPr>
              <a:t> is provided by </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routeProvider</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 =&gt; routing</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5" name="Title 1"/>
          <p:cNvSpPr txBox="1">
            <a:spLocks/>
          </p:cNvSpPr>
          <p:nvPr/>
        </p:nvSpPr>
        <p:spPr>
          <a:xfrm>
            <a:off x="1121002" y="4054879"/>
            <a:ext cx="10397898" cy="1268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Routing =&gt; .</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config</a:t>
            </a:r>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 on our app’s module =&gt; .when().otherwise() on $</a:t>
            </a:r>
            <a:r>
              <a:rPr lang="en-NZ" sz="2800" dirty="0" err="1" smtClean="0">
                <a:solidFill>
                  <a:schemeClr val="tx1">
                    <a:lumMod val="75000"/>
                    <a:lumOff val="25000"/>
                  </a:schemeClr>
                </a:solidFill>
                <a:latin typeface="Segoe UI Light" panose="020B0502040204020203" pitchFamily="34" charset="0"/>
                <a:cs typeface="Segoe UI Light" panose="020B0502040204020203" pitchFamily="34" charset="0"/>
              </a:rPr>
              <a:t>routeProvider</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6" name="Title 1"/>
          <p:cNvSpPr txBox="1">
            <a:spLocks/>
          </p:cNvSpPr>
          <p:nvPr/>
        </p:nvSpPr>
        <p:spPr>
          <a:xfrm>
            <a:off x="1138532" y="5071736"/>
            <a:ext cx="10397898" cy="1268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Assists in deep linking =&gt; browser’s history + bookmarks</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529944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21002" y="1474930"/>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No page refresh</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p:cNvSpPr txBox="1">
            <a:spLocks/>
          </p:cNvSpPr>
          <p:nvPr/>
        </p:nvSpPr>
        <p:spPr>
          <a:xfrm>
            <a:off x="619262" y="572222"/>
            <a:ext cx="11436439" cy="1055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Routing</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0" name="Title 1"/>
          <p:cNvSpPr txBox="1">
            <a:spLocks/>
          </p:cNvSpPr>
          <p:nvPr/>
        </p:nvSpPr>
        <p:spPr>
          <a:xfrm>
            <a:off x="1121002" y="2300427"/>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Perfect for single page applications</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4" name="Title 1"/>
          <p:cNvSpPr txBox="1">
            <a:spLocks/>
          </p:cNvSpPr>
          <p:nvPr/>
        </p:nvSpPr>
        <p:spPr>
          <a:xfrm>
            <a:off x="1121002" y="3115080"/>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Code is easy to manage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24447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268" y="2225692"/>
            <a:ext cx="3516304" cy="2581707"/>
          </a:xfrm>
          <a:prstGeom prst="rect">
            <a:avLst/>
          </a:prstGeom>
          <a:ln>
            <a:solidFill>
              <a:schemeClr val="bg1">
                <a:lumMod val="50000"/>
              </a:schemeClr>
            </a:solidFill>
          </a:ln>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7505" t="33058" r="12099" b="19634"/>
          <a:stretch/>
        </p:blipFill>
        <p:spPr>
          <a:xfrm>
            <a:off x="6126948" y="1567096"/>
            <a:ext cx="3924300" cy="1184376"/>
          </a:xfrm>
          <a:prstGeom prst="rect">
            <a:avLst/>
          </a:prstGeom>
          <a:ln>
            <a:solidFill>
              <a:schemeClr val="accent2">
                <a:lumMod val="75000"/>
              </a:schemeClr>
            </a:solidFill>
          </a:ln>
        </p:spPr>
      </p:pic>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7505" t="33058" r="12099" b="19634"/>
          <a:stretch/>
        </p:blipFill>
        <p:spPr>
          <a:xfrm>
            <a:off x="6134833" y="4648959"/>
            <a:ext cx="3924300" cy="1133655"/>
          </a:xfrm>
          <a:prstGeom prst="rect">
            <a:avLst/>
          </a:prstGeom>
          <a:ln>
            <a:solidFill>
              <a:schemeClr val="accent6">
                <a:lumMod val="75000"/>
              </a:schemeClr>
            </a:solidFill>
          </a:ln>
        </p:spPr>
      </p:pic>
      <p:sp>
        <p:nvSpPr>
          <p:cNvPr id="18" name="Title 1"/>
          <p:cNvSpPr txBox="1">
            <a:spLocks/>
          </p:cNvSpPr>
          <p:nvPr/>
        </p:nvSpPr>
        <p:spPr>
          <a:xfrm>
            <a:off x="1960612" y="2538336"/>
            <a:ext cx="2444701" cy="330278"/>
          </a:xfrm>
          <a:prstGeom prst="rect">
            <a:avLst/>
          </a:prstGeom>
          <a:solidFill>
            <a:srgbClr val="FFFF00"/>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b="1" dirty="0" smtClean="0">
                <a:solidFill>
                  <a:schemeClr val="tx1">
                    <a:lumMod val="75000"/>
                    <a:lumOff val="25000"/>
                  </a:schemeClr>
                </a:solidFill>
                <a:latin typeface="Segoe UI Light" panose="020B0502040204020203" pitchFamily="34" charset="0"/>
                <a:cs typeface="Segoe UI Light" panose="020B0502040204020203" pitchFamily="34" charset="0"/>
              </a:rPr>
              <a:t>Route: site.com/#/</a:t>
            </a:r>
            <a:endParaRPr lang="en-IN" sz="20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p:cNvSpPr txBox="1">
            <a:spLocks/>
          </p:cNvSpPr>
          <p:nvPr/>
        </p:nvSpPr>
        <p:spPr>
          <a:xfrm>
            <a:off x="6134833" y="1071678"/>
            <a:ext cx="3472806" cy="330278"/>
          </a:xfrm>
          <a:prstGeom prst="rect">
            <a:avLst/>
          </a:prstGeom>
          <a:solidFill>
            <a:srgbClr val="FFFF00"/>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b="1" dirty="0" smtClean="0">
                <a:solidFill>
                  <a:schemeClr val="tx1">
                    <a:lumMod val="75000"/>
                    <a:lumOff val="25000"/>
                  </a:schemeClr>
                </a:solidFill>
                <a:latin typeface="Segoe UI Light" panose="020B0502040204020203" pitchFamily="34" charset="0"/>
                <a:cs typeface="Segoe UI Light" panose="020B0502040204020203" pitchFamily="34" charset="0"/>
              </a:rPr>
              <a:t>Route: site.com/#/about</a:t>
            </a:r>
            <a:endParaRPr lang="en-IN" sz="20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6134833" y="4153542"/>
            <a:ext cx="3472806" cy="330278"/>
          </a:xfrm>
          <a:prstGeom prst="rect">
            <a:avLst/>
          </a:prstGeom>
          <a:solidFill>
            <a:srgbClr val="FFFF00"/>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b="1" dirty="0" smtClean="0">
                <a:solidFill>
                  <a:schemeClr val="tx1">
                    <a:lumMod val="75000"/>
                    <a:lumOff val="25000"/>
                  </a:schemeClr>
                </a:solidFill>
                <a:latin typeface="Segoe UI Light" panose="020B0502040204020203" pitchFamily="34" charset="0"/>
                <a:cs typeface="Segoe UI Light" panose="020B0502040204020203" pitchFamily="34" charset="0"/>
              </a:rPr>
              <a:t>Route: site.com/#/contact</a:t>
            </a:r>
            <a:endParaRPr lang="en-IN" sz="20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6" name="Title 1"/>
          <p:cNvSpPr txBox="1">
            <a:spLocks/>
          </p:cNvSpPr>
          <p:nvPr/>
        </p:nvSpPr>
        <p:spPr>
          <a:xfrm>
            <a:off x="1310556" y="3888740"/>
            <a:ext cx="3204294" cy="683941"/>
          </a:xfrm>
          <a:prstGeom prst="rect">
            <a:avLst/>
          </a:prstGeom>
          <a:ln>
            <a:solidFill>
              <a:srgbClr val="7030A0"/>
            </a:solid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Home page content</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cxnSp>
        <p:nvCxnSpPr>
          <p:cNvPr id="8" name="Straight Arrow Connector 7"/>
          <p:cNvCxnSpPr/>
          <p:nvPr/>
        </p:nvCxnSpPr>
        <p:spPr>
          <a:xfrm flipV="1">
            <a:off x="2082800" y="4572682"/>
            <a:ext cx="22226" cy="1028018"/>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1257798" y="3370282"/>
            <a:ext cx="3374264" cy="477790"/>
          </a:xfrm>
          <a:prstGeom prst="rect">
            <a:avLst/>
          </a:prstGeom>
          <a:ln>
            <a:no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Home | About | Contact</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2" name="Title 1"/>
          <p:cNvSpPr txBox="1">
            <a:spLocks/>
          </p:cNvSpPr>
          <p:nvPr/>
        </p:nvSpPr>
        <p:spPr>
          <a:xfrm>
            <a:off x="1257798" y="2921419"/>
            <a:ext cx="3374264" cy="477790"/>
          </a:xfrm>
          <a:prstGeom prst="rect">
            <a:avLst/>
          </a:prstGeom>
          <a:ln>
            <a:no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Website </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5" name="Arc 34"/>
          <p:cNvSpPr/>
          <p:nvPr/>
        </p:nvSpPr>
        <p:spPr>
          <a:xfrm rot="13497817">
            <a:off x="610934" y="1651489"/>
            <a:ext cx="1852423" cy="1717036"/>
          </a:xfrm>
          <a:prstGeom prst="arc">
            <a:avLst>
              <a:gd name="adj1" fmla="val 14317953"/>
              <a:gd name="adj2" fmla="val 697314"/>
            </a:avLst>
          </a:prstGeom>
          <a:ln w="19050">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37" name="Straight Arrow Connector 36"/>
          <p:cNvCxnSpPr/>
          <p:nvPr/>
        </p:nvCxnSpPr>
        <p:spPr>
          <a:xfrm flipH="1">
            <a:off x="4264553" y="2112410"/>
            <a:ext cx="2072748" cy="1875993"/>
          </a:xfrm>
          <a:prstGeom prst="straightConnector1">
            <a:avLst/>
          </a:prstGeom>
          <a:ln w="19050">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4264553" y="4437266"/>
            <a:ext cx="2161648" cy="80400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itle 1"/>
          <p:cNvSpPr txBox="1">
            <a:spLocks/>
          </p:cNvSpPr>
          <p:nvPr/>
        </p:nvSpPr>
        <p:spPr>
          <a:xfrm>
            <a:off x="6202415" y="1523772"/>
            <a:ext cx="3204294" cy="683941"/>
          </a:xfrm>
          <a:prstGeom prst="rect">
            <a:avLst/>
          </a:prstGeom>
          <a:ln>
            <a:no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About page content</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44" name="Title 1"/>
          <p:cNvSpPr txBox="1">
            <a:spLocks/>
          </p:cNvSpPr>
          <p:nvPr/>
        </p:nvSpPr>
        <p:spPr>
          <a:xfrm>
            <a:off x="6178710" y="4595802"/>
            <a:ext cx="3204294" cy="683941"/>
          </a:xfrm>
          <a:prstGeom prst="rect">
            <a:avLst/>
          </a:prstGeom>
          <a:ln>
            <a:no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Contact page content</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45" name="Title 1"/>
          <p:cNvSpPr txBox="1">
            <a:spLocks/>
          </p:cNvSpPr>
          <p:nvPr/>
        </p:nvSpPr>
        <p:spPr>
          <a:xfrm>
            <a:off x="766543" y="1123366"/>
            <a:ext cx="3204294" cy="683941"/>
          </a:xfrm>
          <a:prstGeom prst="rect">
            <a:avLst/>
          </a:prstGeom>
          <a:ln>
            <a:no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Layout template</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46" name="Title 1"/>
          <p:cNvSpPr txBox="1">
            <a:spLocks/>
          </p:cNvSpPr>
          <p:nvPr/>
        </p:nvSpPr>
        <p:spPr>
          <a:xfrm>
            <a:off x="8851407" y="3085763"/>
            <a:ext cx="3204294" cy="683941"/>
          </a:xfrm>
          <a:prstGeom prst="rect">
            <a:avLst/>
          </a:prstGeom>
          <a:ln>
            <a:no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Partial templates</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cxnSp>
        <p:nvCxnSpPr>
          <p:cNvPr id="50" name="Straight Arrow Connector 49"/>
          <p:cNvCxnSpPr/>
          <p:nvPr/>
        </p:nvCxnSpPr>
        <p:spPr>
          <a:xfrm flipV="1">
            <a:off x="9859581" y="2372852"/>
            <a:ext cx="0" cy="78746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880600" y="3609177"/>
            <a:ext cx="0" cy="123009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itle 1"/>
          <p:cNvSpPr txBox="1">
            <a:spLocks/>
          </p:cNvSpPr>
          <p:nvPr/>
        </p:nvSpPr>
        <p:spPr>
          <a:xfrm>
            <a:off x="1060259" y="5441015"/>
            <a:ext cx="3204294" cy="683941"/>
          </a:xfrm>
          <a:prstGeom prst="rect">
            <a:avLst/>
          </a:prstGeom>
          <a:ln>
            <a:no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&lt;div </a:t>
            </a:r>
            <a:r>
              <a:rPr lang="en-NZ" sz="2000" b="1" dirty="0" smtClean="0">
                <a:solidFill>
                  <a:srgbClr val="FF0000"/>
                </a:solidFill>
                <a:latin typeface="Segoe UI Light" panose="020B0502040204020203" pitchFamily="34" charset="0"/>
                <a:cs typeface="Segoe UI Light" panose="020B0502040204020203" pitchFamily="34" charset="0"/>
              </a:rPr>
              <a:t>ng-view</a:t>
            </a:r>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&gt;&lt;/div&gt;</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4" name="Title 1"/>
          <p:cNvSpPr txBox="1">
            <a:spLocks/>
          </p:cNvSpPr>
          <p:nvPr/>
        </p:nvSpPr>
        <p:spPr>
          <a:xfrm>
            <a:off x="1496187" y="1940775"/>
            <a:ext cx="1745007" cy="364908"/>
          </a:xfrm>
          <a:prstGeom prst="rect">
            <a:avLst/>
          </a:prstGeom>
          <a:solidFill>
            <a:srgbClr val="00B050"/>
          </a:solidFill>
          <a:ln>
            <a:noFill/>
            <a:prstDash val="lgDashDotDot"/>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bg1"/>
                </a:solidFill>
                <a:latin typeface="Segoe UI Light" panose="020B0502040204020203" pitchFamily="34" charset="0"/>
                <a:cs typeface="Segoe UI Light" panose="020B0502040204020203" pitchFamily="34" charset="0"/>
              </a:rPr>
              <a:t>index.html</a:t>
            </a:r>
            <a:endParaRPr lang="en-IN" sz="2000" dirty="0">
              <a:solidFill>
                <a:schemeClr val="bg1"/>
              </a:solidFill>
              <a:latin typeface="Segoe UI Light" panose="020B0502040204020203" pitchFamily="34" charset="0"/>
              <a:cs typeface="Segoe UI Light" panose="020B0502040204020203" pitchFamily="34" charset="0"/>
            </a:endParaRPr>
          </a:p>
        </p:txBody>
      </p:sp>
      <p:sp>
        <p:nvSpPr>
          <p:cNvPr id="55" name="Title 1"/>
          <p:cNvSpPr txBox="1">
            <a:spLocks/>
          </p:cNvSpPr>
          <p:nvPr/>
        </p:nvSpPr>
        <p:spPr>
          <a:xfrm>
            <a:off x="8886902" y="1319142"/>
            <a:ext cx="1745007" cy="364908"/>
          </a:xfrm>
          <a:prstGeom prst="rect">
            <a:avLst/>
          </a:prstGeom>
          <a:solidFill>
            <a:srgbClr val="00B050"/>
          </a:solidFill>
          <a:ln>
            <a:noFill/>
            <a:prstDash val="lgDashDotDot"/>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bg1"/>
                </a:solidFill>
                <a:latin typeface="Segoe UI Light" panose="020B0502040204020203" pitchFamily="34" charset="0"/>
                <a:cs typeface="Segoe UI Light" panose="020B0502040204020203" pitchFamily="34" charset="0"/>
              </a:rPr>
              <a:t>about.html</a:t>
            </a:r>
            <a:endParaRPr lang="en-IN" sz="2000" dirty="0">
              <a:solidFill>
                <a:schemeClr val="bg1"/>
              </a:solidFill>
              <a:latin typeface="Segoe UI Light" panose="020B0502040204020203" pitchFamily="34" charset="0"/>
              <a:cs typeface="Segoe UI Light" panose="020B0502040204020203" pitchFamily="34" charset="0"/>
            </a:endParaRPr>
          </a:p>
        </p:txBody>
      </p:sp>
      <p:sp>
        <p:nvSpPr>
          <p:cNvPr id="56" name="Title 1"/>
          <p:cNvSpPr txBox="1">
            <a:spLocks/>
          </p:cNvSpPr>
          <p:nvPr/>
        </p:nvSpPr>
        <p:spPr>
          <a:xfrm>
            <a:off x="9051220" y="5516613"/>
            <a:ext cx="1745007" cy="364908"/>
          </a:xfrm>
          <a:prstGeom prst="rect">
            <a:avLst/>
          </a:prstGeom>
          <a:solidFill>
            <a:srgbClr val="00B050"/>
          </a:solidFill>
          <a:ln>
            <a:noFill/>
            <a:prstDash val="lgDashDotDot"/>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bg1"/>
                </a:solidFill>
                <a:latin typeface="Segoe UI Light" panose="020B0502040204020203" pitchFamily="34" charset="0"/>
                <a:cs typeface="Segoe UI Light" panose="020B0502040204020203" pitchFamily="34" charset="0"/>
              </a:rPr>
              <a:t>contact.html</a:t>
            </a:r>
            <a:endParaRPr lang="en-IN" sz="2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770427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436952"/>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Hands-on</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619262" y="1762515"/>
            <a:ext cx="10571252"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Separating individual sections into partial templates and using Angular routing</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4" name="Picture 3"/>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43672" b="17243"/>
          <a:stretch/>
        </p:blipFill>
        <p:spPr>
          <a:xfrm>
            <a:off x="778919" y="5271614"/>
            <a:ext cx="2084975" cy="814896"/>
          </a:xfrm>
          <a:prstGeom prst="rect">
            <a:avLst/>
          </a:prstGeom>
        </p:spPr>
      </p:pic>
    </p:spTree>
    <p:extLst>
      <p:ext uri="{BB962C8B-B14F-4D97-AF65-F5344CB8AC3E}">
        <p14:creationId xmlns:p14="http://schemas.microsoft.com/office/powerpoint/2010/main" val="116603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Title 1"/>
          <p:cNvSpPr>
            <a:spLocks noGrp="1"/>
          </p:cNvSpPr>
          <p:nvPr>
            <p:ph type="title"/>
          </p:nvPr>
        </p:nvSpPr>
        <p:spPr>
          <a:xfrm>
            <a:off x="619262" y="360101"/>
            <a:ext cx="11436439" cy="1062788"/>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Why use Angular JS?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5" name="Picture 4">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0711" y="1590988"/>
            <a:ext cx="4273653" cy="2373880"/>
          </a:xfrm>
          <a:prstGeom prst="rect">
            <a:avLst/>
          </a:prstGeom>
        </p:spPr>
      </p:pic>
      <p:pic>
        <p:nvPicPr>
          <p:cNvPr id="4" name="Picture 3">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4423" y="2254461"/>
            <a:ext cx="4690502" cy="2605426"/>
          </a:xfrm>
          <a:prstGeom prst="rect">
            <a:avLst/>
          </a:prstGeom>
        </p:spPr>
      </p:pic>
      <p:pic>
        <p:nvPicPr>
          <p:cNvPr id="3" name="Picture 2">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98043" y="2819208"/>
            <a:ext cx="4791696" cy="2661637"/>
          </a:xfrm>
          <a:prstGeom prst="rect">
            <a:avLst/>
          </a:prstGeom>
        </p:spPr>
      </p:pic>
      <p:pic>
        <p:nvPicPr>
          <p:cNvPr id="2" name="Picture 1">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66302" y="3419565"/>
            <a:ext cx="4727589" cy="2626027"/>
          </a:xfrm>
          <a:prstGeom prst="rect">
            <a:avLst/>
          </a:prstGeom>
        </p:spPr>
      </p:pic>
      <p:sp>
        <p:nvSpPr>
          <p:cNvPr id="10" name="Rectangle 9">
            <a:hlinkClick r:id="rId11"/>
          </p:cNvPr>
          <p:cNvSpPr/>
          <p:nvPr/>
        </p:nvSpPr>
        <p:spPr>
          <a:xfrm>
            <a:off x="7591902" y="6063178"/>
            <a:ext cx="4002462" cy="338554"/>
          </a:xfrm>
          <a:prstGeom prst="rect">
            <a:avLst/>
          </a:prstGeom>
        </p:spPr>
        <p:txBody>
          <a:bodyPr wrap="square">
            <a:spAutoFit/>
          </a:bodyPr>
          <a:lstStyle/>
          <a:p>
            <a:pPr algn="r"/>
            <a:r>
              <a:rPr lang="en-IN" sz="1600" dirty="0">
                <a:solidFill>
                  <a:srgbClr val="0070C0"/>
                </a:solidFill>
                <a:latin typeface="Segoe UI Light" panose="020B0502040204020203" pitchFamily="34" charset="0"/>
                <a:cs typeface="Segoe UI Light" panose="020B0502040204020203" pitchFamily="34" charset="0"/>
              </a:rPr>
              <a:t>https://www.madewithangular.com/#/</a:t>
            </a:r>
          </a:p>
        </p:txBody>
      </p:sp>
    </p:spTree>
    <p:extLst>
      <p:ext uri="{BB962C8B-B14F-4D97-AF65-F5344CB8AC3E}">
        <p14:creationId xmlns:p14="http://schemas.microsoft.com/office/powerpoint/2010/main" val="2570351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43197"/>
            <a:ext cx="11436439" cy="1325563"/>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Testing</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6" name="Title 1">
            <a:hlinkClick r:id="rId2"/>
          </p:cNvPr>
          <p:cNvSpPr txBox="1">
            <a:spLocks/>
          </p:cNvSpPr>
          <p:nvPr/>
        </p:nvSpPr>
        <p:spPr>
          <a:xfrm>
            <a:off x="1881800" y="4166708"/>
            <a:ext cx="3272325" cy="1045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Karma + Jasmine</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6793" y="3206877"/>
            <a:ext cx="1196782" cy="1196782"/>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b="25952"/>
          <a:stretch/>
        </p:blipFill>
        <p:spPr>
          <a:xfrm>
            <a:off x="3341411" y="3305546"/>
            <a:ext cx="1349740" cy="999444"/>
          </a:xfrm>
          <a:prstGeom prst="rect">
            <a:avLst/>
          </a:prstGeom>
        </p:spPr>
      </p:pic>
      <p:sp>
        <p:nvSpPr>
          <p:cNvPr id="16" name="Title 1">
            <a:hlinkClick r:id="rId2"/>
          </p:cNvPr>
          <p:cNvSpPr txBox="1">
            <a:spLocks/>
          </p:cNvSpPr>
          <p:nvPr/>
        </p:nvSpPr>
        <p:spPr>
          <a:xfrm>
            <a:off x="2255424" y="2081565"/>
            <a:ext cx="3272325" cy="1045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Unit testing</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7" name="Title 1">
            <a:hlinkClick r:id="rId2"/>
          </p:cNvPr>
          <p:cNvSpPr txBox="1">
            <a:spLocks/>
          </p:cNvSpPr>
          <p:nvPr/>
        </p:nvSpPr>
        <p:spPr>
          <a:xfrm>
            <a:off x="7166752" y="2133283"/>
            <a:ext cx="3272325" cy="1045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End to End testing</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8" name="Title 1">
            <a:hlinkClick r:id="rId2"/>
          </p:cNvPr>
          <p:cNvSpPr txBox="1">
            <a:spLocks/>
          </p:cNvSpPr>
          <p:nvPr/>
        </p:nvSpPr>
        <p:spPr>
          <a:xfrm>
            <a:off x="7736116" y="4166708"/>
            <a:ext cx="2133598" cy="1045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solidFill>
                  <a:schemeClr val="tx1">
                    <a:lumMod val="75000"/>
                    <a:lumOff val="25000"/>
                  </a:schemeClr>
                </a:solidFill>
                <a:latin typeface="Segoe UI Light" panose="020B0502040204020203" pitchFamily="34" charset="0"/>
                <a:cs typeface="Segoe UI Light" panose="020B0502040204020203" pitchFamily="34" charset="0"/>
              </a:rPr>
              <a:t>Protractor</a:t>
            </a:r>
            <a:endParaRPr lang="en-IN"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r="77479" b="3208"/>
          <a:stretch/>
        </p:blipFill>
        <p:spPr>
          <a:xfrm>
            <a:off x="8046708" y="3269701"/>
            <a:ext cx="1088973" cy="1055242"/>
          </a:xfrm>
          <a:prstGeom prst="rect">
            <a:avLst/>
          </a:prstGeom>
        </p:spPr>
      </p:pic>
    </p:spTree>
    <p:extLst>
      <p:ext uri="{BB962C8B-B14F-4D97-AF65-F5344CB8AC3E}">
        <p14:creationId xmlns:p14="http://schemas.microsoft.com/office/powerpoint/2010/main" val="39610405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43198"/>
            <a:ext cx="11436439" cy="1093142"/>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Best practices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6" name="Title 1">
            <a:hlinkClick r:id="rId2"/>
          </p:cNvPr>
          <p:cNvSpPr txBox="1">
            <a:spLocks/>
          </p:cNvSpPr>
          <p:nvPr/>
        </p:nvSpPr>
        <p:spPr>
          <a:xfrm>
            <a:off x="1716662" y="2806521"/>
            <a:ext cx="9961736" cy="1045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https://github.com/angular/angular.js/wiki/Best-Practices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2" name="Title 1">
            <a:hlinkClick r:id="rId4"/>
          </p:cNvPr>
          <p:cNvSpPr txBox="1">
            <a:spLocks/>
          </p:cNvSpPr>
          <p:nvPr/>
        </p:nvSpPr>
        <p:spPr>
          <a:xfrm>
            <a:off x="1716662" y="1890339"/>
            <a:ext cx="9852341" cy="1045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https://github.com/johnpapa/angular-styleguide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1528" y="2228110"/>
            <a:ext cx="370369" cy="370369"/>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1527" y="3144290"/>
            <a:ext cx="370369" cy="370369"/>
          </a:xfrm>
          <a:prstGeom prst="rect">
            <a:avLst/>
          </a:prstGeom>
        </p:spPr>
      </p:pic>
    </p:spTree>
    <p:extLst>
      <p:ext uri="{BB962C8B-B14F-4D97-AF65-F5344CB8AC3E}">
        <p14:creationId xmlns:p14="http://schemas.microsoft.com/office/powerpoint/2010/main" val="17641859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72222"/>
            <a:ext cx="11436439" cy="1055176"/>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Useful resources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9" name="Title 1">
            <a:hlinkClick r:id="rId2"/>
          </p:cNvPr>
          <p:cNvSpPr txBox="1">
            <a:spLocks/>
          </p:cNvSpPr>
          <p:nvPr/>
        </p:nvSpPr>
        <p:spPr>
          <a:xfrm>
            <a:off x="1801363" y="5321426"/>
            <a:ext cx="9677647" cy="10625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https://github.com/angular/angular.js/wiki/Projects-using-AngularJS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7997" y="5691831"/>
            <a:ext cx="370369" cy="370369"/>
          </a:xfrm>
          <a:prstGeom prst="rect">
            <a:avLst/>
          </a:prstGeom>
        </p:spPr>
      </p:pic>
      <p:sp>
        <p:nvSpPr>
          <p:cNvPr id="16" name="Title 1">
            <a:hlinkClick r:id="rId5"/>
          </p:cNvPr>
          <p:cNvSpPr txBox="1">
            <a:spLocks/>
          </p:cNvSpPr>
          <p:nvPr/>
        </p:nvSpPr>
        <p:spPr>
          <a:xfrm>
            <a:off x="1826763" y="1518964"/>
            <a:ext cx="5267301"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https://docs.angularjs.org/guide/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17" name="Picture 16"/>
          <p:cNvPicPr>
            <a:picLocks noChangeAspect="1"/>
          </p:cNvPicPr>
          <p:nvPr/>
        </p:nvPicPr>
        <p:blipFill rotWithShape="1">
          <a:blip r:embed="rId6" cstate="print">
            <a:extLst>
              <a:ext uri="{28A0092B-C50C-407E-A947-70E740481C1C}">
                <a14:useLocalDpi xmlns:a14="http://schemas.microsoft.com/office/drawing/2010/main" val="0"/>
              </a:ext>
            </a:extLst>
          </a:blip>
          <a:srcRect l="24009" t="23127" r="24610" b="22563"/>
          <a:stretch/>
        </p:blipFill>
        <p:spPr>
          <a:xfrm>
            <a:off x="1081244" y="1921402"/>
            <a:ext cx="473076" cy="500050"/>
          </a:xfrm>
          <a:prstGeom prst="rect">
            <a:avLst/>
          </a:prstGeom>
        </p:spPr>
      </p:pic>
      <p:sp>
        <p:nvSpPr>
          <p:cNvPr id="18" name="Title 1">
            <a:hlinkClick r:id="rId7"/>
          </p:cNvPr>
          <p:cNvSpPr txBox="1">
            <a:spLocks/>
          </p:cNvSpPr>
          <p:nvPr/>
        </p:nvSpPr>
        <p:spPr>
          <a:xfrm>
            <a:off x="1826763" y="2522610"/>
            <a:ext cx="9317755" cy="1039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http://www.w3schools.com/angular/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6" name="Title 1">
            <a:hlinkClick r:id="rId8"/>
          </p:cNvPr>
          <p:cNvSpPr txBox="1">
            <a:spLocks/>
          </p:cNvSpPr>
          <p:nvPr/>
        </p:nvSpPr>
        <p:spPr>
          <a:xfrm>
            <a:off x="1826763" y="3398832"/>
            <a:ext cx="8064748" cy="10068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https://www.pluralsight.com/courses/angularjs-fundamentals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7" name="Title 1">
            <a:hlinkClick r:id="rId9"/>
          </p:cNvPr>
          <p:cNvSpPr txBox="1">
            <a:spLocks/>
          </p:cNvSpPr>
          <p:nvPr/>
        </p:nvSpPr>
        <p:spPr>
          <a:xfrm>
            <a:off x="1826763" y="4456175"/>
            <a:ext cx="9894102" cy="10068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https://www.pluralsight.com/courses/aspdotnet-5-ef7-bootstrap-angular-web-app</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rotWithShape="1">
          <a:blip r:embed="rId10">
            <a:extLst>
              <a:ext uri="{28A0092B-C50C-407E-A947-70E740481C1C}">
                <a14:useLocalDpi xmlns:a14="http://schemas.microsoft.com/office/drawing/2010/main" val="0"/>
              </a:ext>
            </a:extLst>
          </a:blip>
          <a:srcRect r="77830"/>
          <a:stretch/>
        </p:blipFill>
        <p:spPr>
          <a:xfrm>
            <a:off x="1146655" y="4658551"/>
            <a:ext cx="393052" cy="385406"/>
          </a:xfrm>
          <a:prstGeom prst="rect">
            <a:avLst/>
          </a:prstGeom>
        </p:spPr>
      </p:pic>
      <p:pic>
        <p:nvPicPr>
          <p:cNvPr id="29" name="Picture 28"/>
          <p:cNvPicPr>
            <a:picLocks noChangeAspect="1"/>
          </p:cNvPicPr>
          <p:nvPr/>
        </p:nvPicPr>
        <p:blipFill rotWithShape="1">
          <a:blip r:embed="rId10">
            <a:extLst>
              <a:ext uri="{28A0092B-C50C-407E-A947-70E740481C1C}">
                <a14:useLocalDpi xmlns:a14="http://schemas.microsoft.com/office/drawing/2010/main" val="0"/>
              </a:ext>
            </a:extLst>
          </a:blip>
          <a:srcRect r="77830"/>
          <a:stretch/>
        </p:blipFill>
        <p:spPr>
          <a:xfrm>
            <a:off x="1138283" y="3738939"/>
            <a:ext cx="393052" cy="385406"/>
          </a:xfrm>
          <a:prstGeom prst="rect">
            <a:avLst/>
          </a:prstGeom>
        </p:spPr>
      </p:pic>
      <p:pic>
        <p:nvPicPr>
          <p:cNvPr id="5" name="Picture 4"/>
          <p:cNvPicPr>
            <a:picLocks noChangeAspect="1"/>
          </p:cNvPicPr>
          <p:nvPr/>
        </p:nvPicPr>
        <p:blipFill rotWithShape="1">
          <a:blip r:embed="rId11">
            <a:extLst>
              <a:ext uri="{28A0092B-C50C-407E-A947-70E740481C1C}">
                <a14:useLocalDpi xmlns:a14="http://schemas.microsoft.com/office/drawing/2010/main" val="0"/>
              </a:ext>
            </a:extLst>
          </a:blip>
          <a:srcRect r="78303" b="11594"/>
          <a:stretch/>
        </p:blipFill>
        <p:spPr>
          <a:xfrm rot="21393238">
            <a:off x="1052791" y="2837476"/>
            <a:ext cx="532607" cy="445658"/>
          </a:xfrm>
          <a:prstGeom prst="rect">
            <a:avLst/>
          </a:prstGeom>
        </p:spPr>
      </p:pic>
    </p:spTree>
    <p:extLst>
      <p:ext uri="{BB962C8B-B14F-4D97-AF65-F5344CB8AC3E}">
        <p14:creationId xmlns:p14="http://schemas.microsoft.com/office/powerpoint/2010/main" val="22908695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72222"/>
            <a:ext cx="11436439" cy="1055176"/>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Useful resources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6" name="Title 1">
            <a:hlinkClick r:id="rId3"/>
          </p:cNvPr>
          <p:cNvSpPr txBox="1">
            <a:spLocks/>
          </p:cNvSpPr>
          <p:nvPr/>
        </p:nvSpPr>
        <p:spPr>
          <a:xfrm>
            <a:off x="1821202" y="1523012"/>
            <a:ext cx="9919502" cy="1191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http://campus.codeschool.com/courses/shaping-up-with-angular-js/intro</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4574" y="1948061"/>
            <a:ext cx="402307" cy="402307"/>
          </a:xfrm>
          <a:prstGeom prst="rect">
            <a:avLst/>
          </a:prstGeom>
        </p:spPr>
      </p:pic>
      <p:sp>
        <p:nvSpPr>
          <p:cNvPr id="11" name="Title 1">
            <a:hlinkClick r:id="rId5"/>
          </p:cNvPr>
          <p:cNvSpPr txBox="1">
            <a:spLocks/>
          </p:cNvSpPr>
          <p:nvPr/>
        </p:nvSpPr>
        <p:spPr>
          <a:xfrm>
            <a:off x="1819098" y="2367648"/>
            <a:ext cx="9317755"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a:solidFill>
                  <a:schemeClr val="tx1">
                    <a:lumMod val="75000"/>
                    <a:lumOff val="25000"/>
                  </a:schemeClr>
                </a:solidFill>
                <a:latin typeface="Segoe UI Light" panose="020B0502040204020203" pitchFamily="34" charset="0"/>
                <a:cs typeface="Segoe UI Light" panose="020B0502040204020203" pitchFamily="34" charset="0"/>
              </a:rPr>
              <a:t>https</a:t>
            </a:r>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://github.com/curran/screencasts/tree/gh-pages/introToAngular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0332" y="2806155"/>
            <a:ext cx="370369" cy="370369"/>
          </a:xfrm>
          <a:prstGeom prst="rect">
            <a:avLst/>
          </a:prstGeom>
        </p:spPr>
      </p:pic>
    </p:spTree>
    <p:extLst>
      <p:ext uri="{BB962C8B-B14F-4D97-AF65-F5344CB8AC3E}">
        <p14:creationId xmlns:p14="http://schemas.microsoft.com/office/powerpoint/2010/main" val="12157885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2" y="572221"/>
            <a:ext cx="11436439" cy="861905"/>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People to follow</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Title 1">
            <a:hlinkClick r:id="rId2"/>
          </p:cNvPr>
          <p:cNvSpPr txBox="1">
            <a:spLocks/>
          </p:cNvSpPr>
          <p:nvPr/>
        </p:nvSpPr>
        <p:spPr>
          <a:xfrm>
            <a:off x="2870686" y="3648586"/>
            <a:ext cx="1632461" cy="867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@sevilayha</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3" name="Picture 2">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656" y="2075728"/>
            <a:ext cx="1172278" cy="1172278"/>
          </a:xfrm>
          <a:prstGeom prst="ellipse">
            <a:avLst/>
          </a:prstGeom>
        </p:spPr>
      </p:pic>
      <p:sp>
        <p:nvSpPr>
          <p:cNvPr id="27" name="Title 1">
            <a:hlinkClick r:id="rId2"/>
          </p:cNvPr>
          <p:cNvSpPr txBox="1">
            <a:spLocks/>
          </p:cNvSpPr>
          <p:nvPr/>
        </p:nvSpPr>
        <p:spPr>
          <a:xfrm>
            <a:off x="2763181" y="3182505"/>
            <a:ext cx="2213824" cy="8888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solidFill>
                  <a:schemeClr val="tx1">
                    <a:lumMod val="75000"/>
                    <a:lumOff val="25000"/>
                  </a:schemeClr>
                </a:solidFill>
                <a:latin typeface="Segoe UI Light" panose="020B0502040204020203" pitchFamily="34" charset="0"/>
                <a:cs typeface="Segoe UI Light" panose="020B0502040204020203" pitchFamily="34" charset="0"/>
              </a:rPr>
              <a:t>Chris </a:t>
            </a:r>
            <a:r>
              <a:rPr lang="en-IN" sz="2400" b="1" dirty="0" err="1" smtClean="0">
                <a:solidFill>
                  <a:schemeClr val="tx1">
                    <a:lumMod val="75000"/>
                    <a:lumOff val="25000"/>
                  </a:schemeClr>
                </a:solidFill>
                <a:latin typeface="Segoe UI Light" panose="020B0502040204020203" pitchFamily="34" charset="0"/>
                <a:cs typeface="Segoe UI Light" panose="020B0502040204020203" pitchFamily="34" charset="0"/>
              </a:rPr>
              <a:t>Sevilleja</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10" name="Picture 9">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4268" y="2007885"/>
            <a:ext cx="1256448" cy="1256448"/>
          </a:xfrm>
          <a:prstGeom prst="ellipse">
            <a:avLst/>
          </a:prstGeom>
        </p:spPr>
      </p:pic>
      <p:sp>
        <p:nvSpPr>
          <p:cNvPr id="17" name="Title 1">
            <a:hlinkClick r:id="rId4"/>
          </p:cNvPr>
          <p:cNvSpPr txBox="1">
            <a:spLocks/>
          </p:cNvSpPr>
          <p:nvPr/>
        </p:nvSpPr>
        <p:spPr>
          <a:xfrm>
            <a:off x="602536" y="3625535"/>
            <a:ext cx="1942486" cy="867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@toddmotto</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a:hlinkClick r:id="rId4"/>
          </p:cNvPr>
          <p:cNvSpPr txBox="1">
            <a:spLocks/>
          </p:cNvSpPr>
          <p:nvPr/>
        </p:nvSpPr>
        <p:spPr>
          <a:xfrm>
            <a:off x="709960" y="3168533"/>
            <a:ext cx="1753397" cy="867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Todd Motto</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6" name="Title 1">
            <a:hlinkClick r:id="rId7"/>
          </p:cNvPr>
          <p:cNvSpPr txBox="1">
            <a:spLocks/>
          </p:cNvSpPr>
          <p:nvPr/>
        </p:nvSpPr>
        <p:spPr>
          <a:xfrm>
            <a:off x="4998613" y="3679136"/>
            <a:ext cx="2033786" cy="867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@DeanSofer</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11" name="Picture 10">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53807" y="2062849"/>
            <a:ext cx="1172278" cy="1172278"/>
          </a:xfrm>
          <a:prstGeom prst="ellipse">
            <a:avLst/>
          </a:prstGeom>
        </p:spPr>
      </p:pic>
      <p:sp>
        <p:nvSpPr>
          <p:cNvPr id="28" name="Title 1">
            <a:hlinkClick r:id="rId7"/>
          </p:cNvPr>
          <p:cNvSpPr txBox="1">
            <a:spLocks/>
          </p:cNvSpPr>
          <p:nvPr/>
        </p:nvSpPr>
        <p:spPr>
          <a:xfrm>
            <a:off x="5112676" y="3235127"/>
            <a:ext cx="1697139" cy="867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Dean </a:t>
            </a:r>
            <a:r>
              <a:rPr lang="en-NZ" sz="2400" b="1" dirty="0" err="1" smtClean="0">
                <a:solidFill>
                  <a:schemeClr val="tx1">
                    <a:lumMod val="75000"/>
                    <a:lumOff val="25000"/>
                  </a:schemeClr>
                </a:solidFill>
                <a:latin typeface="Segoe UI Light" panose="020B0502040204020203" pitchFamily="34" charset="0"/>
                <a:cs typeface="Segoe UI Light" panose="020B0502040204020203" pitchFamily="34" charset="0"/>
              </a:rPr>
              <a:t>Sofer</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15" name="Picture 14">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05474" y="2104147"/>
            <a:ext cx="1221111" cy="1214364"/>
          </a:xfrm>
          <a:prstGeom prst="ellipse">
            <a:avLst/>
          </a:prstGeom>
        </p:spPr>
      </p:pic>
      <p:sp>
        <p:nvSpPr>
          <p:cNvPr id="26" name="Title 1">
            <a:hlinkClick r:id="rId9"/>
          </p:cNvPr>
          <p:cNvSpPr txBox="1">
            <a:spLocks/>
          </p:cNvSpPr>
          <p:nvPr/>
        </p:nvSpPr>
        <p:spPr>
          <a:xfrm>
            <a:off x="7263531" y="3694133"/>
            <a:ext cx="2033786" cy="867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@gerardsans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9" name="Title 1">
            <a:hlinkClick r:id="rId9"/>
          </p:cNvPr>
          <p:cNvSpPr txBox="1">
            <a:spLocks/>
          </p:cNvSpPr>
          <p:nvPr/>
        </p:nvSpPr>
        <p:spPr>
          <a:xfrm>
            <a:off x="7348376" y="3273416"/>
            <a:ext cx="2033786" cy="867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b="1" dirty="0" smtClean="0">
                <a:solidFill>
                  <a:schemeClr val="tx1">
                    <a:lumMod val="75000"/>
                    <a:lumOff val="25000"/>
                  </a:schemeClr>
                </a:solidFill>
                <a:latin typeface="Segoe UI Light" panose="020B0502040204020203" pitchFamily="34" charset="0"/>
                <a:cs typeface="Segoe UI Light" panose="020B0502040204020203" pitchFamily="34" charset="0"/>
              </a:rPr>
              <a:t>Gerard Sans</a:t>
            </a:r>
            <a:endParaRPr lang="en-IN" sz="24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257826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5" name="Picture 24"/>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38587" y="170076"/>
            <a:ext cx="629993" cy="665914"/>
          </a:xfrm>
          <a:prstGeom prst="rect">
            <a:avLst/>
          </a:prstGeom>
        </p:spPr>
      </p:pic>
      <p:sp>
        <p:nvSpPr>
          <p:cNvPr id="30" name="Title 1">
            <a:hlinkClick r:id="rId3"/>
          </p:cNvPr>
          <p:cNvSpPr txBox="1">
            <a:spLocks/>
          </p:cNvSpPr>
          <p:nvPr/>
        </p:nvSpPr>
        <p:spPr>
          <a:xfrm>
            <a:off x="4193496" y="2329094"/>
            <a:ext cx="3384546" cy="9411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Z" sz="3200" b="1"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Clyde D’Souza</a:t>
            </a:r>
            <a:endParaRPr lang="en-IN" sz="3200" b="1"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pic>
        <p:nvPicPr>
          <p:cNvPr id="31" name="Picture 30">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2572" y="1530861"/>
            <a:ext cx="825308" cy="825308"/>
          </a:xfrm>
          <a:prstGeom prst="ellipse">
            <a:avLst/>
          </a:prstGeom>
          <a:ln w="57150">
            <a:noFill/>
          </a:ln>
        </p:spPr>
      </p:pic>
      <p:sp>
        <p:nvSpPr>
          <p:cNvPr id="32" name="Title 1">
            <a:hlinkClick r:id="rId3"/>
          </p:cNvPr>
          <p:cNvSpPr txBox="1">
            <a:spLocks/>
          </p:cNvSpPr>
          <p:nvPr/>
        </p:nvSpPr>
        <p:spPr>
          <a:xfrm>
            <a:off x="4733659" y="2830019"/>
            <a:ext cx="2295791" cy="7449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rPr>
              <a:t>@ClydeDz</a:t>
            </a:r>
            <a:endParaRPr lang="en-IN" sz="2400" dirty="0">
              <a:solidFill>
                <a:schemeClr val="tx1">
                  <a:lumMod val="75000"/>
                  <a:lumOff val="25000"/>
                </a:schemeClr>
              </a:solidFill>
              <a:latin typeface="Segoe UI Light" panose="020B0502040204020203" pitchFamily="34" charset="0"/>
              <a:ea typeface="Microsoft YaHei UI" panose="020B0503020204020204" pitchFamily="34" charset="-122"/>
              <a:cs typeface="Segoe UI Light" panose="020B0502040204020203" pitchFamily="34" charset="0"/>
            </a:endParaRPr>
          </a:p>
        </p:txBody>
      </p:sp>
      <p:sp>
        <p:nvSpPr>
          <p:cNvPr id="33" name="Title 1">
            <a:hlinkClick r:id="rId5"/>
          </p:cNvPr>
          <p:cNvSpPr txBox="1">
            <a:spLocks/>
          </p:cNvSpPr>
          <p:nvPr/>
        </p:nvSpPr>
        <p:spPr>
          <a:xfrm>
            <a:off x="533400" y="3955959"/>
            <a:ext cx="11535180" cy="8619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Z" sz="2800" b="1" spc="300" dirty="0">
                <a:solidFill>
                  <a:schemeClr val="tx1">
                    <a:lumMod val="75000"/>
                    <a:lumOff val="25000"/>
                  </a:schemeClr>
                </a:solidFill>
                <a:latin typeface="Segoe UI Light" panose="020B0502040204020203" pitchFamily="34" charset="0"/>
                <a:cs typeface="Segoe UI Light" panose="020B0502040204020203" pitchFamily="34" charset="0"/>
              </a:rPr>
              <a:t>https://github.com/ngClyde</a:t>
            </a:r>
            <a:endParaRPr lang="en-IN" sz="2800" b="1" spc="3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78319" y="4211962"/>
            <a:ext cx="370369" cy="370369"/>
          </a:xfrm>
          <a:prstGeom prst="rect">
            <a:avLst/>
          </a:prstGeom>
        </p:spPr>
      </p:pic>
    </p:spTree>
    <p:extLst>
      <p:ext uri="{BB962C8B-B14F-4D97-AF65-F5344CB8AC3E}">
        <p14:creationId xmlns:p14="http://schemas.microsoft.com/office/powerpoint/2010/main" val="472799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Title 1"/>
          <p:cNvSpPr>
            <a:spLocks noGrp="1"/>
          </p:cNvSpPr>
          <p:nvPr>
            <p:ph type="title"/>
          </p:nvPr>
        </p:nvSpPr>
        <p:spPr>
          <a:xfrm>
            <a:off x="619262" y="366144"/>
            <a:ext cx="11436439" cy="1062788"/>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Why use Angular JS?</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11" name="Group 10"/>
          <p:cNvGrpSpPr/>
          <p:nvPr/>
        </p:nvGrpSpPr>
        <p:grpSpPr>
          <a:xfrm>
            <a:off x="958620" y="1520705"/>
            <a:ext cx="10118824" cy="4766398"/>
            <a:chOff x="958620" y="1839100"/>
            <a:chExt cx="10118824" cy="4766398"/>
          </a:xfrm>
        </p:grpSpPr>
        <p:sp>
          <p:nvSpPr>
            <p:cNvPr id="6" name="Title 1"/>
            <p:cNvSpPr txBox="1">
              <a:spLocks/>
            </p:cNvSpPr>
            <p:nvPr/>
          </p:nvSpPr>
          <p:spPr>
            <a:xfrm>
              <a:off x="8503157" y="3955687"/>
              <a:ext cx="1461323"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MVW</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4410156" y="4887364"/>
              <a:ext cx="2021987" cy="6935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Testable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8" name="Title 1"/>
            <p:cNvSpPr txBox="1">
              <a:spLocks/>
            </p:cNvSpPr>
            <p:nvPr/>
          </p:nvSpPr>
          <p:spPr>
            <a:xfrm>
              <a:off x="5553511" y="4249570"/>
              <a:ext cx="2717446" cy="6236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Open source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9" name="Title 1"/>
            <p:cNvSpPr txBox="1">
              <a:spLocks/>
            </p:cNvSpPr>
            <p:nvPr/>
          </p:nvSpPr>
          <p:spPr>
            <a:xfrm>
              <a:off x="6287302" y="2489795"/>
              <a:ext cx="4764651"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Excellent documentation</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6" name="Title 1"/>
            <p:cNvSpPr txBox="1">
              <a:spLocks/>
            </p:cNvSpPr>
            <p:nvPr/>
          </p:nvSpPr>
          <p:spPr>
            <a:xfrm>
              <a:off x="4712648" y="1839100"/>
              <a:ext cx="4739425"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Expressive HTML</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7" name="Title 1"/>
            <p:cNvSpPr txBox="1">
              <a:spLocks/>
            </p:cNvSpPr>
            <p:nvPr/>
          </p:nvSpPr>
          <p:spPr>
            <a:xfrm>
              <a:off x="3389723" y="3161692"/>
              <a:ext cx="4739425"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2-way data binding</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8" name="Title 1"/>
            <p:cNvSpPr txBox="1">
              <a:spLocks/>
            </p:cNvSpPr>
            <p:nvPr/>
          </p:nvSpPr>
          <p:spPr>
            <a:xfrm>
              <a:off x="1632467" y="2531060"/>
              <a:ext cx="4739425"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Reusable components</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9" name="Title 1"/>
            <p:cNvSpPr txBox="1">
              <a:spLocks/>
            </p:cNvSpPr>
            <p:nvPr/>
          </p:nvSpPr>
          <p:spPr>
            <a:xfrm>
              <a:off x="7452576" y="3201259"/>
              <a:ext cx="3624868"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Write less code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958620" y="3912723"/>
              <a:ext cx="8925060"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Large community base</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7" name="Title 1"/>
            <p:cNvSpPr txBox="1">
              <a:spLocks/>
            </p:cNvSpPr>
            <p:nvPr/>
          </p:nvSpPr>
          <p:spPr>
            <a:xfrm>
              <a:off x="6770425" y="4892881"/>
              <a:ext cx="2717446" cy="6236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Deep linking</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9" name="Title 1"/>
            <p:cNvSpPr txBox="1">
              <a:spLocks/>
            </p:cNvSpPr>
            <p:nvPr/>
          </p:nvSpPr>
          <p:spPr>
            <a:xfrm>
              <a:off x="2474099" y="4643247"/>
              <a:ext cx="1461323"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CRUD</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0" name="Title 1"/>
            <p:cNvSpPr txBox="1">
              <a:spLocks/>
            </p:cNvSpPr>
            <p:nvPr/>
          </p:nvSpPr>
          <p:spPr>
            <a:xfrm>
              <a:off x="3377109" y="5360767"/>
              <a:ext cx="4764651" cy="1244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tx1">
                      <a:lumMod val="75000"/>
                      <a:lumOff val="25000"/>
                    </a:schemeClr>
                  </a:solidFill>
                  <a:latin typeface="Segoe UI Light" panose="020B0502040204020203" pitchFamily="34" charset="0"/>
                  <a:cs typeface="Segoe UI Light" panose="020B0502040204020203" pitchFamily="34" charset="0"/>
                </a:rPr>
                <a:t>Single page application</a:t>
              </a:r>
              <a:endParaRPr lang="en-IN" sz="2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Tree>
    <p:extLst>
      <p:ext uri="{BB962C8B-B14F-4D97-AF65-F5344CB8AC3E}">
        <p14:creationId xmlns:p14="http://schemas.microsoft.com/office/powerpoint/2010/main" val="1803816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805924" y="1897784"/>
            <a:ext cx="6476998" cy="45204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19262" y="397001"/>
            <a:ext cx="11436439" cy="1103259"/>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Conceptual overview</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
        <p:nvSpPr>
          <p:cNvPr id="15" name="Title 1"/>
          <p:cNvSpPr txBox="1">
            <a:spLocks/>
          </p:cNvSpPr>
          <p:nvPr/>
        </p:nvSpPr>
        <p:spPr>
          <a:xfrm>
            <a:off x="1173491" y="3842884"/>
            <a:ext cx="1451054" cy="681307"/>
          </a:xfrm>
          <a:prstGeom prst="rect">
            <a:avLst/>
          </a:prstGeom>
          <a:solidFill>
            <a:srgbClr val="0070C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bg1"/>
                </a:solidFill>
                <a:latin typeface="Segoe UI Light" panose="020B0502040204020203" pitchFamily="34" charset="0"/>
                <a:cs typeface="Segoe UI Light" panose="020B0502040204020203" pitchFamily="34" charset="0"/>
              </a:rPr>
              <a:t>Compiler</a:t>
            </a:r>
            <a:endParaRPr lang="en-IN" sz="2800" dirty="0">
              <a:solidFill>
                <a:schemeClr val="bg1"/>
              </a:solidFill>
              <a:latin typeface="Segoe UI Light" panose="020B0502040204020203" pitchFamily="34" charset="0"/>
              <a:cs typeface="Segoe UI Light" panose="020B0502040204020203" pitchFamily="34" charset="0"/>
            </a:endParaRPr>
          </a:p>
        </p:txBody>
      </p:sp>
      <p:sp>
        <p:nvSpPr>
          <p:cNvPr id="16" name="Title 1"/>
          <p:cNvSpPr txBox="1">
            <a:spLocks/>
          </p:cNvSpPr>
          <p:nvPr/>
        </p:nvSpPr>
        <p:spPr>
          <a:xfrm>
            <a:off x="5207435" y="3546667"/>
            <a:ext cx="1784123" cy="763322"/>
          </a:xfrm>
          <a:prstGeom prst="rect">
            <a:avLst/>
          </a:prstGeom>
          <a:solidFill>
            <a:srgbClr val="FF3B3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bg1"/>
                </a:solidFill>
                <a:latin typeface="Segoe UI Light" panose="020B0502040204020203" pitchFamily="34" charset="0"/>
                <a:cs typeface="Segoe UI Light" panose="020B0502040204020203" pitchFamily="34" charset="0"/>
              </a:rPr>
              <a:t>Data-model</a:t>
            </a:r>
            <a:endParaRPr lang="en-IN" sz="2400" dirty="0">
              <a:solidFill>
                <a:schemeClr val="bg1"/>
              </a:solidFill>
              <a:latin typeface="Segoe UI Light" panose="020B0502040204020203" pitchFamily="34" charset="0"/>
              <a:cs typeface="Segoe UI Light" panose="020B0502040204020203" pitchFamily="34" charset="0"/>
            </a:endParaRPr>
          </a:p>
        </p:txBody>
      </p:sp>
      <p:sp>
        <p:nvSpPr>
          <p:cNvPr id="17" name="Title 1"/>
          <p:cNvSpPr txBox="1">
            <a:spLocks/>
          </p:cNvSpPr>
          <p:nvPr/>
        </p:nvSpPr>
        <p:spPr>
          <a:xfrm>
            <a:off x="8244129" y="2012809"/>
            <a:ext cx="969994" cy="752518"/>
          </a:xfrm>
          <a:prstGeom prst="rect">
            <a:avLst/>
          </a:prstGeom>
          <a:solidFill>
            <a:srgbClr val="FFC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b="1" dirty="0" smtClean="0">
                <a:solidFill>
                  <a:schemeClr val="bg1"/>
                </a:solidFill>
                <a:latin typeface="Segoe UI Light" panose="020B0502040204020203" pitchFamily="34" charset="0"/>
                <a:cs typeface="Segoe UI Light" panose="020B0502040204020203" pitchFamily="34" charset="0"/>
              </a:rPr>
              <a:t>Scope</a:t>
            </a:r>
            <a:endParaRPr lang="en-IN" sz="2400" b="1" dirty="0">
              <a:solidFill>
                <a:schemeClr val="bg1"/>
              </a:solidFill>
              <a:latin typeface="Segoe UI Light" panose="020B0502040204020203" pitchFamily="34" charset="0"/>
              <a:cs typeface="Segoe UI Light" panose="020B0502040204020203" pitchFamily="34" charset="0"/>
            </a:endParaRPr>
          </a:p>
        </p:txBody>
      </p:sp>
      <p:sp>
        <p:nvSpPr>
          <p:cNvPr id="18" name="Title 1"/>
          <p:cNvSpPr txBox="1">
            <a:spLocks/>
          </p:cNvSpPr>
          <p:nvPr/>
        </p:nvSpPr>
        <p:spPr>
          <a:xfrm>
            <a:off x="7307231" y="5145455"/>
            <a:ext cx="1670134" cy="926141"/>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bg1"/>
                </a:solidFill>
                <a:latin typeface="Segoe UI Light" panose="020B0502040204020203" pitchFamily="34" charset="0"/>
                <a:cs typeface="Segoe UI Light" panose="020B0502040204020203" pitchFamily="34" charset="0"/>
              </a:rPr>
              <a:t>Controllers</a:t>
            </a:r>
            <a:endParaRPr lang="en-IN" sz="2400" dirty="0">
              <a:solidFill>
                <a:schemeClr val="bg1"/>
              </a:solidFill>
              <a:latin typeface="Segoe UI Light" panose="020B0502040204020203" pitchFamily="34" charset="0"/>
              <a:cs typeface="Segoe UI Light" panose="020B0502040204020203" pitchFamily="34" charset="0"/>
            </a:endParaRPr>
          </a:p>
        </p:txBody>
      </p:sp>
      <p:sp>
        <p:nvSpPr>
          <p:cNvPr id="25" name="Title 1"/>
          <p:cNvSpPr txBox="1">
            <a:spLocks/>
          </p:cNvSpPr>
          <p:nvPr/>
        </p:nvSpPr>
        <p:spPr>
          <a:xfrm>
            <a:off x="10116892" y="5119698"/>
            <a:ext cx="1308816" cy="926140"/>
          </a:xfrm>
          <a:prstGeom prst="rect">
            <a:avLst/>
          </a:prstGeom>
          <a:solidFill>
            <a:srgbClr val="7030A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bg1"/>
                </a:solidFill>
                <a:latin typeface="Segoe UI Light" panose="020B0502040204020203" pitchFamily="34" charset="0"/>
                <a:cs typeface="Segoe UI Light" panose="020B0502040204020203" pitchFamily="34" charset="0"/>
              </a:rPr>
              <a:t>Services</a:t>
            </a:r>
            <a:endParaRPr lang="en-IN" sz="2400" dirty="0">
              <a:solidFill>
                <a:schemeClr val="bg1"/>
              </a:solidFill>
              <a:latin typeface="Segoe UI Light" panose="020B0502040204020203" pitchFamily="34" charset="0"/>
              <a:cs typeface="Segoe UI Light" panose="020B0502040204020203" pitchFamily="34" charset="0"/>
            </a:endParaRPr>
          </a:p>
        </p:txBody>
      </p:sp>
      <p:sp>
        <p:nvSpPr>
          <p:cNvPr id="14" name="Title 1"/>
          <p:cNvSpPr txBox="1">
            <a:spLocks/>
          </p:cNvSpPr>
          <p:nvPr/>
        </p:nvSpPr>
        <p:spPr>
          <a:xfrm>
            <a:off x="3105272" y="5145455"/>
            <a:ext cx="1467113" cy="926142"/>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Z" sz="2400" dirty="0" smtClean="0">
                <a:solidFill>
                  <a:schemeClr val="bg1"/>
                </a:solidFill>
                <a:latin typeface="Segoe UI Light" panose="020B0502040204020203" pitchFamily="34" charset="0"/>
                <a:cs typeface="Segoe UI Light" panose="020B0502040204020203" pitchFamily="34" charset="0"/>
              </a:rPr>
              <a:t>View</a:t>
            </a:r>
            <a:endParaRPr lang="en-IN" sz="2400" dirty="0">
              <a:solidFill>
                <a:schemeClr val="bg1"/>
              </a:solidFill>
              <a:latin typeface="Segoe UI Light" panose="020B0502040204020203" pitchFamily="34" charset="0"/>
              <a:cs typeface="Segoe UI Light" panose="020B0502040204020203" pitchFamily="34" charset="0"/>
            </a:endParaRPr>
          </a:p>
        </p:txBody>
      </p:sp>
      <p:sp>
        <p:nvSpPr>
          <p:cNvPr id="7" name="Title 1"/>
          <p:cNvSpPr txBox="1">
            <a:spLocks/>
          </p:cNvSpPr>
          <p:nvPr/>
        </p:nvSpPr>
        <p:spPr>
          <a:xfrm>
            <a:off x="3105272" y="2205994"/>
            <a:ext cx="1467113" cy="752518"/>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400" dirty="0" smtClean="0">
                <a:solidFill>
                  <a:schemeClr val="bg1"/>
                </a:solidFill>
                <a:latin typeface="Segoe UI Light" panose="020B0502040204020203" pitchFamily="34" charset="0"/>
                <a:cs typeface="Segoe UI Light" panose="020B0502040204020203" pitchFamily="34" charset="0"/>
              </a:rPr>
              <a:t>Templates</a:t>
            </a:r>
            <a:endParaRPr lang="en-IN" sz="2400" dirty="0">
              <a:solidFill>
                <a:schemeClr val="bg1"/>
              </a:solidFill>
              <a:latin typeface="Segoe UI Light" panose="020B0502040204020203" pitchFamily="34" charset="0"/>
              <a:cs typeface="Segoe UI Light" panose="020B0502040204020203" pitchFamily="34" charset="0"/>
            </a:endParaRPr>
          </a:p>
        </p:txBody>
      </p:sp>
      <p:cxnSp>
        <p:nvCxnSpPr>
          <p:cNvPr id="19" name="Straight Arrow Connector 18"/>
          <p:cNvCxnSpPr>
            <a:stCxn id="7" idx="2"/>
          </p:cNvCxnSpPr>
          <p:nvPr/>
        </p:nvCxnSpPr>
        <p:spPr>
          <a:xfrm flipH="1">
            <a:off x="3838827" y="2958512"/>
            <a:ext cx="2" cy="2173179"/>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3"/>
            <a:endCxn id="25" idx="1"/>
          </p:cNvCxnSpPr>
          <p:nvPr/>
        </p:nvCxnSpPr>
        <p:spPr>
          <a:xfrm flipV="1">
            <a:off x="8977365" y="5582768"/>
            <a:ext cx="1139527" cy="25758"/>
          </a:xfrm>
          <a:prstGeom prst="straightConnector1">
            <a:avLst/>
          </a:prstGeom>
          <a:ln w="19050">
            <a:solidFill>
              <a:schemeClr val="tx1">
                <a:lumMod val="75000"/>
                <a:lumOff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3"/>
            <a:endCxn id="32" idx="2"/>
          </p:cNvCxnSpPr>
          <p:nvPr/>
        </p:nvCxnSpPr>
        <p:spPr>
          <a:xfrm flipV="1">
            <a:off x="2624545" y="4178435"/>
            <a:ext cx="888642" cy="5103"/>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513187" y="3836002"/>
            <a:ext cx="698205" cy="68486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Arrow Connector 3"/>
          <p:cNvCxnSpPr/>
          <p:nvPr/>
        </p:nvCxnSpPr>
        <p:spPr>
          <a:xfrm flipV="1">
            <a:off x="4572385" y="4269239"/>
            <a:ext cx="787006" cy="1064762"/>
          </a:xfrm>
          <a:prstGeom prst="straightConnector1">
            <a:avLst/>
          </a:prstGeom>
          <a:ln w="28575">
            <a:solidFill>
              <a:schemeClr val="tx1">
                <a:lumMod val="75000"/>
                <a:lumOff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628713" y="4158027"/>
            <a:ext cx="786228" cy="1130121"/>
          </a:xfrm>
          <a:prstGeom prst="straightConnector1">
            <a:avLst/>
          </a:prstGeom>
          <a:ln w="28575">
            <a:solidFill>
              <a:schemeClr val="tx1">
                <a:lumMod val="75000"/>
                <a:lumOff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824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rot="16200000">
            <a:off x="6005314" y="684190"/>
            <a:ext cx="173863" cy="12173755"/>
            <a:chOff x="0" y="1553817"/>
            <a:chExt cx="167427" cy="4213006"/>
          </a:xfrm>
        </p:grpSpPr>
        <p:sp>
          <p:nvSpPr>
            <p:cNvPr id="6" name="Rectangle 5"/>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13" name="Picture 12"/>
          <p:cNvPicPr>
            <a:picLocks noChangeAspect="1"/>
          </p:cNvPicPr>
          <p:nvPr/>
        </p:nvPicPr>
        <p:blipFill>
          <a:blip r:embed="rId3"/>
          <a:stretch>
            <a:fillRect/>
          </a:stretch>
        </p:blipFill>
        <p:spPr>
          <a:xfrm>
            <a:off x="1208709" y="1066786"/>
            <a:ext cx="8250348" cy="4638556"/>
          </a:xfrm>
          <a:prstGeom prst="rect">
            <a:avLst/>
          </a:prstGeom>
        </p:spPr>
      </p:pic>
      <p:sp>
        <p:nvSpPr>
          <p:cNvPr id="14" name="Title 1"/>
          <p:cNvSpPr>
            <a:spLocks noGrp="1"/>
          </p:cNvSpPr>
          <p:nvPr>
            <p:ph type="title"/>
          </p:nvPr>
        </p:nvSpPr>
        <p:spPr>
          <a:xfrm>
            <a:off x="5122041" y="159053"/>
            <a:ext cx="5799244" cy="1122207"/>
          </a:xfrm>
        </p:spPr>
        <p:txBody>
          <a:bodyPr>
            <a:normAutofit/>
          </a:bodyPr>
          <a:lstStyle/>
          <a:p>
            <a:r>
              <a:rPr lang="en-NZ" sz="4000" b="1" dirty="0" smtClean="0">
                <a:solidFill>
                  <a:srgbClr val="FF0000"/>
                </a:solidFill>
                <a:latin typeface="Segoe UI Light" panose="020B0502040204020203" pitchFamily="34" charset="0"/>
                <a:cs typeface="Segoe UI Light" panose="020B0502040204020203" pitchFamily="34" charset="0"/>
              </a:rPr>
              <a:t>Let’s build this as we go</a:t>
            </a:r>
            <a:endParaRPr lang="en-IN" sz="4000" b="1" dirty="0">
              <a:solidFill>
                <a:srgbClr val="FF0000"/>
              </a:solidFill>
              <a:latin typeface="Segoe UI Light" panose="020B0502040204020203" pitchFamily="34" charset="0"/>
              <a:cs typeface="Segoe UI Light" panose="020B0502040204020203" pitchFamily="34" charset="0"/>
            </a:endParaRPr>
          </a:p>
        </p:txBody>
      </p:sp>
      <p:sp>
        <p:nvSpPr>
          <p:cNvPr id="15" name="Arc 14"/>
          <p:cNvSpPr/>
          <p:nvPr/>
        </p:nvSpPr>
        <p:spPr>
          <a:xfrm rot="6177762">
            <a:off x="8109024" y="1000865"/>
            <a:ext cx="2174229" cy="1539584"/>
          </a:xfrm>
          <a:prstGeom prst="arc">
            <a:avLst>
              <a:gd name="adj1" fmla="val 13067761"/>
              <a:gd name="adj2" fmla="val 0"/>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Title 1">
            <a:hlinkClick r:id="rId4"/>
          </p:cNvPr>
          <p:cNvSpPr txBox="1">
            <a:spLocks/>
          </p:cNvSpPr>
          <p:nvPr/>
        </p:nvSpPr>
        <p:spPr>
          <a:xfrm>
            <a:off x="1081825" y="5892269"/>
            <a:ext cx="7469747" cy="682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smtClean="0">
                <a:solidFill>
                  <a:schemeClr val="tx1">
                    <a:lumMod val="75000"/>
                    <a:lumOff val="25000"/>
                  </a:schemeClr>
                </a:solidFill>
                <a:latin typeface="Segoe UI Light" panose="020B0502040204020203" pitchFamily="34" charset="0"/>
                <a:cs typeface="Segoe UI Light" panose="020B0502040204020203" pitchFamily="34" charset="0"/>
              </a:rPr>
              <a:t>Project available at: http://github.com/ngClyde/ngClyde</a:t>
            </a:r>
            <a:endParaRPr lang="en-IN"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70014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731657" y="2476660"/>
            <a:ext cx="3257334" cy="1064826"/>
          </a:xfrm>
        </p:spPr>
        <p:txBody>
          <a:bodyPr>
            <a:normAutofit/>
          </a:bodyPr>
          <a:lstStyle/>
          <a:p>
            <a:r>
              <a:rPr lang="en-NZ" b="1" dirty="0" smtClean="0">
                <a:solidFill>
                  <a:schemeClr val="tx1">
                    <a:lumMod val="75000"/>
                    <a:lumOff val="25000"/>
                  </a:schemeClr>
                </a:solidFill>
                <a:latin typeface="Segoe UI Light" panose="020B0502040204020203" pitchFamily="34" charset="0"/>
                <a:cs typeface="Segoe UI Light" panose="020B0502040204020203" pitchFamily="34" charset="0"/>
              </a:rPr>
              <a:t>Deep dive</a:t>
            </a:r>
            <a:endParaRPr lang="en-IN"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5" name="Group 4"/>
          <p:cNvGrpSpPr/>
          <p:nvPr/>
        </p:nvGrpSpPr>
        <p:grpSpPr>
          <a:xfrm rot="16200000">
            <a:off x="6005314" y="684190"/>
            <a:ext cx="173863" cy="12173755"/>
            <a:chOff x="0" y="1553817"/>
            <a:chExt cx="167427" cy="4213006"/>
          </a:xfrm>
        </p:grpSpPr>
        <p:sp>
          <p:nvSpPr>
            <p:cNvPr id="6" name="Rectangle 5"/>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spTree>
    <p:extLst>
      <p:ext uri="{BB962C8B-B14F-4D97-AF65-F5344CB8AC3E}">
        <p14:creationId xmlns:p14="http://schemas.microsoft.com/office/powerpoint/2010/main" val="2407391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16200000">
            <a:off x="6005314" y="684190"/>
            <a:ext cx="173863" cy="12173755"/>
            <a:chOff x="0" y="1553817"/>
            <a:chExt cx="167427" cy="4213006"/>
          </a:xfrm>
        </p:grpSpPr>
        <p:sp>
          <p:nvSpPr>
            <p:cNvPr id="21" name="Rectangle 20"/>
            <p:cNvSpPr/>
            <p:nvPr/>
          </p:nvSpPr>
          <p:spPr>
            <a:xfrm>
              <a:off x="1" y="1553817"/>
              <a:ext cx="167426" cy="1069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a:off x="0" y="2605258"/>
              <a:ext cx="167426" cy="1069800"/>
            </a:xfrm>
            <a:prstGeom prst="rect">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 y="3643770"/>
              <a:ext cx="167426" cy="1069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4697023"/>
              <a:ext cx="167426" cy="1069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Title 1"/>
          <p:cNvSpPr>
            <a:spLocks noGrp="1"/>
          </p:cNvSpPr>
          <p:nvPr>
            <p:ph type="title"/>
          </p:nvPr>
        </p:nvSpPr>
        <p:spPr>
          <a:xfrm>
            <a:off x="619262" y="367870"/>
            <a:ext cx="11436439" cy="1062788"/>
          </a:xfrm>
        </p:spPr>
        <p:txBody>
          <a:bodyPr>
            <a:normAutofit/>
          </a:bodyPr>
          <a:lstStyle/>
          <a:p>
            <a:r>
              <a:rPr lang="en-NZ" sz="3600" b="1" dirty="0" smtClean="0">
                <a:solidFill>
                  <a:schemeClr val="tx1">
                    <a:lumMod val="75000"/>
                    <a:lumOff val="25000"/>
                  </a:schemeClr>
                </a:solidFill>
                <a:latin typeface="Segoe UI Light" panose="020B0502040204020203" pitchFamily="34" charset="0"/>
                <a:cs typeface="Segoe UI Light" panose="020B0502040204020203" pitchFamily="34" charset="0"/>
              </a:rPr>
              <a:t>How do I get Angular?</a:t>
            </a:r>
            <a:endParaRPr lang="en-IN" sz="3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24009" t="23127" r="24610" b="22563"/>
          <a:stretch/>
        </p:blipFill>
        <p:spPr>
          <a:xfrm>
            <a:off x="11425708" y="54243"/>
            <a:ext cx="629993" cy="665914"/>
          </a:xfrm>
          <a:prstGeom prst="rect">
            <a:avLst/>
          </a:prstGeom>
        </p:spPr>
      </p:pic>
      <p:pic>
        <p:nvPicPr>
          <p:cNvPr id="2" name="Picture 1"/>
          <p:cNvPicPr>
            <a:picLocks noChangeAspect="1"/>
          </p:cNvPicPr>
          <p:nvPr/>
        </p:nvPicPr>
        <p:blipFill rotWithShape="1">
          <a:blip r:embed="rId3"/>
          <a:srcRect l="970" r="23704" b="28918"/>
          <a:stretch/>
        </p:blipFill>
        <p:spPr>
          <a:xfrm>
            <a:off x="2068105" y="1809809"/>
            <a:ext cx="8133456" cy="4315221"/>
          </a:xfrm>
          <a:prstGeom prst="rect">
            <a:avLst/>
          </a:prstGeom>
        </p:spPr>
      </p:pic>
      <p:sp>
        <p:nvSpPr>
          <p:cNvPr id="3" name="Rectangle 2"/>
          <p:cNvSpPr/>
          <p:nvPr/>
        </p:nvSpPr>
        <p:spPr>
          <a:xfrm>
            <a:off x="1786937" y="2000828"/>
            <a:ext cx="2619375" cy="4073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589204" y="2466705"/>
            <a:ext cx="2619375" cy="4073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5141654" y="3752251"/>
            <a:ext cx="4411921" cy="3244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rotWithShape="1">
          <a:blip r:embed="rId4"/>
          <a:srcRect l="27578" t="37252" r="48215" b="36756"/>
          <a:stretch/>
        </p:blipFill>
        <p:spPr>
          <a:xfrm>
            <a:off x="917575" y="3292504"/>
            <a:ext cx="3149600" cy="1901373"/>
          </a:xfrm>
          <a:prstGeom prst="rect">
            <a:avLst/>
          </a:prstGeom>
        </p:spPr>
      </p:pic>
      <p:sp>
        <p:nvSpPr>
          <p:cNvPr id="16" name="Rectangle 15"/>
          <p:cNvSpPr/>
          <p:nvPr/>
        </p:nvSpPr>
        <p:spPr>
          <a:xfrm>
            <a:off x="788139" y="3413812"/>
            <a:ext cx="3564786" cy="15868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1464743" y="1830417"/>
            <a:ext cx="462778" cy="4377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t>1</a:t>
            </a:r>
            <a:endParaRPr lang="en-IN" b="1" dirty="0"/>
          </a:p>
        </p:txBody>
      </p:sp>
      <p:sp>
        <p:nvSpPr>
          <p:cNvPr id="18" name="Oval 17"/>
          <p:cNvSpPr/>
          <p:nvPr/>
        </p:nvSpPr>
        <p:spPr>
          <a:xfrm>
            <a:off x="3604397" y="3140656"/>
            <a:ext cx="462778" cy="4377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t>2</a:t>
            </a:r>
            <a:endParaRPr lang="en-IN" b="1" dirty="0"/>
          </a:p>
        </p:txBody>
      </p:sp>
      <p:sp>
        <p:nvSpPr>
          <p:cNvPr id="19" name="Oval 18"/>
          <p:cNvSpPr/>
          <p:nvPr/>
        </p:nvSpPr>
        <p:spPr>
          <a:xfrm>
            <a:off x="5141654" y="3460430"/>
            <a:ext cx="462778" cy="4377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t>3</a:t>
            </a:r>
            <a:endParaRPr lang="en-IN" b="1" dirty="0"/>
          </a:p>
        </p:txBody>
      </p:sp>
    </p:spTree>
    <p:extLst>
      <p:ext uri="{BB962C8B-B14F-4D97-AF65-F5344CB8AC3E}">
        <p14:creationId xmlns:p14="http://schemas.microsoft.com/office/powerpoint/2010/main" val="287749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1777</TotalTime>
  <Words>1204</Words>
  <Application>Microsoft Office PowerPoint</Application>
  <PresentationFormat>Widescreen</PresentationFormat>
  <Paragraphs>293</Paragraphs>
  <Slides>45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Microsoft YaHei UI</vt:lpstr>
      <vt:lpstr>Arial</vt:lpstr>
      <vt:lpstr>Calibri</vt:lpstr>
      <vt:lpstr>Calibri Light</vt:lpstr>
      <vt:lpstr>Courier New</vt:lpstr>
      <vt:lpstr>Segoe UI Light</vt:lpstr>
      <vt:lpstr>Office Theme</vt:lpstr>
      <vt:lpstr>Angular JS</vt:lpstr>
      <vt:lpstr>Clyde D’Souza</vt:lpstr>
      <vt:lpstr>What is Angular JS?</vt:lpstr>
      <vt:lpstr>Why use Angular JS?</vt:lpstr>
      <vt:lpstr>Why use Angular JS?</vt:lpstr>
      <vt:lpstr>Conceptual overview</vt:lpstr>
      <vt:lpstr>Let’s build this as we go</vt:lpstr>
      <vt:lpstr>Deep dive</vt:lpstr>
      <vt:lpstr>How do I get Angular?</vt:lpstr>
      <vt:lpstr>Templates</vt:lpstr>
      <vt:lpstr>Directives</vt:lpstr>
      <vt:lpstr>Directives: Normalization</vt:lpstr>
      <vt:lpstr>Angular is watchful. It is only responsible for the angular stuff within the ng-app defined section. But what happens to the angular stuff outside the scope? Try it yourself on plunker.</vt:lpstr>
      <vt:lpstr>Hands-on</vt:lpstr>
      <vt:lpstr>Expressions</vt:lpstr>
      <vt:lpstr>Expressions</vt:lpstr>
      <vt:lpstr>Filters</vt:lpstr>
      <vt:lpstr>Creating custom filters is as easy as using it. But how do you get it going? Try it yourself on plunker.</vt:lpstr>
      <vt:lpstr>Modules</vt:lpstr>
      <vt:lpstr>Modules</vt:lpstr>
      <vt:lpstr>Hands-on</vt:lpstr>
      <vt:lpstr>PowerPoint Presentation</vt:lpstr>
      <vt:lpstr>PowerPoint Presentation</vt:lpstr>
      <vt:lpstr>Controllers is the heart of your business logic and your app is big enough to use multiple controllers. But are you confident on handling multiple controllers? Try the basics of multiple controllers on plunker.</vt:lpstr>
      <vt:lpstr>Hands-on</vt:lpstr>
      <vt:lpstr>PowerPoint Presentation</vt:lpstr>
      <vt:lpstr>Providers</vt:lpstr>
      <vt:lpstr>Services</vt:lpstr>
      <vt:lpstr>Forms</vt:lpstr>
      <vt:lpstr>PowerPoint Presentation</vt:lpstr>
      <vt:lpstr>PowerPoint Presentation</vt:lpstr>
      <vt:lpstr>It’s an ng-valid point to get your hands ng-dirty with Angular forms. Try it yourself on plunker. </vt:lpstr>
      <vt:lpstr>Hands-on</vt:lpstr>
      <vt:lpstr>PowerPoint Presentation</vt:lpstr>
      <vt:lpstr>Hands-on</vt:lpstr>
      <vt:lpstr>PowerPoint Presentation</vt:lpstr>
      <vt:lpstr>PowerPoint Presentation</vt:lpstr>
      <vt:lpstr>PowerPoint Presentation</vt:lpstr>
      <vt:lpstr>Hands-on</vt:lpstr>
      <vt:lpstr>Testing</vt:lpstr>
      <vt:lpstr>Best practices</vt:lpstr>
      <vt:lpstr>Useful resources</vt:lpstr>
      <vt:lpstr>Useful resources</vt:lpstr>
      <vt:lpstr>People to follow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Clyde D'Souza</dc:creator>
  <cp:lastModifiedBy>Clyde D'Souza</cp:lastModifiedBy>
  <cp:revision>347</cp:revision>
  <dcterms:created xsi:type="dcterms:W3CDTF">2016-01-10T07:03:07Z</dcterms:created>
  <dcterms:modified xsi:type="dcterms:W3CDTF">2016-01-23T03:40:34Z</dcterms:modified>
</cp:coreProperties>
</file>