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57" r:id="rId4"/>
    <p:sldId id="269" r:id="rId5"/>
    <p:sldId id="276" r:id="rId6"/>
    <p:sldId id="261" r:id="rId7"/>
    <p:sldId id="286" r:id="rId8"/>
    <p:sldId id="297" r:id="rId9"/>
    <p:sldId id="272" r:id="rId10"/>
    <p:sldId id="278" r:id="rId11"/>
    <p:sldId id="277" r:id="rId12"/>
    <p:sldId id="284" r:id="rId13"/>
    <p:sldId id="303" r:id="rId14"/>
    <p:sldId id="298" r:id="rId15"/>
    <p:sldId id="299" r:id="rId16"/>
    <p:sldId id="300" r:id="rId17"/>
    <p:sldId id="301" r:id="rId18"/>
    <p:sldId id="30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3B"/>
    <a:srgbClr val="FF1111"/>
    <a:srgbClr val="960000"/>
    <a:srgbClr val="FFC000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89767" autoAdjust="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9BC1C-2ADF-40E7-9D3E-7D6F1A1E7C93}" type="datetimeFigureOut">
              <a:rPr lang="en-IN" smtClean="0"/>
              <a:t>23-01-2016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A0276-7913-4659-BF86-57B54835F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15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129-AA32-43CD-A01C-7B8DC2A4D74C}" type="datetimeFigureOut">
              <a:rPr lang="en-IN" smtClean="0"/>
              <a:t>23-01-2016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BC01-CAFD-49C8-B14E-55781F355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76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129-AA32-43CD-A01C-7B8DC2A4D74C}" type="datetimeFigureOut">
              <a:rPr lang="en-IN" smtClean="0"/>
              <a:t>23-01-2016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BC01-CAFD-49C8-B14E-55781F355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98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129-AA32-43CD-A01C-7B8DC2A4D74C}" type="datetimeFigureOut">
              <a:rPr lang="en-IN" smtClean="0"/>
              <a:t>23-01-2016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BC01-CAFD-49C8-B14E-55781F355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36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129-AA32-43CD-A01C-7B8DC2A4D74C}" type="datetimeFigureOut">
              <a:rPr lang="en-IN" smtClean="0"/>
              <a:t>23-01-2016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BC01-CAFD-49C8-B14E-55781F355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86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129-AA32-43CD-A01C-7B8DC2A4D74C}" type="datetimeFigureOut">
              <a:rPr lang="en-IN" smtClean="0"/>
              <a:t>23-01-2016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BC01-CAFD-49C8-B14E-55781F355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64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129-AA32-43CD-A01C-7B8DC2A4D74C}" type="datetimeFigureOut">
              <a:rPr lang="en-IN" smtClean="0"/>
              <a:t>23-01-2016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BC01-CAFD-49C8-B14E-55781F355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69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129-AA32-43CD-A01C-7B8DC2A4D74C}" type="datetimeFigureOut">
              <a:rPr lang="en-IN" smtClean="0"/>
              <a:t>23-01-2016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BC01-CAFD-49C8-B14E-55781F355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27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129-AA32-43CD-A01C-7B8DC2A4D74C}" type="datetimeFigureOut">
              <a:rPr lang="en-IN" smtClean="0"/>
              <a:t>23-01-2016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BC01-CAFD-49C8-B14E-55781F355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74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129-AA32-43CD-A01C-7B8DC2A4D74C}" type="datetimeFigureOut">
              <a:rPr lang="en-IN" smtClean="0"/>
              <a:t>23-01-2016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BC01-CAFD-49C8-B14E-55781F355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66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129-AA32-43CD-A01C-7B8DC2A4D74C}" type="datetimeFigureOut">
              <a:rPr lang="en-IN" smtClean="0"/>
              <a:t>23-01-2016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BC01-CAFD-49C8-B14E-55781F355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54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129-AA32-43CD-A01C-7B8DC2A4D74C}" type="datetimeFigureOut">
              <a:rPr lang="en-IN" smtClean="0"/>
              <a:t>23-01-2016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BC01-CAFD-49C8-B14E-55781F355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59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B2129-AA32-43CD-A01C-7B8DC2A4D74C}" type="datetimeFigureOut">
              <a:rPr lang="en-IN" smtClean="0"/>
              <a:t>23-01-2016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BC01-CAFD-49C8-B14E-55781F355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7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lnkr.co/edit/J65qe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nkr.co/edit/UPTLMA" TargetMode="External"/><Relationship Id="rId5" Type="http://schemas.openxmlformats.org/officeDocument/2006/relationships/hyperlink" Target="http://plnkr.co/edit/8U7gNz" TargetMode="External"/><Relationship Id="rId4" Type="http://schemas.openxmlformats.org/officeDocument/2006/relationships/hyperlink" Target="http://plnkr.co/edit/xpQpN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gular/angular.js/wiki/Best-Practic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johnpapa/angular-styleguide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luralsight.com/courses/angularjs-fundamental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www.w3schools.com/angular/" TargetMode="External"/><Relationship Id="rId2" Type="http://schemas.openxmlformats.org/officeDocument/2006/relationships/hyperlink" Target="https://github.com/angular/angular.js/wiki/Projects-using-AngularJ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gif"/><Relationship Id="rId5" Type="http://schemas.openxmlformats.org/officeDocument/2006/relationships/hyperlink" Target="https://docs.angularjs.org/guide/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hyperlink" Target="https://www.pluralsight.com/courses/aspdotnet-5-ef7-bootstrap-angular-web-apphttps:/www.pluralsight.com/courses/aspdotnet-5-ef7-bootstrap-angular-web-ap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ampus.codeschool.com/courses/shaping-up-with-angular-js/intr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github.com/curran/screencasts/tree/gh-pages/introToAngular" TargetMode="Externa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8.jpeg"/><Relationship Id="rId7" Type="http://schemas.openxmlformats.org/officeDocument/2006/relationships/hyperlink" Target="https://twitter.com/deansofer" TargetMode="External"/><Relationship Id="rId2" Type="http://schemas.openxmlformats.org/officeDocument/2006/relationships/hyperlink" Target="https://twitter.com/sevilayh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9.jpeg"/><Relationship Id="rId10" Type="http://schemas.openxmlformats.org/officeDocument/2006/relationships/image" Target="../media/image21.png"/><Relationship Id="rId4" Type="http://schemas.openxmlformats.org/officeDocument/2006/relationships/hyperlink" Target="https://twitter.com/toddmotto" TargetMode="External"/><Relationship Id="rId9" Type="http://schemas.openxmlformats.org/officeDocument/2006/relationships/hyperlink" Target="https://twitter.com/gerardsan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lydedz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github.com/ngClyde" TargetMode="Externa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twitter.com/ClydeDz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://www.gotinder.com/" TargetMode="External"/><Relationship Id="rId7" Type="http://schemas.openxmlformats.org/officeDocument/2006/relationships/hyperlink" Target="https://cloud.googl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hyperlink" Target="https://www.madewithangular.com/#/" TargetMode="External"/><Relationship Id="rId5" Type="http://schemas.openxmlformats.org/officeDocument/2006/relationships/hyperlink" Target="https://order.pizzahut.com/home?" TargetMode="External"/><Relationship Id="rId10" Type="http://schemas.openxmlformats.org/officeDocument/2006/relationships/image" Target="../media/image7.jpg"/><Relationship Id="rId4" Type="http://schemas.openxmlformats.org/officeDocument/2006/relationships/image" Target="../media/image4.jpg"/><Relationship Id="rId9" Type="http://schemas.openxmlformats.org/officeDocument/2006/relationships/hyperlink" Target="http://www.ford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ngClyde/ngClyd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353" y="1338419"/>
            <a:ext cx="6078828" cy="2387600"/>
          </a:xfrm>
        </p:spPr>
        <p:txBody>
          <a:bodyPr anchor="ctr"/>
          <a:lstStyle/>
          <a:p>
            <a:pPr algn="l"/>
            <a:r>
              <a:rPr lang="en-NZ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Microsoft YaHei UI" panose="020B0503020204020204" pitchFamily="34" charset="-122"/>
                <a:cs typeface="Segoe UI Light" panose="020B0502040204020203" pitchFamily="34" charset="0"/>
              </a:rPr>
              <a:t>Angular JS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ea typeface="Microsoft YaHei UI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5911" y="2897746"/>
            <a:ext cx="3666186" cy="1854558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NZ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Microsoft YaHei UI" panose="020B0503020204020204" pitchFamily="34" charset="-122"/>
                <a:cs typeface="Segoe UI Light" panose="020B0502040204020203" pitchFamily="34" charset="0"/>
              </a:rPr>
              <a:t>Clyde D’Souza</a:t>
            </a:r>
          </a:p>
          <a:p>
            <a:pPr algn="l"/>
            <a:r>
              <a:rPr lang="en-NZ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Microsoft YaHei UI" panose="020B0503020204020204" pitchFamily="34" charset="-122"/>
                <a:cs typeface="Segoe UI Light" panose="020B0502040204020203" pitchFamily="34" charset="0"/>
              </a:rPr>
              <a:t>@ClydeDz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ea typeface="Microsoft YaHei UI" panose="020B0503020204020204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rot="16200000">
            <a:off x="6005314" y="684190"/>
            <a:ext cx="173863" cy="12173755"/>
            <a:chOff x="0" y="1553817"/>
            <a:chExt cx="167427" cy="4213006"/>
          </a:xfrm>
        </p:grpSpPr>
        <p:sp>
          <p:nvSpPr>
            <p:cNvPr id="7" name="Rectangle 6"/>
            <p:cNvSpPr/>
            <p:nvPr/>
          </p:nvSpPr>
          <p:spPr>
            <a:xfrm>
              <a:off x="1" y="1553817"/>
              <a:ext cx="167426" cy="1069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605258"/>
              <a:ext cx="167426" cy="106980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3643770"/>
              <a:ext cx="167426" cy="1069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4697023"/>
              <a:ext cx="167426" cy="1069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9" t="23127" r="24610" b="22563"/>
          <a:stretch/>
        </p:blipFill>
        <p:spPr>
          <a:xfrm>
            <a:off x="3339925" y="2089108"/>
            <a:ext cx="1880314" cy="198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9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 rot="16200000">
            <a:off x="6005314" y="684190"/>
            <a:ext cx="173863" cy="12173755"/>
            <a:chOff x="0" y="1553817"/>
            <a:chExt cx="167427" cy="4213006"/>
          </a:xfrm>
        </p:grpSpPr>
        <p:sp>
          <p:nvSpPr>
            <p:cNvPr id="21" name="Rectangle 20"/>
            <p:cNvSpPr/>
            <p:nvPr/>
          </p:nvSpPr>
          <p:spPr>
            <a:xfrm>
              <a:off x="1" y="1553817"/>
              <a:ext cx="167426" cy="1069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2605258"/>
              <a:ext cx="167426" cy="106980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643770"/>
              <a:ext cx="167426" cy="1069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697023"/>
              <a:ext cx="167426" cy="1069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9" t="23127" r="24610" b="22563"/>
          <a:stretch/>
        </p:blipFill>
        <p:spPr>
          <a:xfrm>
            <a:off x="11425708" y="54243"/>
            <a:ext cx="629993" cy="66591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47350" y="491727"/>
            <a:ext cx="2930687" cy="20454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FormController</a:t>
            </a:r>
            <a:endParaRPr lang="en-NZ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NZ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NZ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Properties:</a:t>
            </a:r>
          </a:p>
          <a:p>
            <a:r>
              <a:rPr lang="en-NZ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$valid, $invalid, $pristine, $error, $pending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04537" y="3750082"/>
            <a:ext cx="2816312" cy="7446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NZ" sz="2400" dirty="0" smtClean="0">
                <a:solidFill>
                  <a:srgbClr val="FF1111"/>
                </a:solidFill>
              </a:rPr>
              <a:t>form</a:t>
            </a:r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&gt;&lt;/form&gt;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321517" y="3134374"/>
            <a:ext cx="1465344" cy="733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Instance of</a:t>
            </a:r>
            <a:endParaRPr lang="en-IN" sz="1600" i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71122" y="5166794"/>
            <a:ext cx="5454947" cy="608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&lt;form </a:t>
            </a:r>
            <a:r>
              <a:rPr lang="en-NZ" sz="2400" dirty="0" smtClean="0">
                <a:solidFill>
                  <a:srgbClr val="FF1111"/>
                </a:solidFill>
              </a:rPr>
              <a:t>name=“</a:t>
            </a:r>
            <a:r>
              <a:rPr lang="en-NZ" sz="2400" dirty="0" err="1" smtClean="0">
                <a:solidFill>
                  <a:srgbClr val="FF1111"/>
                </a:solidFill>
              </a:rPr>
              <a:t>contactForm</a:t>
            </a:r>
            <a:r>
              <a:rPr lang="en-NZ" sz="2400" dirty="0" smtClean="0">
                <a:solidFill>
                  <a:srgbClr val="FF1111"/>
                </a:solidFill>
              </a:rPr>
              <a:t>”</a:t>
            </a:r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&gt;&lt;/form&gt;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60392" y="3750080"/>
            <a:ext cx="5454947" cy="7446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&lt;input </a:t>
            </a:r>
            <a:r>
              <a:rPr lang="en-NZ" sz="2400" dirty="0" smtClean="0">
                <a:solidFill>
                  <a:srgbClr val="FF1111"/>
                </a:solidFill>
              </a:rPr>
              <a:t>name=“</a:t>
            </a:r>
            <a:r>
              <a:rPr lang="en-NZ" sz="2400" dirty="0" err="1" smtClean="0">
                <a:solidFill>
                  <a:srgbClr val="FF1111"/>
                </a:solidFill>
              </a:rPr>
              <a:t>emailAddress</a:t>
            </a:r>
            <a:r>
              <a:rPr lang="en-NZ" sz="2400" dirty="0" smtClean="0">
                <a:solidFill>
                  <a:srgbClr val="FF1111"/>
                </a:solidFill>
              </a:rPr>
              <a:t>”</a:t>
            </a:r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/&gt;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Elbow Connector 32"/>
          <p:cNvCxnSpPr>
            <a:stCxn id="17" idx="2"/>
            <a:endCxn id="25" idx="1"/>
          </p:cNvCxnSpPr>
          <p:nvPr/>
        </p:nvCxnSpPr>
        <p:spPr>
          <a:xfrm rot="16200000" flipH="1">
            <a:off x="2403674" y="4603745"/>
            <a:ext cx="976467" cy="758429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5" idx="3"/>
            <a:endCxn id="26" idx="2"/>
          </p:cNvCxnSpPr>
          <p:nvPr/>
        </p:nvCxnSpPr>
        <p:spPr>
          <a:xfrm flipV="1">
            <a:off x="8726069" y="4494726"/>
            <a:ext cx="361797" cy="97646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6" idx="0"/>
            <a:endCxn id="2" idx="3"/>
          </p:cNvCxnSpPr>
          <p:nvPr/>
        </p:nvCxnSpPr>
        <p:spPr>
          <a:xfrm rot="16200000" flipV="1">
            <a:off x="5415129" y="77342"/>
            <a:ext cx="2235647" cy="5109829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1297420" y="5556994"/>
            <a:ext cx="2223773" cy="764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Pushed into $scope using name attribute of form</a:t>
            </a:r>
            <a:endParaRPr lang="en-IN" sz="1600" i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6911908" y="1553547"/>
            <a:ext cx="2223773" cy="764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 attribute of input specifies the </a:t>
            </a:r>
            <a:r>
              <a:rPr lang="en-NZ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propertities</a:t>
            </a:r>
            <a:r>
              <a:rPr lang="en-NZ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 the form instance</a:t>
            </a:r>
            <a:endParaRPr lang="en-IN" sz="1600" i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5664201" y="2240443"/>
            <a:ext cx="3642984" cy="764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b="1" i="1" dirty="0" smtClean="0">
                <a:solidFill>
                  <a:srgbClr val="FF111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contactForm</a:t>
            </a:r>
            <a:r>
              <a:rPr lang="en-NZ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NZ" sz="1800" b="1" i="1" dirty="0" err="1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emailAddress</a:t>
            </a:r>
            <a:r>
              <a:rPr lang="en-NZ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NZ" sz="1800" b="1" i="1" dirty="0" smtClean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$valid</a:t>
            </a:r>
            <a:endParaRPr lang="en-IN" sz="1800" b="1" i="1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5" name="Straight Connector 44"/>
          <p:cNvCxnSpPr>
            <a:stCxn id="2" idx="2"/>
            <a:endCxn id="17" idx="0"/>
          </p:cNvCxnSpPr>
          <p:nvPr/>
        </p:nvCxnSpPr>
        <p:spPr>
          <a:xfrm flipH="1">
            <a:off x="2512693" y="2537138"/>
            <a:ext cx="1" cy="121294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 rot="16200000">
            <a:off x="6005314" y="684190"/>
            <a:ext cx="173863" cy="12173755"/>
            <a:chOff x="0" y="1553817"/>
            <a:chExt cx="167427" cy="4213006"/>
          </a:xfrm>
        </p:grpSpPr>
        <p:sp>
          <p:nvSpPr>
            <p:cNvPr id="21" name="Rectangle 20"/>
            <p:cNvSpPr/>
            <p:nvPr/>
          </p:nvSpPr>
          <p:spPr>
            <a:xfrm>
              <a:off x="1" y="1553817"/>
              <a:ext cx="167426" cy="1069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2605258"/>
              <a:ext cx="167426" cy="106980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643770"/>
              <a:ext cx="167426" cy="1069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697023"/>
              <a:ext cx="167426" cy="1069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9" t="23127" r="24610" b="22563"/>
          <a:stretch/>
        </p:blipFill>
        <p:spPr>
          <a:xfrm>
            <a:off x="11425708" y="54243"/>
            <a:ext cx="629993" cy="6659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398" t="53416" r="35163" b="17244"/>
          <a:stretch/>
        </p:blipFill>
        <p:spPr>
          <a:xfrm>
            <a:off x="2392353" y="3297617"/>
            <a:ext cx="7484959" cy="24003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5068879" y="4187589"/>
            <a:ext cx="876300" cy="542925"/>
          </a:xfrm>
          <a:prstGeom prst="ellipse">
            <a:avLst/>
          </a:prstGeom>
          <a:noFill/>
          <a:ln w="19050">
            <a:solidFill>
              <a:srgbClr val="FF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3431579" y="4200596"/>
            <a:ext cx="876300" cy="542925"/>
          </a:xfrm>
          <a:prstGeom prst="ellipse">
            <a:avLst/>
          </a:prstGeom>
          <a:noFill/>
          <a:ln w="19050">
            <a:solidFill>
              <a:srgbClr val="FF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5898554" y="4870594"/>
            <a:ext cx="876300" cy="542925"/>
          </a:xfrm>
          <a:prstGeom prst="ellipse">
            <a:avLst/>
          </a:prstGeom>
          <a:noFill/>
          <a:ln w="19050">
            <a:solidFill>
              <a:srgbClr val="FF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507779" y="4892890"/>
            <a:ext cx="876300" cy="542925"/>
          </a:xfrm>
          <a:prstGeom prst="ellipse">
            <a:avLst/>
          </a:prstGeom>
          <a:noFill/>
          <a:ln w="19050">
            <a:solidFill>
              <a:srgbClr val="FF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90550" y="629345"/>
            <a:ext cx="4622800" cy="2380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.ng-dirty{</a:t>
            </a:r>
          </a:p>
          <a:p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background-color:red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  <a:p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.ng-pristine{</a:t>
            </a:r>
          </a:p>
          <a:p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NZ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background-color:green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90550" y="369456"/>
            <a:ext cx="3717329" cy="5197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name.css</a:t>
            </a:r>
            <a:endParaRPr lang="en-IN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162796" y="357007"/>
            <a:ext cx="3717329" cy="5197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Output</a:t>
            </a:r>
            <a:endParaRPr lang="en-IN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2800" y="1346200"/>
            <a:ext cx="3622079" cy="47356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John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10422" y="2433913"/>
            <a:ext cx="3622079" cy="473562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4178300" y="1460500"/>
            <a:ext cx="2984500" cy="12248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6" idx="1"/>
          </p:cNvCxnSpPr>
          <p:nvPr/>
        </p:nvCxnSpPr>
        <p:spPr>
          <a:xfrm>
            <a:off x="4307879" y="2473567"/>
            <a:ext cx="2902543" cy="19712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 txBox="1">
            <a:spLocks/>
          </p:cNvSpPr>
          <p:nvPr/>
        </p:nvSpPr>
        <p:spPr>
          <a:xfrm>
            <a:off x="7115173" y="927918"/>
            <a:ext cx="3717329" cy="5197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7115172" y="1894004"/>
            <a:ext cx="3717329" cy="5197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Email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 rot="16200000">
            <a:off x="6005314" y="684190"/>
            <a:ext cx="173863" cy="12173755"/>
            <a:chOff x="0" y="1553817"/>
            <a:chExt cx="167427" cy="4213006"/>
          </a:xfrm>
        </p:grpSpPr>
        <p:sp>
          <p:nvSpPr>
            <p:cNvPr id="21" name="Rectangle 20"/>
            <p:cNvSpPr/>
            <p:nvPr/>
          </p:nvSpPr>
          <p:spPr>
            <a:xfrm>
              <a:off x="1" y="1553817"/>
              <a:ext cx="167426" cy="1069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2605258"/>
              <a:ext cx="167426" cy="106980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643770"/>
              <a:ext cx="167426" cy="1069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697023"/>
              <a:ext cx="167426" cy="1069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9" t="23127" r="24610" b="22563"/>
          <a:stretch/>
        </p:blipFill>
        <p:spPr>
          <a:xfrm>
            <a:off x="11425708" y="54243"/>
            <a:ext cx="629993" cy="6659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68" y="2225692"/>
            <a:ext cx="3516304" cy="25817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" t="33058" r="12099" b="19634"/>
          <a:stretch/>
        </p:blipFill>
        <p:spPr>
          <a:xfrm>
            <a:off x="6126948" y="1567096"/>
            <a:ext cx="3924300" cy="118437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" t="33058" r="12099" b="19634"/>
          <a:stretch/>
        </p:blipFill>
        <p:spPr>
          <a:xfrm>
            <a:off x="6134833" y="4648959"/>
            <a:ext cx="3924300" cy="113365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960612" y="2538336"/>
            <a:ext cx="2444701" cy="330278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Route: site.com/#/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134833" y="1071678"/>
            <a:ext cx="3472806" cy="330278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Route: site.com/#/about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134833" y="4153542"/>
            <a:ext cx="3472806" cy="330278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Route: site.com/#/contact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310556" y="3888740"/>
            <a:ext cx="3204294" cy="683941"/>
          </a:xfrm>
          <a:prstGeom prst="rect">
            <a:avLst/>
          </a:prstGeom>
          <a:ln>
            <a:solidFill>
              <a:srgbClr val="7030A0"/>
            </a:solidFill>
            <a:prstDash val="lgDashDot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Home page content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82800" y="4572682"/>
            <a:ext cx="22226" cy="102801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 txBox="1">
            <a:spLocks/>
          </p:cNvSpPr>
          <p:nvPr/>
        </p:nvSpPr>
        <p:spPr>
          <a:xfrm>
            <a:off x="1257798" y="3370282"/>
            <a:ext cx="3374264" cy="477790"/>
          </a:xfrm>
          <a:prstGeom prst="rect">
            <a:avLst/>
          </a:prstGeom>
          <a:ln>
            <a:noFill/>
            <a:prstDash val="lgDashDot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Home | About | Contact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257798" y="2921419"/>
            <a:ext cx="3374264" cy="477790"/>
          </a:xfrm>
          <a:prstGeom prst="rect">
            <a:avLst/>
          </a:prstGeom>
          <a:ln>
            <a:noFill/>
            <a:prstDash val="lgDashDot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Website 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Arc 34"/>
          <p:cNvSpPr/>
          <p:nvPr/>
        </p:nvSpPr>
        <p:spPr>
          <a:xfrm rot="13497817">
            <a:off x="610934" y="1651489"/>
            <a:ext cx="1852423" cy="1717036"/>
          </a:xfrm>
          <a:prstGeom prst="arc">
            <a:avLst>
              <a:gd name="adj1" fmla="val 14317953"/>
              <a:gd name="adj2" fmla="val 69731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264553" y="2112410"/>
            <a:ext cx="2072748" cy="187599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4264553" y="4437266"/>
            <a:ext cx="2161648" cy="80400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6202415" y="1523772"/>
            <a:ext cx="3204294" cy="683941"/>
          </a:xfrm>
          <a:prstGeom prst="rect">
            <a:avLst/>
          </a:prstGeom>
          <a:ln>
            <a:noFill/>
            <a:prstDash val="lgDashDot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About page content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6178710" y="4595802"/>
            <a:ext cx="3204294" cy="683941"/>
          </a:xfrm>
          <a:prstGeom prst="rect">
            <a:avLst/>
          </a:prstGeom>
          <a:ln>
            <a:noFill/>
            <a:prstDash val="lgDashDot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Contact page content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766543" y="1123366"/>
            <a:ext cx="3204294" cy="683941"/>
          </a:xfrm>
          <a:prstGeom prst="rect">
            <a:avLst/>
          </a:prstGeom>
          <a:ln>
            <a:noFill/>
            <a:prstDash val="lgDashDot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Layout template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8851407" y="3085763"/>
            <a:ext cx="3204294" cy="683941"/>
          </a:xfrm>
          <a:prstGeom prst="rect">
            <a:avLst/>
          </a:prstGeom>
          <a:ln>
            <a:noFill/>
            <a:prstDash val="lgDashDot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Partial templates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859581" y="2372852"/>
            <a:ext cx="0" cy="78746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880600" y="3609177"/>
            <a:ext cx="0" cy="12300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/>
          <p:cNvSpPr txBox="1">
            <a:spLocks/>
          </p:cNvSpPr>
          <p:nvPr/>
        </p:nvSpPr>
        <p:spPr>
          <a:xfrm>
            <a:off x="1060259" y="5441015"/>
            <a:ext cx="3204294" cy="683941"/>
          </a:xfrm>
          <a:prstGeom prst="rect">
            <a:avLst/>
          </a:prstGeom>
          <a:ln>
            <a:noFill/>
            <a:prstDash val="lgDashDot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</a:t>
            </a:r>
            <a:r>
              <a:rPr lang="en-NZ" sz="20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ng-view</a:t>
            </a:r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&gt;&lt;/div&gt;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1496187" y="1940775"/>
            <a:ext cx="1745007" cy="364908"/>
          </a:xfrm>
          <a:prstGeom prst="rect">
            <a:avLst/>
          </a:prstGeom>
          <a:solidFill>
            <a:srgbClr val="00B050"/>
          </a:solidFill>
          <a:ln>
            <a:noFill/>
            <a:prstDash val="lgDashDotDot"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index.html</a:t>
            </a:r>
            <a:endParaRPr lang="en-IN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8886902" y="1319142"/>
            <a:ext cx="1745007" cy="364908"/>
          </a:xfrm>
          <a:prstGeom prst="rect">
            <a:avLst/>
          </a:prstGeom>
          <a:solidFill>
            <a:srgbClr val="00B050"/>
          </a:solidFill>
          <a:ln>
            <a:noFill/>
            <a:prstDash val="lgDashDotDot"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about.html</a:t>
            </a:r>
            <a:endParaRPr lang="en-IN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9051220" y="5516613"/>
            <a:ext cx="1745007" cy="364908"/>
          </a:xfrm>
          <a:prstGeom prst="rect">
            <a:avLst/>
          </a:prstGeom>
          <a:solidFill>
            <a:srgbClr val="00B050"/>
          </a:solidFill>
          <a:ln>
            <a:noFill/>
            <a:prstDash val="lgDashDotDot"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contact.html</a:t>
            </a:r>
            <a:endParaRPr lang="en-IN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85" y="790751"/>
            <a:ext cx="10683023" cy="78596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NZ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Try it yourself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1">
            <a:hlinkClick r:id="rId2"/>
          </p:cNvPr>
          <p:cNvSpPr txBox="1">
            <a:spLocks/>
          </p:cNvSpPr>
          <p:nvPr/>
        </p:nvSpPr>
        <p:spPr>
          <a:xfrm>
            <a:off x="1129051" y="1684189"/>
            <a:ext cx="8925060" cy="1244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http://plnkr.co/edit/J65qe6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6005314" y="684190"/>
            <a:ext cx="173863" cy="12173755"/>
            <a:chOff x="0" y="1553817"/>
            <a:chExt cx="167427" cy="4213006"/>
          </a:xfrm>
        </p:grpSpPr>
        <p:sp>
          <p:nvSpPr>
            <p:cNvPr id="21" name="Rectangle 20"/>
            <p:cNvSpPr/>
            <p:nvPr/>
          </p:nvSpPr>
          <p:spPr>
            <a:xfrm>
              <a:off x="1" y="1553817"/>
              <a:ext cx="167426" cy="1069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2605258"/>
              <a:ext cx="167426" cy="106980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643770"/>
              <a:ext cx="167426" cy="1069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697023"/>
              <a:ext cx="167426" cy="1069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9" t="23127" r="24610" b="22563"/>
          <a:stretch/>
        </p:blipFill>
        <p:spPr>
          <a:xfrm>
            <a:off x="11425708" y="54243"/>
            <a:ext cx="629993" cy="665914"/>
          </a:xfrm>
          <a:prstGeom prst="rect">
            <a:avLst/>
          </a:prstGeom>
        </p:spPr>
      </p:pic>
      <p:sp>
        <p:nvSpPr>
          <p:cNvPr id="10" name="Title 1">
            <a:hlinkClick r:id="rId4"/>
          </p:cNvPr>
          <p:cNvSpPr txBox="1">
            <a:spLocks/>
          </p:cNvSpPr>
          <p:nvPr/>
        </p:nvSpPr>
        <p:spPr>
          <a:xfrm>
            <a:off x="1129051" y="2685744"/>
            <a:ext cx="8925060" cy="1244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</a:t>
            </a:r>
            <a:r>
              <a:rPr lang="en-NZ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plnkr.co/edit/xpQpNk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itle 1">
            <a:hlinkClick r:id="rId5"/>
          </p:cNvPr>
          <p:cNvSpPr txBox="1">
            <a:spLocks/>
          </p:cNvSpPr>
          <p:nvPr/>
        </p:nvSpPr>
        <p:spPr>
          <a:xfrm>
            <a:off x="1129051" y="3929337"/>
            <a:ext cx="8925060" cy="723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</a:t>
            </a:r>
            <a:r>
              <a:rPr lang="en-NZ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plnkr.co/edit/8U7gNz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itle 1">
            <a:hlinkClick r:id="rId6"/>
          </p:cNvPr>
          <p:cNvSpPr txBox="1">
            <a:spLocks/>
          </p:cNvSpPr>
          <p:nvPr/>
        </p:nvSpPr>
        <p:spPr>
          <a:xfrm>
            <a:off x="1129051" y="4677341"/>
            <a:ext cx="8925060" cy="1042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http://plnkr.co/edit/UPTLMA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62" y="543198"/>
            <a:ext cx="11436439" cy="1093142"/>
          </a:xfrm>
        </p:spPr>
        <p:txBody>
          <a:bodyPr>
            <a:normAutofit/>
          </a:bodyPr>
          <a:lstStyle/>
          <a:p>
            <a:r>
              <a:rPr lang="en-NZ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Best practices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1">
            <a:hlinkClick r:id="rId2"/>
          </p:cNvPr>
          <p:cNvSpPr txBox="1">
            <a:spLocks/>
          </p:cNvSpPr>
          <p:nvPr/>
        </p:nvSpPr>
        <p:spPr>
          <a:xfrm>
            <a:off x="1716662" y="2806521"/>
            <a:ext cx="9961736" cy="104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https://github.com/angular/angular.js/wiki/Best-Practices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6005314" y="684190"/>
            <a:ext cx="173863" cy="12173755"/>
            <a:chOff x="0" y="1553817"/>
            <a:chExt cx="167427" cy="4213006"/>
          </a:xfrm>
        </p:grpSpPr>
        <p:sp>
          <p:nvSpPr>
            <p:cNvPr id="21" name="Rectangle 20"/>
            <p:cNvSpPr/>
            <p:nvPr/>
          </p:nvSpPr>
          <p:spPr>
            <a:xfrm>
              <a:off x="1" y="1553817"/>
              <a:ext cx="167426" cy="1069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2605258"/>
              <a:ext cx="167426" cy="106980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643770"/>
              <a:ext cx="167426" cy="1069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697023"/>
              <a:ext cx="167426" cy="1069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9" t="23127" r="24610" b="22563"/>
          <a:stretch/>
        </p:blipFill>
        <p:spPr>
          <a:xfrm>
            <a:off x="11425708" y="54243"/>
            <a:ext cx="629993" cy="665914"/>
          </a:xfrm>
          <a:prstGeom prst="rect">
            <a:avLst/>
          </a:prstGeom>
        </p:spPr>
      </p:pic>
      <p:sp>
        <p:nvSpPr>
          <p:cNvPr id="12" name="Title 1">
            <a:hlinkClick r:id="rId4"/>
          </p:cNvPr>
          <p:cNvSpPr txBox="1">
            <a:spLocks/>
          </p:cNvSpPr>
          <p:nvPr/>
        </p:nvSpPr>
        <p:spPr>
          <a:xfrm>
            <a:off x="1716662" y="1890339"/>
            <a:ext cx="9852341" cy="104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https://github.com/johnpapa/angular-styleguide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28" y="2228110"/>
            <a:ext cx="370369" cy="3703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27" y="3144290"/>
            <a:ext cx="370369" cy="3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62" y="572222"/>
            <a:ext cx="11436439" cy="1055176"/>
          </a:xfrm>
        </p:spPr>
        <p:txBody>
          <a:bodyPr>
            <a:normAutofit/>
          </a:bodyPr>
          <a:lstStyle/>
          <a:p>
            <a:r>
              <a:rPr lang="en-NZ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Useful resources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>
            <a:hlinkClick r:id="rId2"/>
          </p:cNvPr>
          <p:cNvSpPr txBox="1">
            <a:spLocks/>
          </p:cNvSpPr>
          <p:nvPr/>
        </p:nvSpPr>
        <p:spPr>
          <a:xfrm>
            <a:off x="1801363" y="5321426"/>
            <a:ext cx="9677647" cy="1062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https://github.com/angular/angular.js/wiki/Projects-using-AngularJS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6005314" y="684190"/>
            <a:ext cx="173863" cy="12173755"/>
            <a:chOff x="0" y="1553817"/>
            <a:chExt cx="167427" cy="4213006"/>
          </a:xfrm>
        </p:grpSpPr>
        <p:sp>
          <p:nvSpPr>
            <p:cNvPr id="21" name="Rectangle 20"/>
            <p:cNvSpPr/>
            <p:nvPr/>
          </p:nvSpPr>
          <p:spPr>
            <a:xfrm>
              <a:off x="1" y="1553817"/>
              <a:ext cx="167426" cy="1069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2605258"/>
              <a:ext cx="167426" cy="106980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643770"/>
              <a:ext cx="167426" cy="1069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697023"/>
              <a:ext cx="167426" cy="1069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9" t="23127" r="24610" b="22563"/>
          <a:stretch/>
        </p:blipFill>
        <p:spPr>
          <a:xfrm>
            <a:off x="11425708" y="54243"/>
            <a:ext cx="629993" cy="6659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97" y="5691831"/>
            <a:ext cx="370369" cy="370369"/>
          </a:xfrm>
          <a:prstGeom prst="rect">
            <a:avLst/>
          </a:prstGeom>
        </p:spPr>
      </p:pic>
      <p:sp>
        <p:nvSpPr>
          <p:cNvPr id="16" name="Title 1">
            <a:hlinkClick r:id="rId5"/>
          </p:cNvPr>
          <p:cNvSpPr txBox="1">
            <a:spLocks/>
          </p:cNvSpPr>
          <p:nvPr/>
        </p:nvSpPr>
        <p:spPr>
          <a:xfrm>
            <a:off x="1826763" y="1518964"/>
            <a:ext cx="5267301" cy="1244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https://docs.angularjs.org/guide/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9" t="23127" r="24610" b="22563"/>
          <a:stretch/>
        </p:blipFill>
        <p:spPr>
          <a:xfrm>
            <a:off x="1081244" y="1921402"/>
            <a:ext cx="473076" cy="500050"/>
          </a:xfrm>
          <a:prstGeom prst="rect">
            <a:avLst/>
          </a:prstGeom>
        </p:spPr>
      </p:pic>
      <p:sp>
        <p:nvSpPr>
          <p:cNvPr id="18" name="Title 1">
            <a:hlinkClick r:id="rId7"/>
          </p:cNvPr>
          <p:cNvSpPr txBox="1">
            <a:spLocks/>
          </p:cNvSpPr>
          <p:nvPr/>
        </p:nvSpPr>
        <p:spPr>
          <a:xfrm>
            <a:off x="1826763" y="2522610"/>
            <a:ext cx="9317755" cy="1039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http://www.w3schools.com/angular/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itle 1">
            <a:hlinkClick r:id="rId8"/>
          </p:cNvPr>
          <p:cNvSpPr txBox="1">
            <a:spLocks/>
          </p:cNvSpPr>
          <p:nvPr/>
        </p:nvSpPr>
        <p:spPr>
          <a:xfrm>
            <a:off x="1826763" y="3398832"/>
            <a:ext cx="8064748" cy="1006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https://www.pluralsight.com/courses/angularjs-fundamentals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itle 1">
            <a:hlinkClick r:id="rId9"/>
          </p:cNvPr>
          <p:cNvSpPr txBox="1">
            <a:spLocks/>
          </p:cNvSpPr>
          <p:nvPr/>
        </p:nvSpPr>
        <p:spPr>
          <a:xfrm>
            <a:off x="1826763" y="4456175"/>
            <a:ext cx="9894102" cy="1006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https://www.pluralsight.com/courses/aspdotnet-5-ef7-bootstrap-angular-web-app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30"/>
          <a:stretch/>
        </p:blipFill>
        <p:spPr>
          <a:xfrm>
            <a:off x="1146655" y="4658551"/>
            <a:ext cx="393052" cy="3854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30"/>
          <a:stretch/>
        </p:blipFill>
        <p:spPr>
          <a:xfrm>
            <a:off x="1138283" y="3738939"/>
            <a:ext cx="393052" cy="385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3" b="11594"/>
          <a:stretch/>
        </p:blipFill>
        <p:spPr>
          <a:xfrm rot="21393238">
            <a:off x="1052791" y="2837476"/>
            <a:ext cx="532607" cy="44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62" y="572222"/>
            <a:ext cx="11436439" cy="1055176"/>
          </a:xfrm>
        </p:spPr>
        <p:txBody>
          <a:bodyPr>
            <a:normAutofit/>
          </a:bodyPr>
          <a:lstStyle/>
          <a:p>
            <a:r>
              <a:rPr lang="en-NZ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Useful resources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6005314" y="684190"/>
            <a:ext cx="173863" cy="12173755"/>
            <a:chOff x="0" y="1553817"/>
            <a:chExt cx="167427" cy="4213006"/>
          </a:xfrm>
        </p:grpSpPr>
        <p:sp>
          <p:nvSpPr>
            <p:cNvPr id="21" name="Rectangle 20"/>
            <p:cNvSpPr/>
            <p:nvPr/>
          </p:nvSpPr>
          <p:spPr>
            <a:xfrm>
              <a:off x="1" y="1553817"/>
              <a:ext cx="167426" cy="1069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2605258"/>
              <a:ext cx="167426" cy="106980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643770"/>
              <a:ext cx="167426" cy="1069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697023"/>
              <a:ext cx="167426" cy="1069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9" t="23127" r="24610" b="22563"/>
          <a:stretch/>
        </p:blipFill>
        <p:spPr>
          <a:xfrm>
            <a:off x="11425708" y="54243"/>
            <a:ext cx="629993" cy="665914"/>
          </a:xfrm>
          <a:prstGeom prst="rect">
            <a:avLst/>
          </a:prstGeom>
        </p:spPr>
      </p:pic>
      <p:sp>
        <p:nvSpPr>
          <p:cNvPr id="16" name="Title 1">
            <a:hlinkClick r:id="rId3"/>
          </p:cNvPr>
          <p:cNvSpPr txBox="1">
            <a:spLocks/>
          </p:cNvSpPr>
          <p:nvPr/>
        </p:nvSpPr>
        <p:spPr>
          <a:xfrm>
            <a:off x="1821202" y="1523012"/>
            <a:ext cx="9919502" cy="1191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http://campus.codeschool.com/courses/shaping-up-with-angular-js/intro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74" y="1948061"/>
            <a:ext cx="402307" cy="402307"/>
          </a:xfrm>
          <a:prstGeom prst="rect">
            <a:avLst/>
          </a:prstGeom>
        </p:spPr>
      </p:pic>
      <p:sp>
        <p:nvSpPr>
          <p:cNvPr id="11" name="Title 1">
            <a:hlinkClick r:id="rId5"/>
          </p:cNvPr>
          <p:cNvSpPr txBox="1">
            <a:spLocks/>
          </p:cNvSpPr>
          <p:nvPr/>
        </p:nvSpPr>
        <p:spPr>
          <a:xfrm>
            <a:off x="1819098" y="2367648"/>
            <a:ext cx="9317755" cy="1244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://github.com/curran/screencasts/tree/gh-pages/introToAngular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32" y="2806155"/>
            <a:ext cx="370369" cy="3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8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62" y="572221"/>
            <a:ext cx="11436439" cy="861905"/>
          </a:xfrm>
        </p:spPr>
        <p:txBody>
          <a:bodyPr>
            <a:normAutofit/>
          </a:bodyPr>
          <a:lstStyle/>
          <a:p>
            <a:r>
              <a:rPr lang="en-NZ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People to follow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6005314" y="684190"/>
            <a:ext cx="173863" cy="12173755"/>
            <a:chOff x="0" y="1553817"/>
            <a:chExt cx="167427" cy="4213006"/>
          </a:xfrm>
        </p:grpSpPr>
        <p:sp>
          <p:nvSpPr>
            <p:cNvPr id="21" name="Rectangle 20"/>
            <p:cNvSpPr/>
            <p:nvPr/>
          </p:nvSpPr>
          <p:spPr>
            <a:xfrm>
              <a:off x="1" y="1553817"/>
              <a:ext cx="167426" cy="1069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2605258"/>
              <a:ext cx="167426" cy="106980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643770"/>
              <a:ext cx="167426" cy="1069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697023"/>
              <a:ext cx="167426" cy="1069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itle 1">
            <a:hlinkClick r:id="rId2"/>
          </p:cNvPr>
          <p:cNvSpPr txBox="1">
            <a:spLocks/>
          </p:cNvSpPr>
          <p:nvPr/>
        </p:nvSpPr>
        <p:spPr>
          <a:xfrm>
            <a:off x="2870686" y="3648586"/>
            <a:ext cx="1632461" cy="86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@sevilayha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56" y="2075728"/>
            <a:ext cx="1172278" cy="1172278"/>
          </a:xfrm>
          <a:prstGeom prst="ellipse">
            <a:avLst/>
          </a:prstGeom>
        </p:spPr>
      </p:pic>
      <p:sp>
        <p:nvSpPr>
          <p:cNvPr id="27" name="Title 1">
            <a:hlinkClick r:id="rId2"/>
          </p:cNvPr>
          <p:cNvSpPr txBox="1">
            <a:spLocks/>
          </p:cNvSpPr>
          <p:nvPr/>
        </p:nvSpPr>
        <p:spPr>
          <a:xfrm>
            <a:off x="2763181" y="3182505"/>
            <a:ext cx="2213824" cy="888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Chris </a:t>
            </a:r>
            <a:r>
              <a:rPr lang="en-I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Sevilleja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68" y="2007885"/>
            <a:ext cx="1256448" cy="1256448"/>
          </a:xfrm>
          <a:prstGeom prst="ellipse">
            <a:avLst/>
          </a:prstGeom>
        </p:spPr>
      </p:pic>
      <p:sp>
        <p:nvSpPr>
          <p:cNvPr id="17" name="Title 1">
            <a:hlinkClick r:id="rId4"/>
          </p:cNvPr>
          <p:cNvSpPr txBox="1">
            <a:spLocks/>
          </p:cNvSpPr>
          <p:nvPr/>
        </p:nvSpPr>
        <p:spPr>
          <a:xfrm>
            <a:off x="602536" y="3625535"/>
            <a:ext cx="1942486" cy="86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@toddmotto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itle 1">
            <a:hlinkClick r:id="rId4"/>
          </p:cNvPr>
          <p:cNvSpPr txBox="1">
            <a:spLocks/>
          </p:cNvSpPr>
          <p:nvPr/>
        </p:nvSpPr>
        <p:spPr>
          <a:xfrm>
            <a:off x="709960" y="3168533"/>
            <a:ext cx="1753397" cy="86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Todd Motto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9" t="23127" r="24610" b="22563"/>
          <a:stretch/>
        </p:blipFill>
        <p:spPr>
          <a:xfrm>
            <a:off x="11425708" y="54243"/>
            <a:ext cx="629993" cy="665914"/>
          </a:xfrm>
          <a:prstGeom prst="rect">
            <a:avLst/>
          </a:prstGeom>
        </p:spPr>
      </p:pic>
      <p:sp>
        <p:nvSpPr>
          <p:cNvPr id="16" name="Title 1">
            <a:hlinkClick r:id="rId7"/>
          </p:cNvPr>
          <p:cNvSpPr txBox="1">
            <a:spLocks/>
          </p:cNvSpPr>
          <p:nvPr/>
        </p:nvSpPr>
        <p:spPr>
          <a:xfrm>
            <a:off x="4998613" y="3679136"/>
            <a:ext cx="2033786" cy="86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@DeanSofer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807" y="2062849"/>
            <a:ext cx="1172278" cy="1172278"/>
          </a:xfrm>
          <a:prstGeom prst="ellipse">
            <a:avLst/>
          </a:prstGeom>
        </p:spPr>
      </p:pic>
      <p:sp>
        <p:nvSpPr>
          <p:cNvPr id="28" name="Title 1">
            <a:hlinkClick r:id="rId7"/>
          </p:cNvPr>
          <p:cNvSpPr txBox="1">
            <a:spLocks/>
          </p:cNvSpPr>
          <p:nvPr/>
        </p:nvSpPr>
        <p:spPr>
          <a:xfrm>
            <a:off x="5112676" y="3235127"/>
            <a:ext cx="1697139" cy="86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Dean </a:t>
            </a:r>
            <a:r>
              <a:rPr lang="en-NZ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Sofer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14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474" y="2104147"/>
            <a:ext cx="1221111" cy="1214364"/>
          </a:xfrm>
          <a:prstGeom prst="ellipse">
            <a:avLst/>
          </a:prstGeom>
        </p:spPr>
      </p:pic>
      <p:sp>
        <p:nvSpPr>
          <p:cNvPr id="26" name="Title 1">
            <a:hlinkClick r:id="rId9"/>
          </p:cNvPr>
          <p:cNvSpPr txBox="1">
            <a:spLocks/>
          </p:cNvSpPr>
          <p:nvPr/>
        </p:nvSpPr>
        <p:spPr>
          <a:xfrm>
            <a:off x="7263531" y="3694133"/>
            <a:ext cx="2033786" cy="86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@gerardsans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itle 1">
            <a:hlinkClick r:id="rId9"/>
          </p:cNvPr>
          <p:cNvSpPr txBox="1">
            <a:spLocks/>
          </p:cNvSpPr>
          <p:nvPr/>
        </p:nvSpPr>
        <p:spPr>
          <a:xfrm>
            <a:off x="7348376" y="3273416"/>
            <a:ext cx="2033786" cy="86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Gerard Sans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3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 rot="16200000">
            <a:off x="6005314" y="684190"/>
            <a:ext cx="173863" cy="12173755"/>
            <a:chOff x="0" y="1553817"/>
            <a:chExt cx="167427" cy="4213006"/>
          </a:xfrm>
        </p:grpSpPr>
        <p:sp>
          <p:nvSpPr>
            <p:cNvPr id="21" name="Rectangle 20"/>
            <p:cNvSpPr/>
            <p:nvPr/>
          </p:nvSpPr>
          <p:spPr>
            <a:xfrm>
              <a:off x="1" y="1553817"/>
              <a:ext cx="167426" cy="1069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2605258"/>
              <a:ext cx="167426" cy="106980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643770"/>
              <a:ext cx="167426" cy="1069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697023"/>
              <a:ext cx="167426" cy="1069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9" t="23127" r="24610" b="22563"/>
          <a:stretch/>
        </p:blipFill>
        <p:spPr>
          <a:xfrm>
            <a:off x="11438587" y="170076"/>
            <a:ext cx="629993" cy="665914"/>
          </a:xfrm>
          <a:prstGeom prst="rect">
            <a:avLst/>
          </a:prstGeom>
        </p:spPr>
      </p:pic>
      <p:sp>
        <p:nvSpPr>
          <p:cNvPr id="30" name="Title 1">
            <a:hlinkClick r:id="rId3"/>
          </p:cNvPr>
          <p:cNvSpPr txBox="1">
            <a:spLocks/>
          </p:cNvSpPr>
          <p:nvPr/>
        </p:nvSpPr>
        <p:spPr>
          <a:xfrm>
            <a:off x="4193496" y="2329094"/>
            <a:ext cx="3384546" cy="941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Z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Microsoft YaHei UI" panose="020B0503020204020204" pitchFamily="34" charset="-122"/>
                <a:cs typeface="Segoe UI Light" panose="020B0502040204020203" pitchFamily="34" charset="0"/>
              </a:rPr>
              <a:t>Clyde D’Souza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ea typeface="Microsoft YaHei UI" panose="020B0503020204020204" pitchFamily="34" charset="-122"/>
              <a:cs typeface="Segoe UI Light" panose="020B0502040204020203" pitchFamily="34" charset="0"/>
            </a:endParaRPr>
          </a:p>
        </p:txBody>
      </p:sp>
      <p:pic>
        <p:nvPicPr>
          <p:cNvPr id="31" name="Picture 30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72" y="1530861"/>
            <a:ext cx="825308" cy="825308"/>
          </a:xfrm>
          <a:prstGeom prst="ellipse">
            <a:avLst/>
          </a:prstGeom>
          <a:ln w="57150">
            <a:noFill/>
          </a:ln>
        </p:spPr>
      </p:pic>
      <p:sp>
        <p:nvSpPr>
          <p:cNvPr id="32" name="Title 1">
            <a:hlinkClick r:id="rId3"/>
          </p:cNvPr>
          <p:cNvSpPr txBox="1">
            <a:spLocks/>
          </p:cNvSpPr>
          <p:nvPr/>
        </p:nvSpPr>
        <p:spPr>
          <a:xfrm>
            <a:off x="4733659" y="2830019"/>
            <a:ext cx="2295791" cy="744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Microsoft YaHei UI" panose="020B0503020204020204" pitchFamily="34" charset="-122"/>
                <a:cs typeface="Segoe UI Light" panose="020B0502040204020203" pitchFamily="34" charset="0"/>
              </a:rPr>
              <a:t>@ClydeDz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ea typeface="Microsoft YaHei UI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33" name="Title 1">
            <a:hlinkClick r:id="rId5"/>
          </p:cNvPr>
          <p:cNvSpPr txBox="1">
            <a:spLocks/>
          </p:cNvSpPr>
          <p:nvPr/>
        </p:nvSpPr>
        <p:spPr>
          <a:xfrm>
            <a:off x="533400" y="3955959"/>
            <a:ext cx="11535180" cy="86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Z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https://github.com/ngClyde</a:t>
            </a:r>
            <a:endParaRPr lang="en-IN" sz="2800" b="1" spc="3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19" y="4211962"/>
            <a:ext cx="370369" cy="3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4658" y="3291135"/>
            <a:ext cx="3384546" cy="941141"/>
          </a:xfrm>
        </p:spPr>
        <p:txBody>
          <a:bodyPr anchor="ctr">
            <a:normAutofit/>
          </a:bodyPr>
          <a:lstStyle/>
          <a:p>
            <a:pPr algn="l"/>
            <a:r>
              <a:rPr lang="en-NZ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Microsoft YaHei UI" panose="020B0503020204020204" pitchFamily="34" charset="-122"/>
                <a:cs typeface="Segoe UI Light" panose="020B0502040204020203" pitchFamily="34" charset="0"/>
              </a:rPr>
              <a:t>Clyde D’Souza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ea typeface="Microsoft YaHei UI" panose="020B0503020204020204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rot="16200000">
            <a:off x="6005314" y="684190"/>
            <a:ext cx="173863" cy="12173755"/>
            <a:chOff x="0" y="1553817"/>
            <a:chExt cx="167427" cy="4213006"/>
          </a:xfrm>
        </p:grpSpPr>
        <p:sp>
          <p:nvSpPr>
            <p:cNvPr id="7" name="Rectangle 6"/>
            <p:cNvSpPr/>
            <p:nvPr/>
          </p:nvSpPr>
          <p:spPr>
            <a:xfrm>
              <a:off x="1" y="1553817"/>
              <a:ext cx="167426" cy="1069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605258"/>
              <a:ext cx="167426" cy="106980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3643770"/>
              <a:ext cx="167426" cy="1069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4697023"/>
              <a:ext cx="167426" cy="1069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3" y="1686838"/>
            <a:ext cx="1558007" cy="1558007"/>
          </a:xfrm>
          <a:prstGeom prst="ellipse">
            <a:avLst/>
          </a:prstGeom>
          <a:ln w="57150">
            <a:noFill/>
          </a:ln>
        </p:spPr>
      </p:pic>
      <p:sp>
        <p:nvSpPr>
          <p:cNvPr id="12" name="Title 1">
            <a:hlinkClick r:id="rId2"/>
          </p:cNvPr>
          <p:cNvSpPr txBox="1">
            <a:spLocks/>
          </p:cNvSpPr>
          <p:nvPr/>
        </p:nvSpPr>
        <p:spPr>
          <a:xfrm>
            <a:off x="1204658" y="3917214"/>
            <a:ext cx="2877945" cy="744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Microsoft YaHei UI" panose="020B0503020204020204" pitchFamily="34" charset="-122"/>
                <a:cs typeface="Segoe UI Light" panose="020B0502040204020203" pitchFamily="34" charset="0"/>
              </a:rPr>
              <a:t>@ClydeDz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ea typeface="Microsoft YaHei UI" panose="020B0503020204020204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056349" y="1268447"/>
            <a:ext cx="16889" cy="39527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5408811" y="1477121"/>
            <a:ext cx="6207934" cy="15343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Microsoft YaHei UI" panose="020B0503020204020204" pitchFamily="34" charset="-122"/>
                <a:cs typeface="Segoe UI Light" panose="020B0502040204020203" pitchFamily="34" charset="0"/>
              </a:rPr>
              <a:t>Graduated from AUT in Dec 2015 with a </a:t>
            </a:r>
          </a:p>
          <a:p>
            <a:pPr algn="l"/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Microsoft YaHei UI" panose="020B0503020204020204" pitchFamily="34" charset="-122"/>
                <a:cs typeface="Segoe UI Light" panose="020B0502040204020203" pitchFamily="34" charset="0"/>
              </a:rPr>
              <a:t>Postgraduate diploma in Computer and Information Sciences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ea typeface="Microsoft YaHei UI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08811" y="2967155"/>
            <a:ext cx="6207934" cy="986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Microsoft YaHei UI" panose="020B0503020204020204" pitchFamily="34" charset="-122"/>
                <a:cs typeface="Segoe UI Light" panose="020B0502040204020203" pitchFamily="34" charset="0"/>
              </a:rPr>
              <a:t>Volunteer at Impact NPO events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ea typeface="Microsoft YaHei UI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408811" y="3997128"/>
            <a:ext cx="6207934" cy="986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Microsoft YaHei UI" panose="020B0503020204020204" pitchFamily="34" charset="-122"/>
                <a:cs typeface="Segoe UI Light" panose="020B0502040204020203" pitchFamily="34" charset="0"/>
              </a:rPr>
              <a:t>Love web development and design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ea typeface="Microsoft YaHei UI" panose="020B0503020204020204" pitchFamily="34" charset="-122"/>
              <a:cs typeface="Segoe UI Light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9" t="23127" r="24610" b="22563"/>
          <a:stretch/>
        </p:blipFill>
        <p:spPr>
          <a:xfrm>
            <a:off x="11425708" y="54243"/>
            <a:ext cx="629993" cy="6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62" y="387200"/>
            <a:ext cx="11436439" cy="1033092"/>
          </a:xfrm>
        </p:spPr>
        <p:txBody>
          <a:bodyPr>
            <a:normAutofit/>
          </a:bodyPr>
          <a:lstStyle/>
          <a:p>
            <a:r>
              <a:rPr lang="en-NZ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Angular JS?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9" t="23127" r="24610" b="22563"/>
          <a:stretch/>
        </p:blipFill>
        <p:spPr>
          <a:xfrm>
            <a:off x="11425708" y="54243"/>
            <a:ext cx="629993" cy="66591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77627" y="2413375"/>
            <a:ext cx="4739425" cy="1244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Supported by Google 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77627" y="1605651"/>
            <a:ext cx="9865221" cy="1244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Structural framework for creating dynamic web apps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77627" y="3216511"/>
            <a:ext cx="8925060" cy="1244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Open source made available on GitHub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77627" y="4079499"/>
            <a:ext cx="8925060" cy="1244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Excellent documentation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6005314" y="684190"/>
            <a:ext cx="173863" cy="12173755"/>
            <a:chOff x="0" y="1553817"/>
            <a:chExt cx="167427" cy="4213006"/>
          </a:xfrm>
        </p:grpSpPr>
        <p:sp>
          <p:nvSpPr>
            <p:cNvPr id="21" name="Rectangle 20"/>
            <p:cNvSpPr/>
            <p:nvPr/>
          </p:nvSpPr>
          <p:spPr>
            <a:xfrm>
              <a:off x="1" y="1553817"/>
              <a:ext cx="167426" cy="1069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2605258"/>
              <a:ext cx="167426" cy="106980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643770"/>
              <a:ext cx="167426" cy="1069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697023"/>
              <a:ext cx="167426" cy="1069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590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 rot="16200000">
            <a:off x="6005314" y="684190"/>
            <a:ext cx="173863" cy="12173755"/>
            <a:chOff x="0" y="1553817"/>
            <a:chExt cx="167427" cy="4213006"/>
          </a:xfrm>
        </p:grpSpPr>
        <p:sp>
          <p:nvSpPr>
            <p:cNvPr id="21" name="Rectangle 20"/>
            <p:cNvSpPr/>
            <p:nvPr/>
          </p:nvSpPr>
          <p:spPr>
            <a:xfrm>
              <a:off x="1" y="1553817"/>
              <a:ext cx="167426" cy="1069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2605258"/>
              <a:ext cx="167426" cy="106980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643770"/>
              <a:ext cx="167426" cy="1069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697023"/>
              <a:ext cx="167426" cy="1069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19262" y="360101"/>
            <a:ext cx="11436439" cy="1062788"/>
          </a:xfrm>
        </p:spPr>
        <p:txBody>
          <a:bodyPr>
            <a:normAutofit/>
          </a:bodyPr>
          <a:lstStyle/>
          <a:p>
            <a:r>
              <a:rPr lang="en-NZ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use Angular JS?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9" t="23127" r="24610" b="22563"/>
          <a:stretch/>
        </p:blipFill>
        <p:spPr>
          <a:xfrm>
            <a:off x="11425708" y="54243"/>
            <a:ext cx="629993" cy="665914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711" y="1590988"/>
            <a:ext cx="4273653" cy="2373880"/>
          </a:xfrm>
          <a:prstGeom prst="rect">
            <a:avLst/>
          </a:prstGeom>
        </p:spPr>
      </p:pic>
      <p:pic>
        <p:nvPicPr>
          <p:cNvPr id="4" name="Picture 3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23" y="2254461"/>
            <a:ext cx="4690502" cy="2605426"/>
          </a:xfrm>
          <a:prstGeom prst="rect">
            <a:avLst/>
          </a:prstGeom>
        </p:spPr>
      </p:pic>
      <p:pic>
        <p:nvPicPr>
          <p:cNvPr id="3" name="Picture 2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43" y="2819208"/>
            <a:ext cx="4791696" cy="2661637"/>
          </a:xfrm>
          <a:prstGeom prst="rect">
            <a:avLst/>
          </a:prstGeom>
        </p:spPr>
      </p:pic>
      <p:pic>
        <p:nvPicPr>
          <p:cNvPr id="2" name="Picture 1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02" y="3419565"/>
            <a:ext cx="4727589" cy="2626027"/>
          </a:xfrm>
          <a:prstGeom prst="rect">
            <a:avLst/>
          </a:prstGeom>
        </p:spPr>
      </p:pic>
      <p:sp>
        <p:nvSpPr>
          <p:cNvPr id="10" name="Rectangle 9">
            <a:hlinkClick r:id="rId11"/>
          </p:cNvPr>
          <p:cNvSpPr/>
          <p:nvPr/>
        </p:nvSpPr>
        <p:spPr>
          <a:xfrm>
            <a:off x="7591902" y="6063178"/>
            <a:ext cx="40024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https://www.madewithangular.com/#/</a:t>
            </a:r>
          </a:p>
        </p:txBody>
      </p:sp>
    </p:spTree>
    <p:extLst>
      <p:ext uri="{BB962C8B-B14F-4D97-AF65-F5344CB8AC3E}">
        <p14:creationId xmlns:p14="http://schemas.microsoft.com/office/powerpoint/2010/main" val="25703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 rot="16200000">
            <a:off x="6005314" y="684190"/>
            <a:ext cx="173863" cy="12173755"/>
            <a:chOff x="0" y="1553817"/>
            <a:chExt cx="167427" cy="4213006"/>
          </a:xfrm>
        </p:grpSpPr>
        <p:sp>
          <p:nvSpPr>
            <p:cNvPr id="21" name="Rectangle 20"/>
            <p:cNvSpPr/>
            <p:nvPr/>
          </p:nvSpPr>
          <p:spPr>
            <a:xfrm>
              <a:off x="1" y="1553817"/>
              <a:ext cx="167426" cy="1069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2605258"/>
              <a:ext cx="167426" cy="106980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643770"/>
              <a:ext cx="167426" cy="1069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697023"/>
              <a:ext cx="167426" cy="1069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19262" y="366144"/>
            <a:ext cx="11436439" cy="1062788"/>
          </a:xfrm>
        </p:spPr>
        <p:txBody>
          <a:bodyPr>
            <a:normAutofit/>
          </a:bodyPr>
          <a:lstStyle/>
          <a:p>
            <a:r>
              <a:rPr lang="en-NZ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use Angular JS?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58620" y="1520705"/>
            <a:ext cx="10118824" cy="4766398"/>
            <a:chOff x="958620" y="1839100"/>
            <a:chExt cx="10118824" cy="4766398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8503157" y="3955687"/>
              <a:ext cx="1461323" cy="12447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NZ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MVW</a:t>
              </a:r>
              <a:endPara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4410156" y="4887364"/>
              <a:ext cx="2021987" cy="6935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NZ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Testable</a:t>
              </a:r>
              <a:endPara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553511" y="4249570"/>
              <a:ext cx="2717446" cy="6236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NZ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Open source</a:t>
              </a:r>
              <a:endPara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6287302" y="2489795"/>
              <a:ext cx="4764651" cy="12447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NZ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Excellent documentation</a:t>
              </a:r>
              <a:endPara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Title 1"/>
            <p:cNvSpPr txBox="1">
              <a:spLocks/>
            </p:cNvSpPr>
            <p:nvPr/>
          </p:nvSpPr>
          <p:spPr>
            <a:xfrm>
              <a:off x="4712648" y="1839100"/>
              <a:ext cx="4739425" cy="12447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NZ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Expressive HTML</a:t>
              </a:r>
              <a:endPara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3389723" y="3161692"/>
              <a:ext cx="4739425" cy="12447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NZ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2-way data binding</a:t>
              </a:r>
              <a:endPara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1632467" y="2531060"/>
              <a:ext cx="4739425" cy="12447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NZ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Reusable components</a:t>
              </a:r>
              <a:endPara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>
            <a:xfrm>
              <a:off x="7452576" y="3201259"/>
              <a:ext cx="3624868" cy="12447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NZ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Write less code</a:t>
              </a:r>
              <a:endPara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>
            <a:xfrm>
              <a:off x="958620" y="3912723"/>
              <a:ext cx="8925060" cy="12447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NZ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Large community base</a:t>
              </a:r>
              <a:endPara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7" name="Title 1"/>
            <p:cNvSpPr txBox="1">
              <a:spLocks/>
            </p:cNvSpPr>
            <p:nvPr/>
          </p:nvSpPr>
          <p:spPr>
            <a:xfrm>
              <a:off x="6770425" y="4892881"/>
              <a:ext cx="2717446" cy="6236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NZ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Deep linking</a:t>
              </a:r>
              <a:endPara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Title 1"/>
            <p:cNvSpPr txBox="1">
              <a:spLocks/>
            </p:cNvSpPr>
            <p:nvPr/>
          </p:nvSpPr>
          <p:spPr>
            <a:xfrm>
              <a:off x="2474099" y="4643247"/>
              <a:ext cx="1461323" cy="12447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NZ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CRUD</a:t>
              </a:r>
              <a:endPara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Title 1"/>
            <p:cNvSpPr txBox="1">
              <a:spLocks/>
            </p:cNvSpPr>
            <p:nvPr/>
          </p:nvSpPr>
          <p:spPr>
            <a:xfrm>
              <a:off x="3377109" y="5360767"/>
              <a:ext cx="4764651" cy="12447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NZ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Single page application</a:t>
              </a:r>
              <a:endPara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9" t="23127" r="24610" b="22563"/>
          <a:stretch/>
        </p:blipFill>
        <p:spPr>
          <a:xfrm>
            <a:off x="11425708" y="54243"/>
            <a:ext cx="629993" cy="6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05924" y="1897784"/>
            <a:ext cx="6476998" cy="45204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62" y="397001"/>
            <a:ext cx="11436439" cy="1103259"/>
          </a:xfrm>
        </p:spPr>
        <p:txBody>
          <a:bodyPr>
            <a:normAutofit/>
          </a:bodyPr>
          <a:lstStyle/>
          <a:p>
            <a:r>
              <a:rPr lang="en-NZ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Conceptual overview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6005314" y="684190"/>
            <a:ext cx="173863" cy="12173755"/>
            <a:chOff x="0" y="1553817"/>
            <a:chExt cx="167427" cy="4213006"/>
          </a:xfrm>
        </p:grpSpPr>
        <p:sp>
          <p:nvSpPr>
            <p:cNvPr id="21" name="Rectangle 20"/>
            <p:cNvSpPr/>
            <p:nvPr/>
          </p:nvSpPr>
          <p:spPr>
            <a:xfrm>
              <a:off x="1" y="1553817"/>
              <a:ext cx="167426" cy="1069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2605258"/>
              <a:ext cx="167426" cy="106980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643770"/>
              <a:ext cx="167426" cy="1069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697023"/>
              <a:ext cx="167426" cy="1069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9" t="23127" r="24610" b="22563"/>
          <a:stretch/>
        </p:blipFill>
        <p:spPr>
          <a:xfrm>
            <a:off x="11425708" y="54243"/>
            <a:ext cx="629993" cy="665914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173491" y="3842884"/>
            <a:ext cx="1451054" cy="6813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Compiler</a:t>
            </a:r>
            <a:endParaRPr lang="en-IN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207435" y="3546667"/>
            <a:ext cx="1784123" cy="763322"/>
          </a:xfrm>
          <a:prstGeom prst="rect">
            <a:avLst/>
          </a:prstGeom>
          <a:solidFill>
            <a:srgbClr val="FF3B3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Data-model</a:t>
            </a:r>
            <a:endParaRPr lang="en-IN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244129" y="2012809"/>
            <a:ext cx="969994" cy="75251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Scope</a:t>
            </a:r>
            <a:endParaRPr lang="en-I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307231" y="5145455"/>
            <a:ext cx="1670134" cy="926141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Controllers</a:t>
            </a:r>
            <a:endParaRPr lang="en-IN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0116892" y="5119698"/>
            <a:ext cx="1308816" cy="92614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endParaRPr lang="en-IN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105272" y="5145455"/>
            <a:ext cx="1467113" cy="926142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Z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View</a:t>
            </a:r>
            <a:endParaRPr lang="en-IN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05272" y="2205994"/>
            <a:ext cx="1467113" cy="752518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Templates</a:t>
            </a:r>
            <a:endParaRPr lang="en-IN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Straight Arrow Connector 18"/>
          <p:cNvCxnSpPr>
            <a:stCxn id="7" idx="2"/>
          </p:cNvCxnSpPr>
          <p:nvPr/>
        </p:nvCxnSpPr>
        <p:spPr>
          <a:xfrm flipH="1">
            <a:off x="3838827" y="2958512"/>
            <a:ext cx="2" cy="217317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5" idx="1"/>
          </p:cNvCxnSpPr>
          <p:nvPr/>
        </p:nvCxnSpPr>
        <p:spPr>
          <a:xfrm flipV="1">
            <a:off x="8977365" y="5582768"/>
            <a:ext cx="1139527" cy="257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3"/>
            <a:endCxn id="32" idx="2"/>
          </p:cNvCxnSpPr>
          <p:nvPr/>
        </p:nvCxnSpPr>
        <p:spPr>
          <a:xfrm flipV="1">
            <a:off x="2624545" y="4178435"/>
            <a:ext cx="888642" cy="510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513187" y="3836002"/>
            <a:ext cx="698205" cy="68486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572385" y="4269239"/>
            <a:ext cx="787006" cy="106476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628713" y="4158027"/>
            <a:ext cx="786228" cy="113012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16200000">
            <a:off x="6005314" y="684190"/>
            <a:ext cx="173863" cy="12173755"/>
            <a:chOff x="0" y="1553817"/>
            <a:chExt cx="167427" cy="4213006"/>
          </a:xfrm>
        </p:grpSpPr>
        <p:sp>
          <p:nvSpPr>
            <p:cNvPr id="6" name="Rectangle 5"/>
            <p:cNvSpPr/>
            <p:nvPr/>
          </p:nvSpPr>
          <p:spPr>
            <a:xfrm>
              <a:off x="1" y="1553817"/>
              <a:ext cx="167426" cy="1069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2605258"/>
              <a:ext cx="167426" cy="106980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3643770"/>
              <a:ext cx="167426" cy="1069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4697023"/>
              <a:ext cx="167426" cy="1069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9" t="23127" r="24610" b="22563"/>
          <a:stretch/>
        </p:blipFill>
        <p:spPr>
          <a:xfrm>
            <a:off x="11425708" y="54243"/>
            <a:ext cx="629993" cy="6659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09" y="1066786"/>
            <a:ext cx="8250348" cy="4638556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22041" y="159053"/>
            <a:ext cx="5799244" cy="1122207"/>
          </a:xfrm>
        </p:spPr>
        <p:txBody>
          <a:bodyPr>
            <a:normAutofit/>
          </a:bodyPr>
          <a:lstStyle/>
          <a:p>
            <a:r>
              <a:rPr lang="en-NZ" sz="40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build this as we go</a:t>
            </a:r>
            <a:endParaRPr lang="en-IN" sz="40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Arc 14"/>
          <p:cNvSpPr/>
          <p:nvPr/>
        </p:nvSpPr>
        <p:spPr>
          <a:xfrm rot="6177762">
            <a:off x="8109024" y="1000865"/>
            <a:ext cx="2174229" cy="1539584"/>
          </a:xfrm>
          <a:prstGeom prst="arc">
            <a:avLst>
              <a:gd name="adj1" fmla="val 13067761"/>
              <a:gd name="adj2" fmla="val 0"/>
            </a:avLst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1">
            <a:hlinkClick r:id="rId4"/>
          </p:cNvPr>
          <p:cNvSpPr txBox="1">
            <a:spLocks/>
          </p:cNvSpPr>
          <p:nvPr/>
        </p:nvSpPr>
        <p:spPr>
          <a:xfrm>
            <a:off x="1081825" y="5892269"/>
            <a:ext cx="7469747" cy="68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available at: http://github.com/ngClyde/ngClyde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16200000">
            <a:off x="6005314" y="684190"/>
            <a:ext cx="173863" cy="12173755"/>
            <a:chOff x="0" y="1553817"/>
            <a:chExt cx="167427" cy="4213006"/>
          </a:xfrm>
        </p:grpSpPr>
        <p:sp>
          <p:nvSpPr>
            <p:cNvPr id="6" name="Rectangle 5"/>
            <p:cNvSpPr/>
            <p:nvPr/>
          </p:nvSpPr>
          <p:spPr>
            <a:xfrm>
              <a:off x="1" y="1553817"/>
              <a:ext cx="167426" cy="1069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2605258"/>
              <a:ext cx="167426" cy="106980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3643770"/>
              <a:ext cx="167426" cy="1069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4697023"/>
              <a:ext cx="167426" cy="1069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9" t="23127" r="24610" b="22563"/>
          <a:stretch/>
        </p:blipFill>
        <p:spPr>
          <a:xfrm>
            <a:off x="11425708" y="54243"/>
            <a:ext cx="629993" cy="66591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3601679" y="1412704"/>
            <a:ext cx="1384603" cy="665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Modules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3281" y="3625511"/>
            <a:ext cx="3793922" cy="108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 mark-up + Expressions + Filters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2602611" y="2719362"/>
            <a:ext cx="1668012" cy="773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Directives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35219" y="162282"/>
            <a:ext cx="1629762" cy="665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NZ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Controllers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43556" y="1394945"/>
            <a:ext cx="2458707" cy="798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NZ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 directives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itle 1">
            <a:hlinkClick r:id="rId4" action="ppaction://hlinksldjump"/>
          </p:cNvPr>
          <p:cNvSpPr txBox="1">
            <a:spLocks/>
          </p:cNvSpPr>
          <p:nvPr/>
        </p:nvSpPr>
        <p:spPr>
          <a:xfrm>
            <a:off x="9366417" y="5066801"/>
            <a:ext cx="1540965" cy="665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NZ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Routing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9001086" y="3925240"/>
            <a:ext cx="2108315" cy="665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NZ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$http requests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928825" y="2035275"/>
            <a:ext cx="2402092" cy="1035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Z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Dependency injection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756024" y="3471264"/>
            <a:ext cx="1276326" cy="665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241471" y="3567219"/>
            <a:ext cx="1643539" cy="499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Providers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87449" y="5028164"/>
            <a:ext cx="2235537" cy="665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Getting started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2117209" y="859930"/>
            <a:ext cx="8117299" cy="5701578"/>
          </a:xfrm>
          <a:custGeom>
            <a:avLst/>
            <a:gdLst>
              <a:gd name="connsiteX0" fmla="*/ 0 w 9144000"/>
              <a:gd name="connsiteY0" fmla="*/ 6502400 h 6531428"/>
              <a:gd name="connsiteX1" fmla="*/ 4484915 w 9144000"/>
              <a:gd name="connsiteY1" fmla="*/ 0 h 6531428"/>
              <a:gd name="connsiteX2" fmla="*/ 9144000 w 9144000"/>
              <a:gd name="connsiteY2" fmla="*/ 6531428 h 65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0" h="6531428">
                <a:moveTo>
                  <a:pt x="0" y="6502400"/>
                </a:moveTo>
                <a:lnTo>
                  <a:pt x="4484915" y="0"/>
                </a:lnTo>
                <a:lnTo>
                  <a:pt x="9144000" y="6531428"/>
                </a:lnTo>
              </a:path>
            </a:pathLst>
          </a:custGeom>
          <a:noFill/>
          <a:ln w="76200"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316802" y="3228105"/>
            <a:ext cx="3626138" cy="828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08089" y="5142176"/>
            <a:ext cx="462778" cy="4377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/>
              <a:t>1</a:t>
            </a:r>
            <a:endParaRPr lang="en-IN" b="1" dirty="0"/>
          </a:p>
        </p:txBody>
      </p:sp>
      <p:sp>
        <p:nvSpPr>
          <p:cNvPr id="35" name="Oval 34"/>
          <p:cNvSpPr/>
          <p:nvPr/>
        </p:nvSpPr>
        <p:spPr>
          <a:xfrm>
            <a:off x="3323171" y="4079529"/>
            <a:ext cx="462778" cy="4377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/>
              <a:t>2</a:t>
            </a:r>
            <a:endParaRPr lang="en-IN" b="1" dirty="0"/>
          </a:p>
        </p:txBody>
      </p:sp>
      <p:sp>
        <p:nvSpPr>
          <p:cNvPr id="36" name="Oval 35"/>
          <p:cNvSpPr/>
          <p:nvPr/>
        </p:nvSpPr>
        <p:spPr>
          <a:xfrm>
            <a:off x="4147989" y="2936364"/>
            <a:ext cx="462778" cy="4377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/>
              <a:t>3</a:t>
            </a:r>
            <a:endParaRPr lang="en-IN" b="1" dirty="0"/>
          </a:p>
        </p:txBody>
      </p:sp>
      <p:sp>
        <p:nvSpPr>
          <p:cNvPr id="37" name="Oval 36"/>
          <p:cNvSpPr/>
          <p:nvPr/>
        </p:nvSpPr>
        <p:spPr>
          <a:xfrm>
            <a:off x="5105895" y="1552772"/>
            <a:ext cx="462778" cy="4377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/>
              <a:t>4</a:t>
            </a:r>
            <a:endParaRPr lang="en-IN" b="1" dirty="0"/>
          </a:p>
        </p:txBody>
      </p:sp>
      <p:sp>
        <p:nvSpPr>
          <p:cNvPr id="38" name="Oval 37"/>
          <p:cNvSpPr/>
          <p:nvPr/>
        </p:nvSpPr>
        <p:spPr>
          <a:xfrm>
            <a:off x="5885603" y="730327"/>
            <a:ext cx="462778" cy="4377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/>
              <a:t>5</a:t>
            </a:r>
            <a:endParaRPr lang="en-IN" b="1" dirty="0"/>
          </a:p>
        </p:txBody>
      </p:sp>
      <p:sp>
        <p:nvSpPr>
          <p:cNvPr id="39" name="Oval 38"/>
          <p:cNvSpPr/>
          <p:nvPr/>
        </p:nvSpPr>
        <p:spPr>
          <a:xfrm>
            <a:off x="6662075" y="1583536"/>
            <a:ext cx="462778" cy="4377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/>
              <a:t>6</a:t>
            </a:r>
            <a:endParaRPr lang="en-IN" b="1" dirty="0"/>
          </a:p>
        </p:txBody>
      </p:sp>
      <p:sp>
        <p:nvSpPr>
          <p:cNvPr id="40" name="Oval 39"/>
          <p:cNvSpPr/>
          <p:nvPr/>
        </p:nvSpPr>
        <p:spPr>
          <a:xfrm>
            <a:off x="8439776" y="4137050"/>
            <a:ext cx="462778" cy="4377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/>
              <a:t>8</a:t>
            </a:r>
            <a:endParaRPr lang="en-IN" b="1" dirty="0"/>
          </a:p>
        </p:txBody>
      </p:sp>
      <p:sp>
        <p:nvSpPr>
          <p:cNvPr id="41" name="Oval 40"/>
          <p:cNvSpPr/>
          <p:nvPr/>
        </p:nvSpPr>
        <p:spPr>
          <a:xfrm>
            <a:off x="9200004" y="5240670"/>
            <a:ext cx="462778" cy="4377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/>
              <a:t>9</a:t>
            </a:r>
            <a:endParaRPr lang="en-IN" b="1" dirty="0"/>
          </a:p>
        </p:txBody>
      </p:sp>
      <p:sp>
        <p:nvSpPr>
          <p:cNvPr id="42" name="Oval 41"/>
          <p:cNvSpPr/>
          <p:nvPr/>
        </p:nvSpPr>
        <p:spPr>
          <a:xfrm>
            <a:off x="5298647" y="3019897"/>
            <a:ext cx="1710816" cy="5203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/>
              <a:t>And also</a:t>
            </a:r>
            <a:endParaRPr lang="en-IN" b="1" dirty="0"/>
          </a:p>
        </p:txBody>
      </p:sp>
      <p:sp>
        <p:nvSpPr>
          <p:cNvPr id="43" name="Title 1">
            <a:hlinkClick r:id="rId5" action="ppaction://hlinksldjump"/>
          </p:cNvPr>
          <p:cNvSpPr txBox="1">
            <a:spLocks/>
          </p:cNvSpPr>
          <p:nvPr/>
        </p:nvSpPr>
        <p:spPr>
          <a:xfrm>
            <a:off x="8127769" y="2820310"/>
            <a:ext cx="2703939" cy="665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NZ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Forms &amp; validation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19345" y="2959048"/>
            <a:ext cx="462778" cy="4377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/>
              <a:t>7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084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62" y="381642"/>
            <a:ext cx="11436439" cy="1050518"/>
          </a:xfrm>
        </p:spPr>
        <p:txBody>
          <a:bodyPr>
            <a:normAutofit/>
          </a:bodyPr>
          <a:lstStyle/>
          <a:p>
            <a:r>
              <a:rPr lang="en-NZ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Directives: Normalization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6005314" y="684190"/>
            <a:ext cx="173863" cy="12173755"/>
            <a:chOff x="0" y="1553817"/>
            <a:chExt cx="167427" cy="4213006"/>
          </a:xfrm>
        </p:grpSpPr>
        <p:sp>
          <p:nvSpPr>
            <p:cNvPr id="21" name="Rectangle 20"/>
            <p:cNvSpPr/>
            <p:nvPr/>
          </p:nvSpPr>
          <p:spPr>
            <a:xfrm>
              <a:off x="1" y="1553817"/>
              <a:ext cx="167426" cy="1069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2605258"/>
              <a:ext cx="167426" cy="106980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643770"/>
              <a:ext cx="167426" cy="1069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697023"/>
              <a:ext cx="167426" cy="1069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9" t="23127" r="24610" b="22563"/>
          <a:stretch/>
        </p:blipFill>
        <p:spPr>
          <a:xfrm>
            <a:off x="11425708" y="54243"/>
            <a:ext cx="629993" cy="665914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740531" y="4397351"/>
            <a:ext cx="2639093" cy="1202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NZ" sz="2400" b="1" dirty="0" err="1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ngModel</a:t>
            </a:r>
            <a:endParaRPr lang="en-NZ" sz="2400" b="1" dirty="0" smtClean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NZ" sz="2400" b="1" dirty="0" err="1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ngApp</a:t>
            </a:r>
            <a:endParaRPr lang="en-IN" sz="2400" b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07" y="2112342"/>
            <a:ext cx="2145744" cy="8349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9" t="23127" r="24610" b="22563"/>
          <a:stretch/>
        </p:blipFill>
        <p:spPr>
          <a:xfrm>
            <a:off x="1550448" y="1991140"/>
            <a:ext cx="1019261" cy="1077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8" t="17453" r="12588" b="-110"/>
          <a:stretch/>
        </p:blipFill>
        <p:spPr>
          <a:xfrm>
            <a:off x="9462878" y="1996204"/>
            <a:ext cx="764050" cy="839115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661476" y="3161874"/>
            <a:ext cx="3125235" cy="1130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Normalized: Case-sensitive </a:t>
            </a:r>
            <a:r>
              <a:rPr lang="en-NZ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camelCase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379707" y="3233727"/>
            <a:ext cx="2972743" cy="1022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Case-insensitive dash-delimited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8452965" y="3233727"/>
            <a:ext cx="2972743" cy="1022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Prefix data-</a:t>
            </a:r>
            <a:r>
              <a:rPr lang="en-NZ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 attributes</a:t>
            </a:r>
            <a:endParaRPr lang="en-IN" sz="2400" i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546531" y="4165007"/>
            <a:ext cx="2639093" cy="1650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NZ" sz="24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ng-model</a:t>
            </a:r>
          </a:p>
          <a:p>
            <a:pPr algn="ctr">
              <a:lnSpc>
                <a:spcPct val="150000"/>
              </a:lnSpc>
            </a:pPr>
            <a:r>
              <a:rPr lang="en-NZ" sz="2400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NZ" sz="24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g-app</a:t>
            </a:r>
            <a:endParaRPr lang="en-IN" sz="2400" b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8619789" y="4145645"/>
            <a:ext cx="2639093" cy="159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NZ" sz="24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data-ng-model</a:t>
            </a:r>
          </a:p>
          <a:p>
            <a:pPr algn="ctr">
              <a:lnSpc>
                <a:spcPct val="150000"/>
              </a:lnSpc>
            </a:pPr>
            <a:r>
              <a:rPr lang="en-NZ" sz="24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data-ng-app</a:t>
            </a:r>
            <a:endParaRPr lang="en-IN" sz="2400" b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6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359</Words>
  <Application>Microsoft Office PowerPoint</Application>
  <PresentationFormat>Widescreen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Microsoft YaHei UI</vt:lpstr>
      <vt:lpstr>Arial</vt:lpstr>
      <vt:lpstr>Calibri</vt:lpstr>
      <vt:lpstr>Calibri Light</vt:lpstr>
      <vt:lpstr>Segoe UI Light</vt:lpstr>
      <vt:lpstr>Office Theme</vt:lpstr>
      <vt:lpstr>Angular JS</vt:lpstr>
      <vt:lpstr>Clyde D’Souza</vt:lpstr>
      <vt:lpstr>What is Angular JS?</vt:lpstr>
      <vt:lpstr>Why use Angular JS?</vt:lpstr>
      <vt:lpstr>Why use Angular JS?</vt:lpstr>
      <vt:lpstr>Conceptual overview</vt:lpstr>
      <vt:lpstr>Let’s build this as we go</vt:lpstr>
      <vt:lpstr>PowerPoint Presentation</vt:lpstr>
      <vt:lpstr>Directives: Normalization</vt:lpstr>
      <vt:lpstr>PowerPoint Presentation</vt:lpstr>
      <vt:lpstr>PowerPoint Presentation</vt:lpstr>
      <vt:lpstr>PowerPoint Presentation</vt:lpstr>
      <vt:lpstr>Try it yourself</vt:lpstr>
      <vt:lpstr>Best practices</vt:lpstr>
      <vt:lpstr>Useful resources</vt:lpstr>
      <vt:lpstr>Useful resources</vt:lpstr>
      <vt:lpstr>People to follow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Clyde D'Souza</dc:creator>
  <cp:lastModifiedBy>Clyde D'Souza</cp:lastModifiedBy>
  <cp:revision>377</cp:revision>
  <dcterms:created xsi:type="dcterms:W3CDTF">2016-01-10T07:03:07Z</dcterms:created>
  <dcterms:modified xsi:type="dcterms:W3CDTF">2016-01-23T03:43:27Z</dcterms:modified>
</cp:coreProperties>
</file>