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2" r:id="rId3"/>
    <p:sldId id="257" r:id="rId4"/>
    <p:sldId id="269" r:id="rId5"/>
    <p:sldId id="276" r:id="rId6"/>
    <p:sldId id="261" r:id="rId7"/>
    <p:sldId id="286" r:id="rId8"/>
    <p:sldId id="287" r:id="rId9"/>
    <p:sldId id="281" r:id="rId10"/>
    <p:sldId id="270" r:id="rId11"/>
    <p:sldId id="271" r:id="rId12"/>
    <p:sldId id="272" r:id="rId13"/>
    <p:sldId id="274" r:id="rId14"/>
    <p:sldId id="296" r:id="rId15"/>
    <p:sldId id="264" r:id="rId16"/>
    <p:sldId id="288" r:id="rId17"/>
    <p:sldId id="289" r:id="rId18"/>
    <p:sldId id="297" r:id="rId19"/>
    <p:sldId id="265" r:id="rId20"/>
    <p:sldId id="280" r:id="rId21"/>
    <p:sldId id="300" r:id="rId22"/>
    <p:sldId id="266" r:id="rId23"/>
    <p:sldId id="279" r:id="rId24"/>
    <p:sldId id="298" r:id="rId25"/>
    <p:sldId id="301" r:id="rId26"/>
    <p:sldId id="291" r:id="rId27"/>
    <p:sldId id="267" r:id="rId28"/>
    <p:sldId id="292" r:id="rId29"/>
    <p:sldId id="294" r:id="rId30"/>
    <p:sldId id="278" r:id="rId31"/>
    <p:sldId id="277" r:id="rId32"/>
    <p:sldId id="299" r:id="rId33"/>
    <p:sldId id="302" r:id="rId34"/>
    <p:sldId id="268" r:id="rId35"/>
    <p:sldId id="303" r:id="rId36"/>
    <p:sldId id="293" r:id="rId37"/>
    <p:sldId id="285" r:id="rId38"/>
    <p:sldId id="284" r:id="rId39"/>
    <p:sldId id="304" r:id="rId40"/>
    <p:sldId id="282" r:id="rId41"/>
    <p:sldId id="295" r:id="rId42"/>
    <p:sldId id="259" r:id="rId43"/>
    <p:sldId id="275" r:id="rId44"/>
    <p:sldId id="260" r:id="rId45"/>
    <p:sldId id="28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B3B"/>
    <a:srgbClr val="FF1111"/>
    <a:srgbClr val="960000"/>
    <a:srgbClr val="FFC00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89767" autoAdjust="0"/>
  </p:normalViewPr>
  <p:slideViewPr>
    <p:cSldViewPr snapToGrid="0">
      <p:cViewPr>
        <p:scale>
          <a:sx n="66" d="100"/>
          <a:sy n="66" d="100"/>
        </p:scale>
        <p:origin x="996" y="252"/>
      </p:cViewPr>
      <p:guideLst/>
    </p:cSldViewPr>
  </p:slideViewPr>
  <p:notesTextViewPr>
    <p:cViewPr>
      <p:scale>
        <a:sx n="1" d="1"/>
        <a:sy n="1" d="1"/>
      </p:scale>
      <p:origin x="0" y="0"/>
    </p:cViewPr>
  </p:notesTextViewPr>
  <p:sorterViewPr>
    <p:cViewPr>
      <p:scale>
        <a:sx n="100" d="100"/>
        <a:sy n="100" d="100"/>
      </p:scale>
      <p:origin x="0" y="-110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9BC1C-2ADF-40E7-9D3E-7D6F1A1E7C93}" type="datetimeFigureOut">
              <a:rPr lang="en-IN" smtClean="0"/>
              <a:t>21-01-2016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0276-7913-4659-BF86-57B54835F974}" type="slidenum">
              <a:rPr lang="en-IN" smtClean="0"/>
              <a:t>‹#›</a:t>
            </a:fld>
            <a:endParaRPr lang="en-IN"/>
          </a:p>
        </p:txBody>
      </p:sp>
    </p:spTree>
    <p:extLst>
      <p:ext uri="{BB962C8B-B14F-4D97-AF65-F5344CB8AC3E}">
        <p14:creationId xmlns:p14="http://schemas.microsoft.com/office/powerpoint/2010/main" val="281915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34</a:t>
            </a:fld>
            <a:endParaRPr lang="en-IN"/>
          </a:p>
        </p:txBody>
      </p:sp>
    </p:spTree>
    <p:extLst>
      <p:ext uri="{BB962C8B-B14F-4D97-AF65-F5344CB8AC3E}">
        <p14:creationId xmlns:p14="http://schemas.microsoft.com/office/powerpoint/2010/main" val="377476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36</a:t>
            </a:fld>
            <a:endParaRPr lang="en-IN"/>
          </a:p>
        </p:txBody>
      </p:sp>
    </p:spTree>
    <p:extLst>
      <p:ext uri="{BB962C8B-B14F-4D97-AF65-F5344CB8AC3E}">
        <p14:creationId xmlns:p14="http://schemas.microsoft.com/office/powerpoint/2010/main" val="146566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37</a:t>
            </a:fld>
            <a:endParaRPr lang="en-IN"/>
          </a:p>
        </p:txBody>
      </p:sp>
    </p:spTree>
    <p:extLst>
      <p:ext uri="{BB962C8B-B14F-4D97-AF65-F5344CB8AC3E}">
        <p14:creationId xmlns:p14="http://schemas.microsoft.com/office/powerpoint/2010/main" val="280883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21-01-2016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25276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21-01-2016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89798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21-01-2016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59436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21-01-2016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81786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B2129-AA32-43CD-A01C-7B8DC2A4D74C}" type="datetimeFigureOut">
              <a:rPr lang="en-IN" smtClean="0"/>
              <a:t>21-01-2016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06264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DB2129-AA32-43CD-A01C-7B8DC2A4D74C}" type="datetimeFigureOut">
              <a:rPr lang="en-IN" smtClean="0"/>
              <a:t>21-01-2016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85869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DB2129-AA32-43CD-A01C-7B8DC2A4D74C}" type="datetimeFigureOut">
              <a:rPr lang="en-IN" smtClean="0"/>
              <a:t>21-01-2016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179727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EDB2129-AA32-43CD-A01C-7B8DC2A4D74C}" type="datetimeFigureOut">
              <a:rPr lang="en-IN" smtClean="0"/>
              <a:t>21-01-2016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66074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B2129-AA32-43CD-A01C-7B8DC2A4D74C}" type="datetimeFigureOut">
              <a:rPr lang="en-IN" smtClean="0"/>
              <a:t>21-01-2016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131066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B2129-AA32-43CD-A01C-7B8DC2A4D74C}" type="datetimeFigureOut">
              <a:rPr lang="en-IN" smtClean="0"/>
              <a:t>21-01-2016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98454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B2129-AA32-43CD-A01C-7B8DC2A4D74C}" type="datetimeFigureOut">
              <a:rPr lang="en-IN" smtClean="0"/>
              <a:t>21-01-2016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412759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B2129-AA32-43CD-A01C-7B8DC2A4D74C}" type="datetimeFigureOut">
              <a:rPr lang="en-IN" smtClean="0"/>
              <a:t>21-01-2016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1BC01-CAFD-49C8-B14E-55781F355D1B}" type="slidenum">
              <a:rPr lang="en-IN" smtClean="0"/>
              <a:t>‹#›</a:t>
            </a:fld>
            <a:endParaRPr lang="en-IN"/>
          </a:p>
        </p:txBody>
      </p:sp>
    </p:spTree>
    <p:extLst>
      <p:ext uri="{BB962C8B-B14F-4D97-AF65-F5344CB8AC3E}">
        <p14:creationId xmlns:p14="http://schemas.microsoft.com/office/powerpoint/2010/main" val="93567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J65qe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xpQp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8U7gN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UPTLM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www.gotinder.com/" TargetMode="External"/><Relationship Id="rId7" Type="http://schemas.openxmlformats.org/officeDocument/2006/relationships/hyperlink" Target="https://cloud.google.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hyperlink" Target="https://www.madewithangular.com/#/" TargetMode="External"/><Relationship Id="rId5" Type="http://schemas.openxmlformats.org/officeDocument/2006/relationships/hyperlink" Target="https://order.pizzahut.com/home?" TargetMode="External"/><Relationship Id="rId10" Type="http://schemas.openxmlformats.org/officeDocument/2006/relationships/image" Target="../media/image7.jpg"/><Relationship Id="rId4" Type="http://schemas.openxmlformats.org/officeDocument/2006/relationships/image" Target="../media/image4.jpg"/><Relationship Id="rId9" Type="http://schemas.openxmlformats.org/officeDocument/2006/relationships/hyperlink" Target="http://www.ford.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gular/angular.js/wiki/Best-Practices"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gular/angular.js/wiki/Best-Practices"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github.com/johnpapa/angular-styleguid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gif"/><Relationship Id="rId2" Type="http://schemas.openxmlformats.org/officeDocument/2006/relationships/hyperlink" Target="https://github.com/curran/screencasts/tree/gh-pages/introToAngular"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curran/screencasts/tree/gh-pages/introToAngular"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3.jpeg"/><Relationship Id="rId7" Type="http://schemas.openxmlformats.org/officeDocument/2006/relationships/hyperlink" Target="https://twitter.com/deansofer" TargetMode="External"/><Relationship Id="rId2" Type="http://schemas.openxmlformats.org/officeDocument/2006/relationships/hyperlink" Target="https://twitter.com/sevilayh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jpeg"/><Relationship Id="rId10" Type="http://schemas.openxmlformats.org/officeDocument/2006/relationships/image" Target="../media/image36.png"/><Relationship Id="rId4" Type="http://schemas.openxmlformats.org/officeDocument/2006/relationships/hyperlink" Target="https://twitter.com/toddmotto" TargetMode="External"/><Relationship Id="rId9" Type="http://schemas.openxmlformats.org/officeDocument/2006/relationships/hyperlink" Target="https://twitter.com/gerardsan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github.com/ngClyd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github.com/ngClyde/ngClyd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353" y="1338419"/>
            <a:ext cx="6078828" cy="2387600"/>
          </a:xfrm>
        </p:spPr>
        <p:txBody>
          <a:bodyPr anchor="ctr"/>
          <a:lstStyle/>
          <a:p>
            <a:pPr algn="l"/>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Angular JS</a:t>
            </a:r>
            <a:endParaRPr lang="en-IN"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3" name="Subtitle 2"/>
          <p:cNvSpPr>
            <a:spLocks noGrp="1"/>
          </p:cNvSpPr>
          <p:nvPr>
            <p:ph type="subTitle" idx="1"/>
          </p:nvPr>
        </p:nvSpPr>
        <p:spPr>
          <a:xfrm>
            <a:off x="5485911" y="2897746"/>
            <a:ext cx="3666186" cy="1854558"/>
          </a:xfrm>
        </p:spPr>
        <p:txBody>
          <a:bodyPr>
            <a:normAutofit/>
          </a:bodyPr>
          <a:lstStyle/>
          <a:p>
            <a:pPr algn="l">
              <a:lnSpc>
                <a:spcPct val="200000"/>
              </a:lnSpc>
            </a:pPr>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p>
          <a:p>
            <a:pPr algn="l"/>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grpSp>
        <p:nvGrpSpPr>
          <p:cNvPr id="6" name="Group 5"/>
          <p:cNvGrpSpPr/>
          <p:nvPr/>
        </p:nvGrpSpPr>
        <p:grpSpPr>
          <a:xfrm rot="16200000">
            <a:off x="6005314" y="684190"/>
            <a:ext cx="173863" cy="12173755"/>
            <a:chOff x="0" y="1553817"/>
            <a:chExt cx="167427" cy="4213006"/>
          </a:xfrm>
        </p:grpSpPr>
        <p:sp>
          <p:nvSpPr>
            <p:cNvPr id="7" name="Rectangle 6"/>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009" t="23127" r="24610" b="22563"/>
          <a:stretch/>
        </p:blipFill>
        <p:spPr>
          <a:xfrm>
            <a:off x="3339925" y="2089108"/>
            <a:ext cx="1880314" cy="1987526"/>
          </a:xfrm>
          <a:prstGeom prst="rect">
            <a:avLst/>
          </a:prstGeom>
        </p:spPr>
      </p:pic>
    </p:spTree>
    <p:extLst>
      <p:ext uri="{BB962C8B-B14F-4D97-AF65-F5344CB8AC3E}">
        <p14:creationId xmlns:p14="http://schemas.microsoft.com/office/powerpoint/2010/main" val="48389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980127"/>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Templates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4231478" y="1985826"/>
            <a:ext cx="3969093" cy="690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HTML + Angular stuff</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rotWithShape="1">
          <a:blip r:embed="rId3"/>
          <a:srcRect l="29477" t="50483" r="37660" b="22404"/>
          <a:stretch/>
        </p:blipFill>
        <p:spPr>
          <a:xfrm>
            <a:off x="2702315" y="2969034"/>
            <a:ext cx="6327901" cy="2935231"/>
          </a:xfrm>
          <a:prstGeom prst="rect">
            <a:avLst/>
          </a:prstGeom>
        </p:spPr>
      </p:pic>
      <p:sp>
        <p:nvSpPr>
          <p:cNvPr id="6" name="Oval 5"/>
          <p:cNvSpPr/>
          <p:nvPr/>
        </p:nvSpPr>
        <p:spPr>
          <a:xfrm>
            <a:off x="3093840" y="3851364"/>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2702315" y="3029266"/>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3093840" y="4673462"/>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985406" y="2009598"/>
            <a:ext cx="1350434" cy="661702"/>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618247" y="1812637"/>
            <a:ext cx="2000726" cy="99564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3410975" y="3003176"/>
            <a:ext cx="870374" cy="48900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3470729" y="3401121"/>
            <a:ext cx="3091996" cy="63552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6164862" y="4538326"/>
            <a:ext cx="1462758" cy="86425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3846162" y="4673462"/>
            <a:ext cx="2318700" cy="524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755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Directives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1160175" y="1482799"/>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Adds behaviour to HTML elements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1" name="Title 1"/>
          <p:cNvSpPr txBox="1">
            <a:spLocks/>
          </p:cNvSpPr>
          <p:nvPr/>
        </p:nvSpPr>
        <p:spPr>
          <a:xfrm>
            <a:off x="1160175" y="2218451"/>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Custom directives which make HTML more expressive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4193187" y="4293950"/>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ng-controller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6696143" y="4222702"/>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src</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2381438" y="4320897"/>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2439774" y="5515636"/>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footer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4193186" y="5462451"/>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custom-loader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1160175" y="2901848"/>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Angular’s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compiler ($compile) matches directives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7" name="Title 1"/>
          <p:cNvSpPr txBox="1">
            <a:spLocks/>
          </p:cNvSpPr>
          <p:nvPr/>
        </p:nvSpPr>
        <p:spPr>
          <a:xfrm>
            <a:off x="1129961" y="3841336"/>
            <a:ext cx="5142049" cy="681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Examples of angular directives: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1129961" y="5009836"/>
            <a:ext cx="5142049" cy="681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Examples of custom directives: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2210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05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Directives: Normalization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5" name="Title 1"/>
          <p:cNvSpPr txBox="1">
            <a:spLocks/>
          </p:cNvSpPr>
          <p:nvPr/>
        </p:nvSpPr>
        <p:spPr>
          <a:xfrm>
            <a:off x="740531" y="4397351"/>
            <a:ext cx="2639093" cy="12025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err="1" smtClean="0">
                <a:solidFill>
                  <a:srgbClr val="0070C0"/>
                </a:solidFill>
                <a:latin typeface="Segoe UI Light" panose="020B0502040204020203" pitchFamily="34" charset="0"/>
                <a:cs typeface="Segoe UI Light" panose="020B0502040204020203" pitchFamily="34" charset="0"/>
              </a:rPr>
              <a:t>ngModel</a:t>
            </a:r>
            <a:endParaRPr lang="en-NZ" sz="2400" b="1" dirty="0" smtClean="0">
              <a:solidFill>
                <a:srgbClr val="0070C0"/>
              </a:solidFill>
              <a:latin typeface="Segoe UI Light" panose="020B0502040204020203" pitchFamily="34" charset="0"/>
              <a:cs typeface="Segoe UI Light" panose="020B0502040204020203" pitchFamily="34" charset="0"/>
            </a:endParaRPr>
          </a:p>
          <a:p>
            <a:pPr algn="ctr">
              <a:lnSpc>
                <a:spcPct val="150000"/>
              </a:lnSpc>
            </a:pPr>
            <a:r>
              <a:rPr lang="en-NZ" sz="2400" b="1" dirty="0" err="1" smtClean="0">
                <a:solidFill>
                  <a:srgbClr val="0070C0"/>
                </a:solidFill>
                <a:latin typeface="Segoe UI Light" panose="020B0502040204020203" pitchFamily="34" charset="0"/>
                <a:cs typeface="Segoe UI Light" panose="020B0502040204020203" pitchFamily="34" charset="0"/>
              </a:rPr>
              <a:t>ngApp</a:t>
            </a:r>
            <a:endParaRPr lang="en-IN" sz="2400" b="1" dirty="0">
              <a:solidFill>
                <a:srgbClr val="0070C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207" y="2112342"/>
            <a:ext cx="2145744" cy="834974"/>
          </a:xfrm>
          <a:prstGeom prst="rect">
            <a:avLst/>
          </a:prstGeom>
        </p:spPr>
      </p:pic>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550448" y="1991140"/>
            <a:ext cx="1019261" cy="107737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2148" t="17453" r="12588" b="-110"/>
          <a:stretch/>
        </p:blipFill>
        <p:spPr>
          <a:xfrm>
            <a:off x="9462878" y="1996204"/>
            <a:ext cx="764050" cy="839115"/>
          </a:xfrm>
          <a:prstGeom prst="rect">
            <a:avLst/>
          </a:prstGeom>
        </p:spPr>
      </p:pic>
      <p:sp>
        <p:nvSpPr>
          <p:cNvPr id="25" name="Title 1"/>
          <p:cNvSpPr txBox="1">
            <a:spLocks/>
          </p:cNvSpPr>
          <p:nvPr/>
        </p:nvSpPr>
        <p:spPr>
          <a:xfrm>
            <a:off x="661476" y="3161874"/>
            <a:ext cx="3125235" cy="1130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Normalized: Case-sensitive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camelCase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4379707" y="3233727"/>
            <a:ext cx="2972743" cy="1022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Case-insensitive dash-delimited</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8452965" y="3233727"/>
            <a:ext cx="2972743" cy="1022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Prefix data-</a:t>
            </a:r>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custom attributes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4546531" y="4165007"/>
            <a:ext cx="2639093" cy="1650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ng-model</a:t>
            </a:r>
          </a:p>
          <a:p>
            <a:pPr algn="ctr">
              <a:lnSpc>
                <a:spcPct val="150000"/>
              </a:lnSpc>
            </a:pPr>
            <a:r>
              <a:rPr lang="en-NZ" sz="2400" b="1" dirty="0">
                <a:solidFill>
                  <a:srgbClr val="0070C0"/>
                </a:solidFill>
                <a:latin typeface="Segoe UI Light" panose="020B0502040204020203" pitchFamily="34" charset="0"/>
                <a:cs typeface="Segoe UI Light" panose="020B0502040204020203" pitchFamily="34" charset="0"/>
              </a:rPr>
              <a:t>n</a:t>
            </a:r>
            <a:r>
              <a:rPr lang="en-NZ" sz="2400" b="1" dirty="0" smtClean="0">
                <a:solidFill>
                  <a:srgbClr val="0070C0"/>
                </a:solidFill>
                <a:latin typeface="Segoe UI Light" panose="020B0502040204020203" pitchFamily="34" charset="0"/>
                <a:cs typeface="Segoe UI Light" panose="020B0502040204020203" pitchFamily="34" charset="0"/>
              </a:rPr>
              <a:t>g-app</a:t>
            </a:r>
            <a:endParaRPr lang="en-IN" sz="2400" b="1" dirty="0">
              <a:solidFill>
                <a:srgbClr val="0070C0"/>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8619789" y="4145645"/>
            <a:ext cx="2639093" cy="159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data-ng-model</a:t>
            </a:r>
          </a:p>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data-ng-app</a:t>
            </a:r>
            <a:endParaRPr lang="en-IN" sz="2400" b="1" dirty="0">
              <a:solidFill>
                <a:srgbClr val="0070C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065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Angular is watchful. It is only responsible for the angular stuff within the ng-app defined section. But what happens to the angular stuff outside the scope?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729029"/>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http://plnkr.co/edit/J65qe6</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3916447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Let’s add </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ng-app to our application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992673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2"/>
            <a:ext cx="11436439" cy="1033430"/>
          </a:xfrm>
        </p:spPr>
        <p:txBody>
          <a:bodyPr>
            <a:normAutofit/>
          </a:bodyPr>
          <a:lstStyle/>
          <a:p>
            <a:r>
              <a:rPr lang="en-NZ" sz="4000" b="1" dirty="0" smtClean="0">
                <a:solidFill>
                  <a:schemeClr val="tx1">
                    <a:lumMod val="75000"/>
                    <a:lumOff val="25000"/>
                  </a:schemeClr>
                </a:solidFill>
                <a:latin typeface="Segoe UI Light" panose="020B0502040204020203" pitchFamily="34" charset="0"/>
                <a:cs typeface="Segoe UI Light" panose="020B0502040204020203" pitchFamily="34" charset="0"/>
              </a:rPr>
              <a:t>Expressions</a:t>
            </a:r>
            <a:endParaRPr lang="en-IN" sz="4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2099032" y="1448763"/>
            <a:ext cx="8476897"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Expression | Filter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cxnSp>
        <p:nvCxnSpPr>
          <p:cNvPr id="6" name="Straight Arrow Connector 5"/>
          <p:cNvCxnSpPr/>
          <p:nvPr/>
        </p:nvCxnSpPr>
        <p:spPr>
          <a:xfrm flipH="1" flipV="1">
            <a:off x="6024609" y="2415762"/>
            <a:ext cx="6935" cy="37846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352282" y="2472007"/>
            <a:ext cx="10315977"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JavaScript-like code snippets to read &amp; write variables in that $scope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1602623" y="3679716"/>
            <a:ext cx="4945487" cy="2574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rgbClr val="FF3B3B"/>
                </a:solidFill>
                <a:latin typeface="Segoe UI Light" panose="020B0502040204020203" pitchFamily="34" charset="0"/>
                <a:cs typeface="Segoe UI Light" panose="020B0502040204020203" pitchFamily="34" charset="0"/>
              </a:rPr>
              <a:t>&lt;p&gt;</a:t>
            </a:r>
            <a:r>
              <a:rPr lang="en-NZ" sz="2800" dirty="0" smtClean="0">
                <a:solidFill>
                  <a:srgbClr val="0070C0"/>
                </a:solidFill>
                <a:latin typeface="Segoe UI Light" panose="020B0502040204020203" pitchFamily="34" charset="0"/>
                <a:cs typeface="Segoe UI Light" panose="020B0502040204020203" pitchFamily="34" charset="0"/>
              </a:rPr>
              <a:t>{{</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1+3 </a:t>
            </a:r>
            <a:r>
              <a:rPr lang="en-NZ" sz="2800" dirty="0" smtClean="0">
                <a:solidFill>
                  <a:srgbClr val="0070C0"/>
                </a:solidFill>
                <a:latin typeface="Segoe UI Light" panose="020B0502040204020203" pitchFamily="34" charset="0"/>
                <a:cs typeface="Segoe UI Light" panose="020B0502040204020203" pitchFamily="34" charset="0"/>
              </a:rPr>
              <a:t>}}</a:t>
            </a:r>
            <a:r>
              <a:rPr lang="en-NZ" sz="2800" dirty="0" smtClean="0">
                <a:solidFill>
                  <a:srgbClr val="FF3B3B"/>
                </a:solidFill>
                <a:latin typeface="Segoe UI Light" panose="020B0502040204020203" pitchFamily="34" charset="0"/>
                <a:cs typeface="Segoe UI Light" panose="020B0502040204020203" pitchFamily="34" charset="0"/>
              </a:rPr>
              <a:t>&lt;/p&gt;</a:t>
            </a:r>
          </a:p>
          <a:p>
            <a:r>
              <a:rPr lang="en-NZ" sz="2800" dirty="0" smtClean="0">
                <a:solidFill>
                  <a:srgbClr val="FF3B3B"/>
                </a:solidFill>
                <a:latin typeface="Segoe UI Light" panose="020B0502040204020203" pitchFamily="34" charset="0"/>
                <a:cs typeface="Segoe UI Light" panose="020B0502040204020203" pitchFamily="34" charset="0"/>
              </a:rPr>
              <a:t>&lt;p&gt;</a:t>
            </a:r>
            <a:r>
              <a:rPr lang="en-NZ" sz="2800" dirty="0" smtClean="0">
                <a:solidFill>
                  <a:srgbClr val="0070C0"/>
                </a:solidFill>
                <a:latin typeface="Segoe UI Light" panose="020B0502040204020203" pitchFamily="34" charset="0"/>
                <a:cs typeface="Segoe UI Light" panose="020B0502040204020203" pitchFamily="34" charset="0"/>
              </a:rPr>
              <a:t>{{</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“Hello Angular” </a:t>
            </a:r>
            <a:r>
              <a:rPr lang="en-NZ" sz="2800" dirty="0" smtClean="0">
                <a:solidFill>
                  <a:srgbClr val="0070C0"/>
                </a:solidFill>
                <a:latin typeface="Segoe UI Light" panose="020B0502040204020203" pitchFamily="34" charset="0"/>
                <a:cs typeface="Segoe UI Light" panose="020B0502040204020203" pitchFamily="34" charset="0"/>
              </a:rPr>
              <a:t>}}</a:t>
            </a:r>
            <a:r>
              <a:rPr lang="en-NZ" sz="2800" dirty="0" smtClean="0">
                <a:solidFill>
                  <a:srgbClr val="FF3B3B"/>
                </a:solidFill>
                <a:latin typeface="Segoe UI Light" panose="020B0502040204020203" pitchFamily="34" charset="0"/>
                <a:cs typeface="Segoe UI Light" panose="020B0502040204020203" pitchFamily="34" charset="0"/>
              </a:rPr>
              <a:t>&lt;/p&gt;</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598" y="3715765"/>
            <a:ext cx="3506451" cy="2574473"/>
          </a:xfrm>
          <a:prstGeom prst="rect">
            <a:avLst/>
          </a:prstGeom>
          <a:ln>
            <a:solidFill>
              <a:schemeClr val="bg1">
                <a:lumMod val="50000"/>
              </a:schemeClr>
            </a:solidFill>
          </a:ln>
        </p:spPr>
      </p:pic>
      <p:sp>
        <p:nvSpPr>
          <p:cNvPr id="26" name="Title 1"/>
          <p:cNvSpPr txBox="1">
            <a:spLocks/>
          </p:cNvSpPr>
          <p:nvPr/>
        </p:nvSpPr>
        <p:spPr>
          <a:xfrm>
            <a:off x="7804598" y="4338129"/>
            <a:ext cx="2694284" cy="930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4</a:t>
            </a:r>
            <a:endPar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endParaRPr>
          </a:p>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Hello Angular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Right Arrow 26"/>
          <p:cNvSpPr/>
          <p:nvPr/>
        </p:nvSpPr>
        <p:spPr>
          <a:xfrm>
            <a:off x="6717560" y="4687940"/>
            <a:ext cx="444321" cy="462100"/>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5666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36530"/>
            <a:ext cx="11436439" cy="92251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Expressions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1040497" y="2942315"/>
            <a:ext cx="3516157" cy="870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Use Filters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31" name="Title 1"/>
          <p:cNvSpPr txBox="1">
            <a:spLocks/>
          </p:cNvSpPr>
          <p:nvPr/>
        </p:nvSpPr>
        <p:spPr>
          <a:xfrm>
            <a:off x="1040496" y="4610079"/>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Forgiving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2" name="Title 1"/>
          <p:cNvSpPr txBox="1">
            <a:spLocks/>
          </p:cNvSpPr>
          <p:nvPr/>
        </p:nvSpPr>
        <p:spPr>
          <a:xfrm>
            <a:off x="7260980" y="2922978"/>
            <a:ext cx="4019568" cy="922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No comma or void</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3" name="Title 1"/>
          <p:cNvSpPr txBox="1">
            <a:spLocks/>
          </p:cNvSpPr>
          <p:nvPr/>
        </p:nvSpPr>
        <p:spPr>
          <a:xfrm>
            <a:off x="4085019" y="4547778"/>
            <a:ext cx="7195529" cy="797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Cannot create an object using new operator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4" name="Title 1"/>
          <p:cNvSpPr txBox="1">
            <a:spLocks/>
          </p:cNvSpPr>
          <p:nvPr/>
        </p:nvSpPr>
        <p:spPr>
          <a:xfrm>
            <a:off x="5899718" y="3806609"/>
            <a:ext cx="5380830" cy="702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Cannot use regular expressions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98" y="1489976"/>
            <a:ext cx="1272034" cy="1272034"/>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976231" y="1580817"/>
            <a:ext cx="1314528" cy="1314528"/>
          </a:xfrm>
          <a:prstGeom prst="rect">
            <a:avLst/>
          </a:prstGeom>
        </p:spPr>
      </p:pic>
      <p:sp>
        <p:nvSpPr>
          <p:cNvPr id="18" name="Title 1"/>
          <p:cNvSpPr txBox="1">
            <a:spLocks/>
          </p:cNvSpPr>
          <p:nvPr/>
        </p:nvSpPr>
        <p:spPr>
          <a:xfrm>
            <a:off x="1040496" y="3816358"/>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Context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4585632" y="5439948"/>
            <a:ext cx="6694916" cy="702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Cannot use </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control flow statements</a:t>
            </a:r>
            <a:r>
              <a:rPr lang="en-NZ" sz="2800" b="1" dirty="0" smtClean="0">
                <a:solidFill>
                  <a:srgbClr val="FF0000"/>
                </a:solidFill>
                <a:latin typeface="Segoe UI Light" panose="020B0502040204020203" pitchFamily="34" charset="0"/>
                <a:cs typeface="Segoe UI Light" panose="020B0502040204020203" pitchFamily="34" charset="0"/>
              </a:rPr>
              <a:t>*</a:t>
            </a:r>
            <a:endParaRPr lang="en-IN" sz="2800" b="1" dirty="0">
              <a:solidFill>
                <a:srgbClr val="FF0000"/>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40497" y="5453581"/>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Ternary operator</a:t>
            </a:r>
            <a:r>
              <a:rPr lang="en-NZ" sz="2800" b="1" dirty="0" smtClean="0">
                <a:solidFill>
                  <a:srgbClr val="FF0000"/>
                </a:solidFill>
                <a:latin typeface="Segoe UI Light" panose="020B0502040204020203" pitchFamily="34" charset="0"/>
                <a:cs typeface="Segoe UI Light" panose="020B0502040204020203" pitchFamily="34" charset="0"/>
              </a:rPr>
              <a:t>*</a:t>
            </a:r>
            <a:endParaRPr lang="en-IN" sz="2800" b="1"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4785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36530"/>
            <a:ext cx="11436439" cy="92251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Filters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26" name="Title 1"/>
          <p:cNvSpPr txBox="1">
            <a:spLocks/>
          </p:cNvSpPr>
          <p:nvPr/>
        </p:nvSpPr>
        <p:spPr>
          <a:xfrm>
            <a:off x="904134" y="1402448"/>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Formats the expression for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964310" y="2175156"/>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Underlying API is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filterProvider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964310" y="3057560"/>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use filters in controllers, directives and services as well</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964310" y="4552725"/>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custom filters too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rotWithShape="1">
          <a:blip r:embed="rId3"/>
          <a:srcRect l="36529" t="28006" r="54100" b="68610"/>
          <a:stretch/>
        </p:blipFill>
        <p:spPr>
          <a:xfrm>
            <a:off x="6478883" y="2035726"/>
            <a:ext cx="2550818" cy="518135"/>
          </a:xfrm>
          <a:prstGeom prst="rect">
            <a:avLst/>
          </a:prstGeom>
        </p:spPr>
      </p:pic>
      <p:pic>
        <p:nvPicPr>
          <p:cNvPr id="30" name="Picture 29"/>
          <p:cNvPicPr>
            <a:picLocks noChangeAspect="1"/>
          </p:cNvPicPr>
          <p:nvPr/>
        </p:nvPicPr>
        <p:blipFill rotWithShape="1">
          <a:blip r:embed="rId3"/>
          <a:srcRect l="81707" t="28135" r="14560" b="68740"/>
          <a:stretch/>
        </p:blipFill>
        <p:spPr>
          <a:xfrm>
            <a:off x="10278803" y="2044919"/>
            <a:ext cx="1053809" cy="495910"/>
          </a:xfrm>
          <a:prstGeom prst="rect">
            <a:avLst/>
          </a:prstGeom>
        </p:spPr>
      </p:pic>
      <p:sp>
        <p:nvSpPr>
          <p:cNvPr id="5" name="Right Arrow 4"/>
          <p:cNvSpPr/>
          <p:nvPr/>
        </p:nvSpPr>
        <p:spPr>
          <a:xfrm>
            <a:off x="9321800" y="2098203"/>
            <a:ext cx="664904" cy="404858"/>
          </a:xfrm>
          <a:prstGeom prst="right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itle 1"/>
          <p:cNvSpPr txBox="1">
            <a:spLocks/>
          </p:cNvSpPr>
          <p:nvPr/>
        </p:nvSpPr>
        <p:spPr>
          <a:xfrm>
            <a:off x="1972114" y="3791169"/>
            <a:ext cx="8014590" cy="921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Inject dependency &lt;</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filtername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&gt;Filter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6" name="Title 1"/>
          <p:cNvSpPr txBox="1">
            <a:spLocks/>
          </p:cNvSpPr>
          <p:nvPr/>
        </p:nvSpPr>
        <p:spPr>
          <a:xfrm>
            <a:off x="1972114" y="5354400"/>
            <a:ext cx="9051486" cy="8258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Valid name =&gt; </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alphabets and _</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20494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Creating custom filters is as easy as using it. But how do you get it going?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38357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plnkr.co/edit/xpQpNk</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9698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115497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Modules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1106782" y="1835050"/>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Container for different parts (directives, controllers, filters, services) of your web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1106782" y="2755698"/>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Usually the starting point of your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1106782" y="3475186"/>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Consist of </a:t>
            </a:r>
            <a:r>
              <a:rPr lang="en-NZ" sz="2400" u="sng" dirty="0" smtClean="0">
                <a:solidFill>
                  <a:schemeClr val="tx1">
                    <a:lumMod val="75000"/>
                    <a:lumOff val="25000"/>
                  </a:schemeClr>
                </a:solidFill>
                <a:latin typeface="Segoe UI Light" panose="020B0502040204020203" pitchFamily="34" charset="0"/>
                <a:cs typeface="Segoe UI Light" panose="020B0502040204020203" pitchFamily="34" charset="0"/>
              </a:rPr>
              <a:t>configuration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and </a:t>
            </a:r>
            <a:r>
              <a:rPr lang="en-NZ" sz="2400" u="sng" dirty="0" smtClean="0">
                <a:solidFill>
                  <a:schemeClr val="tx1">
                    <a:lumMod val="75000"/>
                    <a:lumOff val="25000"/>
                  </a:schemeClr>
                </a:solidFill>
                <a:latin typeface="Segoe UI Light" panose="020B0502040204020203" pitchFamily="34" charset="0"/>
                <a:cs typeface="Segoe UI Light" panose="020B0502040204020203" pitchFamily="34" charset="0"/>
              </a:rPr>
              <a:t>run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block</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06782" y="4259593"/>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reusable modules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973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4658" y="3291135"/>
            <a:ext cx="3384546" cy="941141"/>
          </a:xfrm>
        </p:spPr>
        <p:txBody>
          <a:bodyPr anchor="ctr">
            <a:normAutofit/>
          </a:bodyPr>
          <a:lstStyle/>
          <a:p>
            <a:pPr algn="l"/>
            <a:r>
              <a:rPr lang="en-NZ" sz="3600" b="1"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endParaRPr lang="en-IN" sz="3600" b="1"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grpSp>
        <p:nvGrpSpPr>
          <p:cNvPr id="6" name="Group 5"/>
          <p:cNvGrpSpPr/>
          <p:nvPr/>
        </p:nvGrpSpPr>
        <p:grpSpPr>
          <a:xfrm rot="16200000">
            <a:off x="6005314" y="684190"/>
            <a:ext cx="173863" cy="12173755"/>
            <a:chOff x="0" y="1553817"/>
            <a:chExt cx="167427" cy="4213006"/>
          </a:xfrm>
        </p:grpSpPr>
        <p:sp>
          <p:nvSpPr>
            <p:cNvPr id="7" name="Rectangle 6"/>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423" y="1686838"/>
            <a:ext cx="1558007" cy="1558007"/>
          </a:xfrm>
          <a:prstGeom prst="ellipse">
            <a:avLst/>
          </a:prstGeom>
          <a:ln w="57150">
            <a:noFill/>
          </a:ln>
        </p:spPr>
      </p:pic>
      <p:sp>
        <p:nvSpPr>
          <p:cNvPr id="12" name="Title 1"/>
          <p:cNvSpPr txBox="1">
            <a:spLocks/>
          </p:cNvSpPr>
          <p:nvPr/>
        </p:nvSpPr>
        <p:spPr>
          <a:xfrm>
            <a:off x="1204658" y="3917214"/>
            <a:ext cx="2877945" cy="7449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cxnSp>
        <p:nvCxnSpPr>
          <p:cNvPr id="14" name="Straight Connector 13"/>
          <p:cNvCxnSpPr/>
          <p:nvPr/>
        </p:nvCxnSpPr>
        <p:spPr>
          <a:xfrm flipH="1">
            <a:off x="5056349" y="1268447"/>
            <a:ext cx="16889" cy="39527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5408811" y="1477121"/>
            <a:ext cx="6207934" cy="153430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Graduated from AUT in Dec </a:t>
            </a:r>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2015 with a </a:t>
            </a:r>
            <a:endPar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Postgraduate diploma in Computer and Information Sciences</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19" name="Title 1"/>
          <p:cNvSpPr txBox="1">
            <a:spLocks/>
          </p:cNvSpPr>
          <p:nvPr/>
        </p:nvSpPr>
        <p:spPr>
          <a:xfrm>
            <a:off x="5408811" y="2967155"/>
            <a:ext cx="6207934" cy="9864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Volunteer at Impact NPO events</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20" name="Title 1"/>
          <p:cNvSpPr txBox="1">
            <a:spLocks/>
          </p:cNvSpPr>
          <p:nvPr/>
        </p:nvSpPr>
        <p:spPr>
          <a:xfrm>
            <a:off x="5408811" y="3997128"/>
            <a:ext cx="6207934" cy="9864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Love web development and design</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3468607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115497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Modules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4" name="Title 1"/>
          <p:cNvSpPr txBox="1">
            <a:spLocks/>
          </p:cNvSpPr>
          <p:nvPr/>
        </p:nvSpPr>
        <p:spPr>
          <a:xfrm>
            <a:off x="513564" y="2391724"/>
            <a:ext cx="11242538" cy="99223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angular.module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5" name="Title 1"/>
          <p:cNvSpPr txBox="1">
            <a:spLocks/>
          </p:cNvSpPr>
          <p:nvPr/>
        </p:nvSpPr>
        <p:spPr>
          <a:xfrm>
            <a:off x="513564" y="4860891"/>
            <a:ext cx="11242538" cy="115872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rgbClr val="7030A0"/>
                </a:solidFill>
                <a:latin typeface="Courier New" panose="02070309020205020404" pitchFamily="49" charset="0"/>
                <a:cs typeface="Courier New" panose="02070309020205020404" pitchFamily="49" charset="0"/>
              </a:rPr>
              <a:t>ng-app</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p>
          <a:p>
            <a:r>
              <a:rPr lang="en-NZ" sz="2000" dirty="0">
                <a:solidFill>
                  <a:srgbClr val="00B050"/>
                </a:solidFill>
                <a:latin typeface="Courier New" panose="02070309020205020404" pitchFamily="49" charset="0"/>
                <a:cs typeface="Courier New" panose="02070309020205020404" pitchFamily="49" charset="0"/>
              </a:rPr>
              <a:t>	</a:t>
            </a:r>
            <a:r>
              <a:rPr lang="en-NZ" sz="2000" dirty="0" smtClean="0">
                <a:solidFill>
                  <a:srgbClr val="00B050"/>
                </a:solidFill>
                <a:latin typeface="Courier New" panose="02070309020205020404" pitchFamily="49" charset="0"/>
                <a:cs typeface="Courier New" panose="02070309020205020404" pitchFamily="49" charset="0"/>
              </a:rPr>
              <a:t>…</a:t>
            </a: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6" name="Title 1"/>
          <p:cNvSpPr txBox="1">
            <a:spLocks/>
          </p:cNvSpPr>
          <p:nvPr/>
        </p:nvSpPr>
        <p:spPr>
          <a:xfrm>
            <a:off x="619262" y="1420209"/>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Declaring a module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619262" y="3717007"/>
            <a:ext cx="1101393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Bootstrap your module to your web app. Angular is responsible for this section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832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Creating our app’s module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893393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33702" y="14241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Meant for the business logic pertaining to a single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1133702" y="2208021"/>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Preferably kept slim. Let services do the view-independent work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Controllers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1073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Controllers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365667" y="2406868"/>
            <a:ext cx="11585033" cy="1689196"/>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angular.module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p>
          <a:p>
            <a:r>
              <a:rPr lang="en-NZ" sz="2000" dirty="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.controller(</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nameOfController</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dependency</a:t>
            </a:r>
            <a:r>
              <a:rPr lang="en-NZ" sz="2000" dirty="0" err="1" smtClean="0">
                <a:solidFill>
                  <a:srgbClr val="FF0000"/>
                </a:solidFill>
                <a:latin typeface="Courier New" panose="02070309020205020404" pitchFamily="49" charset="0"/>
                <a:cs typeface="Courier New" panose="02070309020205020404" pitchFamily="49" charset="0"/>
              </a:rPr>
              <a:t>’</a:t>
            </a:r>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0070C0"/>
                </a:solidFill>
                <a:latin typeface="Courier New" panose="02070309020205020404" pitchFamily="49" charset="0"/>
                <a:cs typeface="Courier New" panose="02070309020205020404" pitchFamily="49" charset="0"/>
              </a:rPr>
              <a:t>function</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($dependency</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p>
          <a:p>
            <a:r>
              <a:rPr lang="en-NZ" sz="2000" dirty="0" smtClean="0">
                <a:solidFill>
                  <a:srgbClr val="00B050"/>
                </a:solidFill>
                <a:latin typeface="Courier New" panose="02070309020205020404" pitchFamily="49" charset="0"/>
                <a:cs typeface="Courier New" panose="02070309020205020404" pitchFamily="49" charset="0"/>
              </a:rPr>
              <a:t>		// business logic here</a:t>
            </a:r>
            <a:endParaRPr lang="en-NZ" sz="2000" dirty="0">
              <a:solidFill>
                <a:srgbClr val="00B050"/>
              </a:solidFill>
              <a:latin typeface="Courier New" panose="02070309020205020404" pitchFamily="49" charset="0"/>
              <a:cs typeface="Courier New" panose="02070309020205020404" pitchFamily="49" charset="0"/>
            </a:endParaRP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4" name="Title 1"/>
          <p:cNvSpPr txBox="1">
            <a:spLocks/>
          </p:cNvSpPr>
          <p:nvPr/>
        </p:nvSpPr>
        <p:spPr>
          <a:xfrm>
            <a:off x="423154" y="4881414"/>
            <a:ext cx="11527546" cy="115872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rgbClr val="7030A0"/>
                </a:solidFill>
                <a:latin typeface="Courier New" panose="02070309020205020404" pitchFamily="49" charset="0"/>
                <a:cs typeface="Courier New" panose="02070309020205020404" pitchFamily="49" charset="0"/>
              </a:rPr>
              <a:t>ng-controller</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nameOfController</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p>
          <a:p>
            <a:r>
              <a:rPr lang="en-NZ" sz="2000" dirty="0">
                <a:solidFill>
                  <a:srgbClr val="00B050"/>
                </a:solidFill>
                <a:latin typeface="Courier New" panose="02070309020205020404" pitchFamily="49" charset="0"/>
                <a:cs typeface="Courier New" panose="02070309020205020404" pitchFamily="49" charset="0"/>
              </a:rPr>
              <a:t>	</a:t>
            </a:r>
            <a:r>
              <a:rPr lang="en-NZ" sz="2000" dirty="0" smtClean="0">
                <a:solidFill>
                  <a:srgbClr val="00B050"/>
                </a:solidFill>
                <a:latin typeface="Courier New" panose="02070309020205020404" pitchFamily="49" charset="0"/>
                <a:cs typeface="Courier New" panose="02070309020205020404" pitchFamily="49" charset="0"/>
              </a:rPr>
              <a:t>…</a:t>
            </a: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5" name="Title 1"/>
          <p:cNvSpPr txBox="1">
            <a:spLocks/>
          </p:cNvSpPr>
          <p:nvPr/>
        </p:nvSpPr>
        <p:spPr>
          <a:xfrm>
            <a:off x="619262" y="1420209"/>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Create a controller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619262" y="3951518"/>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that controller in the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6102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Controllers is the heart of your business logic and your app is big enough to use multiple controllers. But are you confident on handling multiple controllers? Try the basics of multiple controllers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673862"/>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plnkr.co/edit/8U7gNz</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2396967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Adding controllers to our web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978472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33702" y="1585654"/>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It is </a:t>
            </a:r>
            <a:r>
              <a:rPr lang="en-IN" sz="2400" dirty="0" smtClean="0">
                <a:solidFill>
                  <a:schemeClr val="tx1">
                    <a:lumMod val="75000"/>
                    <a:lumOff val="25000"/>
                  </a:schemeClr>
                </a:solidFill>
                <a:latin typeface="Segoe UI Light" panose="020B0502040204020203" pitchFamily="34" charset="0"/>
                <a:cs typeface="Segoe UI Light" panose="020B0502040204020203" pitchFamily="34" charset="0"/>
              </a:rPr>
              <a:t>a </a:t>
            </a:r>
            <a:r>
              <a:rPr lang="en-IN" sz="2400" dirty="0">
                <a:solidFill>
                  <a:schemeClr val="tx1">
                    <a:lumMod val="75000"/>
                    <a:lumOff val="25000"/>
                  </a:schemeClr>
                </a:solidFill>
                <a:latin typeface="Segoe UI Light" panose="020B0502040204020203" pitchFamily="34" charset="0"/>
                <a:cs typeface="Segoe UI Light" panose="020B0502040204020203" pitchFamily="34" charset="0"/>
              </a:rPr>
              <a:t>software design pattern that deals with how components get hold of their dependencies.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1133702" y="2457415"/>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$injector =&gt; service locator =&gt; manages all dependencies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Dependency injection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33702" y="3227331"/>
            <a:ext cx="984932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Dependency annotation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658131" y="3873778"/>
            <a:ext cx="4221192" cy="21460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Inline array</a:t>
            </a:r>
          </a:p>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Using $injector</a:t>
            </a:r>
          </a:p>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Implicit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3" name="Straight Arrow Connector 2"/>
          <p:cNvCxnSpPr/>
          <p:nvPr/>
        </p:nvCxnSpPr>
        <p:spPr>
          <a:xfrm>
            <a:off x="3225800" y="4472062"/>
            <a:ext cx="1363404" cy="1629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l="29503" t="36111" r="22864" b="53819"/>
          <a:stretch/>
        </p:blipFill>
        <p:spPr>
          <a:xfrm>
            <a:off x="4720108" y="4023684"/>
            <a:ext cx="7184934" cy="853947"/>
          </a:xfrm>
          <a:prstGeom prst="rect">
            <a:avLst/>
          </a:prstGeom>
        </p:spPr>
      </p:pic>
      <p:sp>
        <p:nvSpPr>
          <p:cNvPr id="18" name="Right Brace 17"/>
          <p:cNvSpPr/>
          <p:nvPr/>
        </p:nvSpPr>
        <p:spPr>
          <a:xfrm rot="5400000">
            <a:off x="8373670" y="4084797"/>
            <a:ext cx="115003" cy="1110156"/>
          </a:xfrm>
          <a:prstGeom prst="rightBrace">
            <a:avLst>
              <a:gd name="adj1" fmla="val 138339"/>
              <a:gd name="adj2" fmla="val 51566"/>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ight Brace 18"/>
          <p:cNvSpPr/>
          <p:nvPr/>
        </p:nvSpPr>
        <p:spPr>
          <a:xfrm rot="5400000">
            <a:off x="10599323" y="4123275"/>
            <a:ext cx="68342" cy="937689"/>
          </a:xfrm>
          <a:prstGeom prst="rightBrace">
            <a:avLst>
              <a:gd name="adj1" fmla="val 138339"/>
              <a:gd name="adj2" fmla="val 51566"/>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itle 1"/>
          <p:cNvSpPr txBox="1">
            <a:spLocks/>
          </p:cNvSpPr>
          <p:nvPr/>
        </p:nvSpPr>
        <p:spPr>
          <a:xfrm>
            <a:off x="5927835" y="4669134"/>
            <a:ext cx="4142375" cy="874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rgbClr val="0070C0"/>
                </a:solidFill>
                <a:latin typeface="Segoe UI Light" panose="020B0502040204020203" pitchFamily="34" charset="0"/>
                <a:cs typeface="Segoe UI Light" panose="020B0502040204020203" pitchFamily="34" charset="0"/>
              </a:rPr>
              <a:t>List of dependencies</a:t>
            </a:r>
            <a:endParaRPr lang="en-IN" sz="2400" dirty="0">
              <a:solidFill>
                <a:srgbClr val="0070C0"/>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9681667" y="4731466"/>
            <a:ext cx="2354279" cy="778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rgbClr val="0070C0"/>
                </a:solidFill>
                <a:latin typeface="Segoe UI Light" panose="020B0502040204020203" pitchFamily="34" charset="0"/>
                <a:cs typeface="Segoe UI Light" panose="020B0502040204020203" pitchFamily="34" charset="0"/>
              </a:rPr>
              <a:t>Their f</a:t>
            </a:r>
            <a:r>
              <a:rPr lang="en-NZ" sz="2400" dirty="0" smtClean="0">
                <a:solidFill>
                  <a:srgbClr val="0070C0"/>
                </a:solidFill>
                <a:latin typeface="Segoe UI Light" panose="020B0502040204020203" pitchFamily="34" charset="0"/>
                <a:cs typeface="Segoe UI Light" panose="020B0502040204020203" pitchFamily="34" charset="0"/>
              </a:rPr>
              <a:t>unction</a:t>
            </a:r>
            <a:endParaRPr lang="en-IN" sz="2400" dirty="0">
              <a:solidFill>
                <a:srgbClr val="0070C0"/>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215" y="4697377"/>
            <a:ext cx="762000" cy="762000"/>
          </a:xfrm>
          <a:prstGeom prst="rect">
            <a:avLst/>
          </a:prstGeom>
        </p:spPr>
      </p:pic>
      <p:pic>
        <p:nvPicPr>
          <p:cNvPr id="16" name="Picture 15"/>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89410" y="4239140"/>
            <a:ext cx="385750" cy="385750"/>
          </a:xfrm>
          <a:prstGeom prst="rect">
            <a:avLst/>
          </a:prstGeom>
        </p:spPr>
      </p:pic>
    </p:spTree>
    <p:extLst>
      <p:ext uri="{BB962C8B-B14F-4D97-AF65-F5344CB8AC3E}">
        <p14:creationId xmlns:p14="http://schemas.microsoft.com/office/powerpoint/2010/main" val="3869964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Providers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6018061" y="1415368"/>
            <a:ext cx="1452456" cy="583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Provider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1339841" y="1834483"/>
            <a:ext cx="1252467"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$injector</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590847" y="5179868"/>
            <a:ext cx="1252467"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Services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2024799" y="5179868"/>
            <a:ext cx="2497682"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Specialized objects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987181" y="2708958"/>
            <a:ext cx="1286459"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Recipe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6099248" y="5006107"/>
            <a:ext cx="936535"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Value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7920024" y="5496118"/>
            <a:ext cx="1413552"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Factory</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7844589" y="959756"/>
            <a:ext cx="1296340"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Service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8882740" y="3768621"/>
            <a:ext cx="1391622"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Constant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3077" y="2838787"/>
            <a:ext cx="1399529" cy="1348764"/>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5972" t="14073" r="34218" b="57038"/>
          <a:stretch/>
        </p:blipFill>
        <p:spPr>
          <a:xfrm>
            <a:off x="6028457" y="4002498"/>
            <a:ext cx="1077708" cy="988956"/>
          </a:xfrm>
          <a:prstGeom prst="ellipse">
            <a:avLst/>
          </a:prstGeom>
          <a:ln>
            <a:solidFill>
              <a:srgbClr val="FF1111"/>
            </a:solidFill>
          </a:ln>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3055" t="14357" r="65908" b="56012"/>
          <a:stretch/>
        </p:blipFill>
        <p:spPr>
          <a:xfrm>
            <a:off x="6064744" y="1998404"/>
            <a:ext cx="1049428" cy="948636"/>
          </a:xfrm>
          <a:prstGeom prst="ellipse">
            <a:avLst/>
          </a:prstGeom>
          <a:ln>
            <a:solidFill>
              <a:schemeClr val="accent4">
                <a:lumMod val="75000"/>
              </a:schemeClr>
            </a:solidFill>
          </a:ln>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83" t="14258" r="3707" b="56853"/>
          <a:stretch/>
        </p:blipFill>
        <p:spPr>
          <a:xfrm>
            <a:off x="7901935" y="4507833"/>
            <a:ext cx="1085983" cy="996549"/>
          </a:xfrm>
          <a:prstGeom prst="ellipse">
            <a:avLst/>
          </a:prstGeom>
          <a:ln>
            <a:solidFill>
              <a:srgbClr val="FFC000"/>
            </a:solidFill>
          </a:ln>
        </p:spPr>
      </p:pic>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35796" t="49999" r="34394" b="21112"/>
          <a:stretch/>
        </p:blipFill>
        <p:spPr>
          <a:xfrm>
            <a:off x="8855928" y="2828332"/>
            <a:ext cx="1049348" cy="962931"/>
          </a:xfrm>
          <a:prstGeom prst="ellipse">
            <a:avLst/>
          </a:prstGeom>
          <a:ln>
            <a:solidFill>
              <a:srgbClr val="960000"/>
            </a:solidFill>
          </a:ln>
        </p:spPr>
      </p:pic>
      <p:pic>
        <p:nvPicPr>
          <p:cNvPr id="34" name="Picture 33"/>
          <p:cNvPicPr>
            <a:picLocks noChangeAspect="1"/>
          </p:cNvPicPr>
          <p:nvPr/>
        </p:nvPicPr>
        <p:blipFill rotWithShape="1">
          <a:blip r:embed="rId4" cstate="print">
            <a:extLst>
              <a:ext uri="{28A0092B-C50C-407E-A947-70E740481C1C}">
                <a14:useLocalDpi xmlns:a14="http://schemas.microsoft.com/office/drawing/2010/main" val="0"/>
              </a:ext>
            </a:extLst>
          </a:blip>
          <a:srcRect l="3882" t="49814" r="66308" b="21297"/>
          <a:stretch/>
        </p:blipFill>
        <p:spPr>
          <a:xfrm>
            <a:off x="7811352" y="1638322"/>
            <a:ext cx="1018389" cy="934522"/>
          </a:xfrm>
          <a:prstGeom prst="ellipse">
            <a:avLst/>
          </a:prstGeom>
          <a:ln>
            <a:solidFill>
              <a:srgbClr val="7030A0"/>
            </a:solidFill>
          </a:ln>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543034" y="3229731"/>
            <a:ext cx="600560" cy="578776"/>
          </a:xfrm>
          <a:prstGeom prst="rect">
            <a:avLst/>
          </a:prstGeom>
        </p:spPr>
      </p:pic>
      <p:cxnSp>
        <p:nvCxnSpPr>
          <p:cNvPr id="8" name="Straight Arrow Connector 7"/>
          <p:cNvCxnSpPr>
            <a:stCxn id="35" idx="1"/>
            <a:endCxn id="3" idx="1"/>
          </p:cNvCxnSpPr>
          <p:nvPr/>
        </p:nvCxnSpPr>
        <p:spPr>
          <a:xfrm flipV="1">
            <a:off x="2143594" y="3513169"/>
            <a:ext cx="4989483" cy="5950"/>
          </a:xfrm>
          <a:prstGeom prst="straightConnector1">
            <a:avLst/>
          </a:prstGeom>
          <a:ln w="38100">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5" idx="0"/>
          </p:cNvCxnSpPr>
          <p:nvPr/>
        </p:nvCxnSpPr>
        <p:spPr>
          <a:xfrm>
            <a:off x="1843314" y="2537675"/>
            <a:ext cx="0" cy="692056"/>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2"/>
          </p:cNvCxnSpPr>
          <p:nvPr/>
        </p:nvCxnSpPr>
        <p:spPr>
          <a:xfrm flipH="1">
            <a:off x="1241870" y="3808507"/>
            <a:ext cx="601444" cy="1319582"/>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2"/>
          </p:cNvCxnSpPr>
          <p:nvPr/>
        </p:nvCxnSpPr>
        <p:spPr>
          <a:xfrm>
            <a:off x="1843314" y="3808507"/>
            <a:ext cx="768567" cy="1371361"/>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687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Services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064658" y="152301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Angular services are: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lazily instantiated </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&amp;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singletons</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1064658" y="2288670"/>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Angular provides services =&gt;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$route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$location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$cookies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$log</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64658" y="3079781"/>
            <a:ext cx="10676046" cy="1434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our own services too =&gt; add it as a dependency into another component</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1064658" y="4164877"/>
            <a:ext cx="10676046" cy="1434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Module Factory API to register a new service</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8810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Forms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224033" y="1740377"/>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Instant client side feedback (but is not a substitute for server side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224033" y="2653649"/>
            <a:ext cx="10676046" cy="113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ng-model is an important directive =&gt; model and view in sync</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5" name="Title 1"/>
          <p:cNvSpPr txBox="1">
            <a:spLocks/>
          </p:cNvSpPr>
          <p:nvPr/>
        </p:nvSpPr>
        <p:spPr>
          <a:xfrm>
            <a:off x="1224033" y="341576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novalidate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to disable default browser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1224033" y="421730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ng-</a:t>
            </a:r>
            <a:r>
              <a:rPr lang="en-NZ" sz="2400" i="1" dirty="0" err="1" smtClean="0">
                <a:solidFill>
                  <a:schemeClr val="tx1">
                    <a:lumMod val="75000"/>
                    <a:lumOff val="25000"/>
                  </a:schemeClr>
                </a:solidFill>
                <a:latin typeface="Segoe UI Light" panose="020B0502040204020203" pitchFamily="34" charset="0"/>
                <a:cs typeface="Segoe UI Light" panose="020B0502040204020203" pitchFamily="34" charset="0"/>
              </a:rPr>
              <a:t>classnames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for styling the form and giving feedback</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8979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1033092"/>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What is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6" name="Title 1"/>
          <p:cNvSpPr txBox="1">
            <a:spLocks/>
          </p:cNvSpPr>
          <p:nvPr/>
        </p:nvSpPr>
        <p:spPr>
          <a:xfrm>
            <a:off x="1011868" y="2673437"/>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Supported by Google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1003385" y="1732651"/>
            <a:ext cx="986522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Structural framework for creating dynamic web apps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itle 1"/>
          <p:cNvSpPr txBox="1">
            <a:spLocks/>
          </p:cNvSpPr>
          <p:nvPr/>
        </p:nvSpPr>
        <p:spPr>
          <a:xfrm>
            <a:off x="991249" y="3637964"/>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Open source made available on GitHub</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990506" y="457791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Excellent documentation</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59067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2" name="Rectangle 1"/>
          <p:cNvSpPr/>
          <p:nvPr/>
        </p:nvSpPr>
        <p:spPr>
          <a:xfrm>
            <a:off x="1047350" y="491727"/>
            <a:ext cx="2930687" cy="204541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2400" b="1" dirty="0" err="1" smtClean="0">
                <a:solidFill>
                  <a:schemeClr val="tx1">
                    <a:lumMod val="75000"/>
                    <a:lumOff val="25000"/>
                  </a:schemeClr>
                </a:solidFill>
              </a:rPr>
              <a:t>FormController</a:t>
            </a:r>
            <a:endParaRPr lang="en-NZ" sz="2400" b="1" dirty="0" smtClean="0">
              <a:solidFill>
                <a:schemeClr val="tx1">
                  <a:lumMod val="75000"/>
                  <a:lumOff val="25000"/>
                </a:schemeClr>
              </a:solidFill>
            </a:endParaRPr>
          </a:p>
          <a:p>
            <a:endParaRPr lang="en-NZ" sz="2400" b="1" dirty="0" smtClean="0">
              <a:solidFill>
                <a:schemeClr val="tx1">
                  <a:lumMod val="75000"/>
                  <a:lumOff val="25000"/>
                </a:schemeClr>
              </a:solidFill>
            </a:endParaRPr>
          </a:p>
          <a:p>
            <a:r>
              <a:rPr lang="en-NZ" u="sng" dirty="0" smtClean="0">
                <a:solidFill>
                  <a:schemeClr val="tx1">
                    <a:lumMod val="75000"/>
                    <a:lumOff val="25000"/>
                  </a:schemeClr>
                </a:solidFill>
              </a:rPr>
              <a:t>Properties:</a:t>
            </a:r>
          </a:p>
          <a:p>
            <a:r>
              <a:rPr lang="en-NZ" dirty="0" smtClean="0">
                <a:solidFill>
                  <a:schemeClr val="tx1">
                    <a:lumMod val="75000"/>
                    <a:lumOff val="25000"/>
                  </a:schemeClr>
                </a:solidFill>
              </a:rPr>
              <a:t>$valid, $invalid, $pristine, $error, $pending</a:t>
            </a:r>
            <a:endParaRPr lang="en-IN" dirty="0">
              <a:solidFill>
                <a:schemeClr val="tx1">
                  <a:lumMod val="75000"/>
                  <a:lumOff val="25000"/>
                </a:schemeClr>
              </a:solidFill>
            </a:endParaRPr>
          </a:p>
        </p:txBody>
      </p:sp>
      <p:sp>
        <p:nvSpPr>
          <p:cNvPr id="17" name="Rectangle 16"/>
          <p:cNvSpPr/>
          <p:nvPr/>
        </p:nvSpPr>
        <p:spPr>
          <a:xfrm>
            <a:off x="1104537" y="3750082"/>
            <a:ext cx="2816312" cy="74464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a:t>
            </a:r>
            <a:r>
              <a:rPr lang="en-NZ" sz="2400" dirty="0" smtClean="0">
                <a:solidFill>
                  <a:srgbClr val="FF1111"/>
                </a:solidFill>
              </a:rPr>
              <a:t>form</a:t>
            </a:r>
            <a:r>
              <a:rPr lang="en-NZ" sz="2400" dirty="0" smtClean="0">
                <a:solidFill>
                  <a:schemeClr val="tx1">
                    <a:lumMod val="75000"/>
                    <a:lumOff val="25000"/>
                  </a:schemeClr>
                </a:solidFill>
              </a:rPr>
              <a:t>&gt;&lt;/form&gt;</a:t>
            </a:r>
            <a:endParaRPr lang="en-IN" dirty="0">
              <a:solidFill>
                <a:schemeClr val="tx1">
                  <a:lumMod val="75000"/>
                  <a:lumOff val="25000"/>
                </a:schemeClr>
              </a:solidFill>
            </a:endParaRPr>
          </a:p>
        </p:txBody>
      </p:sp>
      <p:sp>
        <p:nvSpPr>
          <p:cNvPr id="19" name="Title 1"/>
          <p:cNvSpPr txBox="1">
            <a:spLocks/>
          </p:cNvSpPr>
          <p:nvPr/>
        </p:nvSpPr>
        <p:spPr>
          <a:xfrm>
            <a:off x="1321517" y="3134374"/>
            <a:ext cx="1465344" cy="733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Instance of</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Rectangle 24"/>
          <p:cNvSpPr/>
          <p:nvPr/>
        </p:nvSpPr>
        <p:spPr>
          <a:xfrm>
            <a:off x="3271122" y="5166794"/>
            <a:ext cx="5454947" cy="6088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&lt;form </a:t>
            </a:r>
            <a:r>
              <a:rPr lang="en-NZ" sz="2400" dirty="0" smtClean="0">
                <a:solidFill>
                  <a:srgbClr val="FF1111"/>
                </a:solidFill>
              </a:rPr>
              <a:t>name=“</a:t>
            </a:r>
            <a:r>
              <a:rPr lang="en-NZ" sz="2400" dirty="0" err="1" smtClean="0">
                <a:solidFill>
                  <a:srgbClr val="FF1111"/>
                </a:solidFill>
              </a:rPr>
              <a:t>contactForm</a:t>
            </a:r>
            <a:r>
              <a:rPr lang="en-NZ" sz="2400" dirty="0" smtClean="0">
                <a:solidFill>
                  <a:srgbClr val="FF1111"/>
                </a:solidFill>
              </a:rPr>
              <a:t>”</a:t>
            </a:r>
            <a:r>
              <a:rPr lang="en-NZ" sz="2400" dirty="0" smtClean="0">
                <a:solidFill>
                  <a:schemeClr val="tx1">
                    <a:lumMod val="75000"/>
                    <a:lumOff val="25000"/>
                  </a:schemeClr>
                </a:solidFill>
              </a:rPr>
              <a:t>&gt;&lt;/form&gt;</a:t>
            </a:r>
            <a:endParaRPr lang="en-IN" dirty="0">
              <a:solidFill>
                <a:schemeClr val="tx1">
                  <a:lumMod val="75000"/>
                  <a:lumOff val="25000"/>
                </a:schemeClr>
              </a:solidFill>
            </a:endParaRPr>
          </a:p>
        </p:txBody>
      </p:sp>
      <p:sp>
        <p:nvSpPr>
          <p:cNvPr id="26" name="Rectangle 25"/>
          <p:cNvSpPr/>
          <p:nvPr/>
        </p:nvSpPr>
        <p:spPr>
          <a:xfrm>
            <a:off x="6360392" y="3750080"/>
            <a:ext cx="5454947" cy="7446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&lt;input </a:t>
            </a:r>
            <a:r>
              <a:rPr lang="en-NZ" sz="2400" dirty="0" smtClean="0">
                <a:solidFill>
                  <a:srgbClr val="FF1111"/>
                </a:solidFill>
              </a:rPr>
              <a:t>name=“</a:t>
            </a:r>
            <a:r>
              <a:rPr lang="en-NZ" sz="2400" dirty="0" err="1" smtClean="0">
                <a:solidFill>
                  <a:srgbClr val="FF1111"/>
                </a:solidFill>
              </a:rPr>
              <a:t>emailAddress</a:t>
            </a:r>
            <a:r>
              <a:rPr lang="en-NZ" sz="2400" dirty="0" smtClean="0">
                <a:solidFill>
                  <a:srgbClr val="FF1111"/>
                </a:solidFill>
              </a:rPr>
              <a:t>”</a:t>
            </a:r>
            <a:r>
              <a:rPr lang="en-NZ" sz="2400" dirty="0" smtClean="0">
                <a:solidFill>
                  <a:schemeClr val="tx1">
                    <a:lumMod val="75000"/>
                    <a:lumOff val="25000"/>
                  </a:schemeClr>
                </a:solidFill>
              </a:rPr>
              <a:t>/&gt;</a:t>
            </a:r>
            <a:endParaRPr lang="en-IN" dirty="0">
              <a:solidFill>
                <a:schemeClr val="tx1">
                  <a:lumMod val="75000"/>
                  <a:lumOff val="25000"/>
                </a:schemeClr>
              </a:solidFill>
            </a:endParaRPr>
          </a:p>
        </p:txBody>
      </p:sp>
      <p:cxnSp>
        <p:nvCxnSpPr>
          <p:cNvPr id="33" name="Elbow Connector 32"/>
          <p:cNvCxnSpPr>
            <a:stCxn id="17" idx="2"/>
            <a:endCxn id="25" idx="1"/>
          </p:cNvCxnSpPr>
          <p:nvPr/>
        </p:nvCxnSpPr>
        <p:spPr>
          <a:xfrm rot="16200000" flipH="1">
            <a:off x="2403674" y="4603745"/>
            <a:ext cx="976467" cy="75842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5" idx="3"/>
            <a:endCxn id="26" idx="2"/>
          </p:cNvCxnSpPr>
          <p:nvPr/>
        </p:nvCxnSpPr>
        <p:spPr>
          <a:xfrm flipV="1">
            <a:off x="8726069" y="4494726"/>
            <a:ext cx="361797" cy="976468"/>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6" idx="0"/>
            <a:endCxn id="2" idx="3"/>
          </p:cNvCxnSpPr>
          <p:nvPr/>
        </p:nvCxnSpPr>
        <p:spPr>
          <a:xfrm rot="16200000" flipV="1">
            <a:off x="5415129" y="77342"/>
            <a:ext cx="2235647" cy="510982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itle 1"/>
          <p:cNvSpPr txBox="1">
            <a:spLocks/>
          </p:cNvSpPr>
          <p:nvPr/>
        </p:nvSpPr>
        <p:spPr>
          <a:xfrm>
            <a:off x="1297420" y="5556994"/>
            <a:ext cx="2223773"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Pushed into $scope using name attribute of form</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2" name="Title 1"/>
          <p:cNvSpPr txBox="1">
            <a:spLocks/>
          </p:cNvSpPr>
          <p:nvPr/>
        </p:nvSpPr>
        <p:spPr>
          <a:xfrm>
            <a:off x="6911908" y="1553547"/>
            <a:ext cx="2223773"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Name attribute of input specifies the </a:t>
            </a:r>
            <a:r>
              <a:rPr lang="en-NZ" sz="1600" i="1" dirty="0" err="1" smtClean="0">
                <a:solidFill>
                  <a:schemeClr val="tx1">
                    <a:lumMod val="75000"/>
                    <a:lumOff val="25000"/>
                  </a:schemeClr>
                </a:solidFill>
                <a:latin typeface="Segoe UI Light" panose="020B0502040204020203" pitchFamily="34" charset="0"/>
                <a:cs typeface="Segoe UI Light" panose="020B0502040204020203" pitchFamily="34" charset="0"/>
              </a:rPr>
              <a:t>propertities</a:t>
            </a:r>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 on the form instance</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3" name="Title 1"/>
          <p:cNvSpPr txBox="1">
            <a:spLocks/>
          </p:cNvSpPr>
          <p:nvPr/>
        </p:nvSpPr>
        <p:spPr>
          <a:xfrm>
            <a:off x="5664201" y="2240443"/>
            <a:ext cx="3642984"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800" b="1" i="1" dirty="0" smtClean="0">
                <a:solidFill>
                  <a:srgbClr val="FF1111"/>
                </a:solidFill>
                <a:latin typeface="Segoe UI Light" panose="020B0502040204020203" pitchFamily="34" charset="0"/>
                <a:cs typeface="Segoe UI Light" panose="020B0502040204020203" pitchFamily="34" charset="0"/>
              </a:rPr>
              <a:t>contactForm</a:t>
            </a:r>
            <a:r>
              <a:rPr lang="en-NZ" sz="1800" b="1" i="1"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1800" b="1" i="1" dirty="0" err="1" smtClean="0">
                <a:solidFill>
                  <a:srgbClr val="0070C0"/>
                </a:solidFill>
                <a:latin typeface="Segoe UI Light" panose="020B0502040204020203" pitchFamily="34" charset="0"/>
                <a:cs typeface="Segoe UI Light" panose="020B0502040204020203" pitchFamily="34" charset="0"/>
              </a:rPr>
              <a:t>emailAddress</a:t>
            </a:r>
            <a:r>
              <a:rPr lang="en-NZ" sz="1800" b="1" i="1"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1800" b="1" i="1" dirty="0" smtClean="0">
                <a:solidFill>
                  <a:schemeClr val="accent6">
                    <a:lumMod val="75000"/>
                  </a:schemeClr>
                </a:solidFill>
                <a:latin typeface="Segoe UI Light" panose="020B0502040204020203" pitchFamily="34" charset="0"/>
                <a:cs typeface="Segoe UI Light" panose="020B0502040204020203" pitchFamily="34" charset="0"/>
              </a:rPr>
              <a:t>$valid</a:t>
            </a:r>
            <a:endParaRPr lang="en-IN" sz="1800" b="1" i="1" dirty="0">
              <a:solidFill>
                <a:schemeClr val="accent6">
                  <a:lumMod val="75000"/>
                </a:schemeClr>
              </a:solidFill>
              <a:latin typeface="Segoe UI Light" panose="020B0502040204020203" pitchFamily="34" charset="0"/>
              <a:cs typeface="Segoe UI Light" panose="020B0502040204020203" pitchFamily="34" charset="0"/>
            </a:endParaRPr>
          </a:p>
        </p:txBody>
      </p:sp>
      <p:cxnSp>
        <p:nvCxnSpPr>
          <p:cNvPr id="45" name="Straight Connector 44"/>
          <p:cNvCxnSpPr>
            <a:stCxn id="2" idx="2"/>
            <a:endCxn id="17" idx="0"/>
          </p:cNvCxnSpPr>
          <p:nvPr/>
        </p:nvCxnSpPr>
        <p:spPr>
          <a:xfrm flipH="1">
            <a:off x="2512693" y="2537138"/>
            <a:ext cx="1" cy="121294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02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a:srcRect l="13398" t="53416" r="35163" b="17244"/>
          <a:stretch/>
        </p:blipFill>
        <p:spPr>
          <a:xfrm>
            <a:off x="2392353" y="3297617"/>
            <a:ext cx="7484959" cy="2400300"/>
          </a:xfrm>
          <a:prstGeom prst="rect">
            <a:avLst/>
          </a:prstGeom>
        </p:spPr>
      </p:pic>
      <p:sp>
        <p:nvSpPr>
          <p:cNvPr id="2" name="Oval 1"/>
          <p:cNvSpPr/>
          <p:nvPr/>
        </p:nvSpPr>
        <p:spPr>
          <a:xfrm>
            <a:off x="5068879" y="4187589"/>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3431579" y="4200596"/>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898554" y="4870594"/>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507779" y="4892890"/>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
          <p:cNvSpPr txBox="1">
            <a:spLocks/>
          </p:cNvSpPr>
          <p:nvPr/>
        </p:nvSpPr>
        <p:spPr>
          <a:xfrm>
            <a:off x="590550" y="629345"/>
            <a:ext cx="4622800" cy="2380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.ng-dirty{</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000" dirty="0" err="1" smtClean="0">
                <a:solidFill>
                  <a:schemeClr val="tx1">
                    <a:lumMod val="75000"/>
                    <a:lumOff val="25000"/>
                  </a:schemeClr>
                </a:solidFill>
                <a:latin typeface="Segoe UI Light" panose="020B0502040204020203" pitchFamily="34" charset="0"/>
                <a:cs typeface="Segoe UI Light" panose="020B0502040204020203" pitchFamily="34" charset="0"/>
              </a:rPr>
              <a:t>background-color:red</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.ng-pristine{</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000" dirty="0" err="1" smtClean="0">
                <a:solidFill>
                  <a:schemeClr val="tx1">
                    <a:lumMod val="75000"/>
                    <a:lumOff val="25000"/>
                  </a:schemeClr>
                </a:solidFill>
                <a:latin typeface="Segoe UI Light" panose="020B0502040204020203" pitchFamily="34" charset="0"/>
                <a:cs typeface="Segoe UI Light" panose="020B0502040204020203" pitchFamily="34" charset="0"/>
              </a:rPr>
              <a:t>background-color:green</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590550" y="369456"/>
            <a:ext cx="3717329" cy="519776"/>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name.css</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7162796" y="357007"/>
            <a:ext cx="3717329" cy="519776"/>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Output</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 name="Rectangle 4"/>
          <p:cNvSpPr/>
          <p:nvPr/>
        </p:nvSpPr>
        <p:spPr>
          <a:xfrm>
            <a:off x="7162800" y="1346200"/>
            <a:ext cx="3622079" cy="473562"/>
          </a:xfrm>
          <a:prstGeom prst="rect">
            <a:avLst/>
          </a:prstGeom>
          <a:solidFill>
            <a:srgbClr val="FF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lumMod val="75000"/>
                    <a:lumOff val="25000"/>
                  </a:schemeClr>
                </a:solidFill>
              </a:rPr>
              <a:t>John</a:t>
            </a:r>
            <a:endParaRPr lang="en-IN" dirty="0">
              <a:solidFill>
                <a:schemeClr val="tx1">
                  <a:lumMod val="75000"/>
                  <a:lumOff val="25000"/>
                </a:schemeClr>
              </a:solidFill>
            </a:endParaRPr>
          </a:p>
        </p:txBody>
      </p:sp>
      <p:sp>
        <p:nvSpPr>
          <p:cNvPr id="26" name="Rectangle 25"/>
          <p:cNvSpPr/>
          <p:nvPr/>
        </p:nvSpPr>
        <p:spPr>
          <a:xfrm>
            <a:off x="7210422" y="2433913"/>
            <a:ext cx="3622079" cy="473562"/>
          </a:xfrm>
          <a:prstGeom prst="rect">
            <a:avLst/>
          </a:prstGeom>
          <a:solidFill>
            <a:srgbClr val="92D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endCxn id="5" idx="1"/>
          </p:cNvCxnSpPr>
          <p:nvPr/>
        </p:nvCxnSpPr>
        <p:spPr>
          <a:xfrm>
            <a:off x="4178300" y="1460500"/>
            <a:ext cx="2984500" cy="12248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6" idx="1"/>
          </p:cNvCxnSpPr>
          <p:nvPr/>
        </p:nvCxnSpPr>
        <p:spPr>
          <a:xfrm>
            <a:off x="4307879" y="2473567"/>
            <a:ext cx="2902543" cy="1971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7115173" y="927918"/>
            <a:ext cx="3717329" cy="51977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Name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7115172" y="1894004"/>
            <a:ext cx="3717329" cy="51977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Email</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6376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It’s an ng-valid point to get your hands ng-dirty with Angular forms.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477943"/>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http://plnkr.co/edit/UPTLMA</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403248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Adding a contact form with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3259679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Uses $http service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XML Http Requests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21002" y="2433873"/>
            <a:ext cx="91151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$http returns a Promise object with a success method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3306248" y="3396003"/>
            <a:ext cx="7964941"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then(</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successCallback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errorCallback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notifyCallback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3306248" y="4378488"/>
            <a:ext cx="5657169"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finally(</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notifyCallback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1084146" y="3771796"/>
            <a:ext cx="1959429"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Promise =&gt;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4609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Using XHR and $http to GET the list of projects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659653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Requires additional angular routing script file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Routing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0" name="Title 1"/>
          <p:cNvSpPr txBox="1">
            <a:spLocks/>
          </p:cNvSpPr>
          <p:nvPr/>
        </p:nvSpPr>
        <p:spPr>
          <a:xfrm>
            <a:off x="1121002" y="230042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Uses a reusable angular module called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ngRoute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21002" y="3102382"/>
            <a:ext cx="91151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$route </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service</a:t>
            </a:r>
            <a:r>
              <a:rPr lang="en-IN" sz="2800" dirty="0" smtClean="0">
                <a:solidFill>
                  <a:schemeClr val="tx1">
                    <a:lumMod val="75000"/>
                    <a:lumOff val="25000"/>
                  </a:schemeClr>
                </a:solidFill>
                <a:latin typeface="Segoe UI Light" panose="020B0502040204020203" pitchFamily="34" charset="0"/>
                <a:cs typeface="Segoe UI Light" panose="020B0502040204020203" pitchFamily="34" charset="0"/>
              </a:rPr>
              <a:t> is provided by </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routeProvider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=&gt; routing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5" name="Title 1"/>
          <p:cNvSpPr txBox="1">
            <a:spLocks/>
          </p:cNvSpPr>
          <p:nvPr/>
        </p:nvSpPr>
        <p:spPr>
          <a:xfrm>
            <a:off x="1121002" y="4054879"/>
            <a:ext cx="103978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Routing =&gt;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config</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on our app’s module =&gt; .when().otherwise()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routeProvider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1138532" y="5071736"/>
            <a:ext cx="103978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Assists in deep linking =&gt; browser’s history + bookmarks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52994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No page refresh</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Routing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0" name="Title 1"/>
          <p:cNvSpPr txBox="1">
            <a:spLocks/>
          </p:cNvSpPr>
          <p:nvPr/>
        </p:nvSpPr>
        <p:spPr>
          <a:xfrm>
            <a:off x="1121002" y="230042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Perfect for single page applications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121002" y="311508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Code is easy to manage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444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268" y="2225692"/>
            <a:ext cx="3516304" cy="2581707"/>
          </a:xfrm>
          <a:prstGeom prst="rect">
            <a:avLst/>
          </a:prstGeom>
          <a:ln>
            <a:solidFill>
              <a:schemeClr val="bg1">
                <a:lumMod val="50000"/>
              </a:schemeClr>
            </a:solidFill>
          </a:ln>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7505" t="33058" r="12099" b="19634"/>
          <a:stretch/>
        </p:blipFill>
        <p:spPr>
          <a:xfrm>
            <a:off x="6126948" y="1567096"/>
            <a:ext cx="3924300" cy="1184376"/>
          </a:xfrm>
          <a:prstGeom prst="rect">
            <a:avLst/>
          </a:prstGeom>
          <a:ln>
            <a:solidFill>
              <a:schemeClr val="accent2">
                <a:lumMod val="75000"/>
              </a:schemeClr>
            </a:solidFill>
          </a:ln>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7505" t="33058" r="12099" b="19634"/>
          <a:stretch/>
        </p:blipFill>
        <p:spPr>
          <a:xfrm>
            <a:off x="6134833" y="4648959"/>
            <a:ext cx="3924300" cy="1133655"/>
          </a:xfrm>
          <a:prstGeom prst="rect">
            <a:avLst/>
          </a:prstGeom>
          <a:ln>
            <a:solidFill>
              <a:schemeClr val="accent6">
                <a:lumMod val="75000"/>
              </a:schemeClr>
            </a:solidFill>
          </a:ln>
        </p:spPr>
      </p:pic>
      <p:sp>
        <p:nvSpPr>
          <p:cNvPr id="18" name="Title 1"/>
          <p:cNvSpPr txBox="1">
            <a:spLocks/>
          </p:cNvSpPr>
          <p:nvPr/>
        </p:nvSpPr>
        <p:spPr>
          <a:xfrm>
            <a:off x="1960612" y="2538336"/>
            <a:ext cx="2444701"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6134833" y="1071678"/>
            <a:ext cx="3472806"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site.com/#/about</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6134833" y="4153542"/>
            <a:ext cx="3472806"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site.com/#/contact</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1310556" y="3888740"/>
            <a:ext cx="3204294" cy="683941"/>
          </a:xfrm>
          <a:prstGeom prst="rect">
            <a:avLst/>
          </a:prstGeom>
          <a:ln>
            <a:solidFill>
              <a:srgbClr val="7030A0"/>
            </a:solid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Home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8" name="Straight Arrow Connector 7"/>
          <p:cNvCxnSpPr/>
          <p:nvPr/>
        </p:nvCxnSpPr>
        <p:spPr>
          <a:xfrm flipV="1">
            <a:off x="2082800" y="4572682"/>
            <a:ext cx="22226" cy="102801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1257798" y="3370282"/>
            <a:ext cx="3374264" cy="477790"/>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Home | About | Contact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2" name="Title 1"/>
          <p:cNvSpPr txBox="1">
            <a:spLocks/>
          </p:cNvSpPr>
          <p:nvPr/>
        </p:nvSpPr>
        <p:spPr>
          <a:xfrm>
            <a:off x="1257798" y="2921419"/>
            <a:ext cx="3374264" cy="477790"/>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Website </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5" name="Arc 34"/>
          <p:cNvSpPr/>
          <p:nvPr/>
        </p:nvSpPr>
        <p:spPr>
          <a:xfrm rot="13497817">
            <a:off x="610934" y="1651489"/>
            <a:ext cx="1852423" cy="1717036"/>
          </a:xfrm>
          <a:prstGeom prst="arc">
            <a:avLst>
              <a:gd name="adj1" fmla="val 14317953"/>
              <a:gd name="adj2" fmla="val 697314"/>
            </a:avLst>
          </a:prstGeom>
          <a:ln w="19050">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7" name="Straight Arrow Connector 36"/>
          <p:cNvCxnSpPr/>
          <p:nvPr/>
        </p:nvCxnSpPr>
        <p:spPr>
          <a:xfrm flipH="1">
            <a:off x="4264553" y="2112410"/>
            <a:ext cx="2072748" cy="1875993"/>
          </a:xfrm>
          <a:prstGeom prst="straightConnector1">
            <a:avLst/>
          </a:prstGeom>
          <a:ln w="1905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264553" y="4437266"/>
            <a:ext cx="2161648" cy="80400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6202415" y="1523772"/>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About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4" name="Title 1"/>
          <p:cNvSpPr txBox="1">
            <a:spLocks/>
          </p:cNvSpPr>
          <p:nvPr/>
        </p:nvSpPr>
        <p:spPr>
          <a:xfrm>
            <a:off x="6178710" y="4595802"/>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Contact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5" name="Title 1"/>
          <p:cNvSpPr txBox="1">
            <a:spLocks/>
          </p:cNvSpPr>
          <p:nvPr/>
        </p:nvSpPr>
        <p:spPr>
          <a:xfrm>
            <a:off x="766543" y="1123366"/>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Layout template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6" name="Title 1"/>
          <p:cNvSpPr txBox="1">
            <a:spLocks/>
          </p:cNvSpPr>
          <p:nvPr/>
        </p:nvSpPr>
        <p:spPr>
          <a:xfrm>
            <a:off x="8851407" y="3085763"/>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Partial templates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50" name="Straight Arrow Connector 49"/>
          <p:cNvCxnSpPr/>
          <p:nvPr/>
        </p:nvCxnSpPr>
        <p:spPr>
          <a:xfrm flipV="1">
            <a:off x="9859581" y="2372852"/>
            <a:ext cx="0" cy="78746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880600" y="3609177"/>
            <a:ext cx="0" cy="123009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1060259" y="5441015"/>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&lt;div </a:t>
            </a:r>
            <a:r>
              <a:rPr lang="en-NZ" sz="2000" b="1" dirty="0" smtClean="0">
                <a:solidFill>
                  <a:srgbClr val="FF0000"/>
                </a:solidFill>
                <a:latin typeface="Segoe UI Light" panose="020B0502040204020203" pitchFamily="34" charset="0"/>
                <a:cs typeface="Segoe UI Light" panose="020B0502040204020203" pitchFamily="34" charset="0"/>
              </a:rPr>
              <a:t>ng-view</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&gt;&lt;/div&gt;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4" name="Title 1"/>
          <p:cNvSpPr txBox="1">
            <a:spLocks/>
          </p:cNvSpPr>
          <p:nvPr/>
        </p:nvSpPr>
        <p:spPr>
          <a:xfrm>
            <a:off x="1496187" y="1940775"/>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index.html</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5" name="Title 1"/>
          <p:cNvSpPr txBox="1">
            <a:spLocks/>
          </p:cNvSpPr>
          <p:nvPr/>
        </p:nvSpPr>
        <p:spPr>
          <a:xfrm>
            <a:off x="8886902" y="1319142"/>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about.html</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6" name="Title 1"/>
          <p:cNvSpPr txBox="1">
            <a:spLocks/>
          </p:cNvSpPr>
          <p:nvPr/>
        </p:nvSpPr>
        <p:spPr>
          <a:xfrm>
            <a:off x="9051220" y="5516613"/>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contact.html</a:t>
            </a:r>
            <a:endParaRPr lang="en-IN"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7042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10571252"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Separating individual sections int</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o partial templates and using Angular routing</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1660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572222"/>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Why use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711" y="1590988"/>
            <a:ext cx="4273653" cy="2373880"/>
          </a:xfrm>
          <a:prstGeom prst="rect">
            <a:avLst/>
          </a:prstGeom>
        </p:spPr>
      </p:pic>
      <p:pic>
        <p:nvPicPr>
          <p:cNvPr id="4" name="Picture 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4423" y="2254461"/>
            <a:ext cx="4690502" cy="2605426"/>
          </a:xfrm>
          <a:prstGeom prst="rect">
            <a:avLst/>
          </a:prstGeom>
        </p:spPr>
      </p:pic>
      <p:pic>
        <p:nvPicPr>
          <p:cNvPr id="3" name="Picture 2">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8043" y="2819208"/>
            <a:ext cx="4791696" cy="2661637"/>
          </a:xfrm>
          <a:prstGeom prst="rect">
            <a:avLst/>
          </a:prstGeom>
        </p:spPr>
      </p:pic>
      <p:pic>
        <p:nvPicPr>
          <p:cNvPr id="2" name="Picture 1">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6302" y="3419565"/>
            <a:ext cx="4727589" cy="2626027"/>
          </a:xfrm>
          <a:prstGeom prst="rect">
            <a:avLst/>
          </a:prstGeom>
        </p:spPr>
      </p:pic>
      <p:sp>
        <p:nvSpPr>
          <p:cNvPr id="10" name="Rectangle 9">
            <a:hlinkClick r:id="rId11"/>
          </p:cNvPr>
          <p:cNvSpPr/>
          <p:nvPr/>
        </p:nvSpPr>
        <p:spPr>
          <a:xfrm>
            <a:off x="7591902" y="6063178"/>
            <a:ext cx="4002462" cy="338554"/>
          </a:xfrm>
          <a:prstGeom prst="rect">
            <a:avLst/>
          </a:prstGeom>
        </p:spPr>
        <p:txBody>
          <a:bodyPr wrap="square">
            <a:spAutoFit/>
          </a:bodyPr>
          <a:lstStyle/>
          <a:p>
            <a:pPr algn="r"/>
            <a:r>
              <a:rPr lang="en-IN" sz="1600" dirty="0">
                <a:solidFill>
                  <a:srgbClr val="0070C0"/>
                </a:solidFill>
                <a:latin typeface="Segoe UI Light" panose="020B0502040204020203" pitchFamily="34" charset="0"/>
                <a:cs typeface="Segoe UI Light" panose="020B0502040204020203" pitchFamily="34" charset="0"/>
              </a:rPr>
              <a:t>https://www.madewithangular.com/#/</a:t>
            </a:r>
          </a:p>
        </p:txBody>
      </p:sp>
    </p:spTree>
    <p:extLst>
      <p:ext uri="{BB962C8B-B14F-4D97-AF65-F5344CB8AC3E}">
        <p14:creationId xmlns:p14="http://schemas.microsoft.com/office/powerpoint/2010/main" val="2570351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43197"/>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Testing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6" name="Title 1">
            <a:hlinkClick r:id="rId2"/>
          </p:cNvPr>
          <p:cNvSpPr txBox="1">
            <a:spLocks/>
          </p:cNvSpPr>
          <p:nvPr/>
        </p:nvSpPr>
        <p:spPr>
          <a:xfrm>
            <a:off x="1881800" y="4166708"/>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Karma + Jasmine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6793" y="3206877"/>
            <a:ext cx="1196782" cy="1196782"/>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b="25952"/>
          <a:stretch/>
        </p:blipFill>
        <p:spPr>
          <a:xfrm>
            <a:off x="3341411" y="3305546"/>
            <a:ext cx="1349740" cy="999444"/>
          </a:xfrm>
          <a:prstGeom prst="rect">
            <a:avLst/>
          </a:prstGeom>
        </p:spPr>
      </p:pic>
      <p:sp>
        <p:nvSpPr>
          <p:cNvPr id="16" name="Title 1">
            <a:hlinkClick r:id="rId2"/>
          </p:cNvPr>
          <p:cNvSpPr txBox="1">
            <a:spLocks/>
          </p:cNvSpPr>
          <p:nvPr/>
        </p:nvSpPr>
        <p:spPr>
          <a:xfrm>
            <a:off x="2255424" y="2081565"/>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Unit testing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a:hlinkClick r:id="rId2"/>
          </p:cNvPr>
          <p:cNvSpPr txBox="1">
            <a:spLocks/>
          </p:cNvSpPr>
          <p:nvPr/>
        </p:nvSpPr>
        <p:spPr>
          <a:xfrm>
            <a:off x="7166752" y="2133283"/>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End to End testing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a:hlinkClick r:id="rId2"/>
          </p:cNvPr>
          <p:cNvSpPr txBox="1">
            <a:spLocks/>
          </p:cNvSpPr>
          <p:nvPr/>
        </p:nvSpPr>
        <p:spPr>
          <a:xfrm>
            <a:off x="7736116" y="4166708"/>
            <a:ext cx="2133598"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Protractor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r="77479" b="3208"/>
          <a:stretch/>
        </p:blipFill>
        <p:spPr>
          <a:xfrm>
            <a:off x="8046708" y="3269701"/>
            <a:ext cx="1088973" cy="1055242"/>
          </a:xfrm>
          <a:prstGeom prst="rect">
            <a:avLst/>
          </a:prstGeom>
        </p:spPr>
      </p:pic>
    </p:spTree>
    <p:extLst>
      <p:ext uri="{BB962C8B-B14F-4D97-AF65-F5344CB8AC3E}">
        <p14:creationId xmlns:p14="http://schemas.microsoft.com/office/powerpoint/2010/main" val="3961040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43197"/>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Best practices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6" name="Title 1">
            <a:hlinkClick r:id="rId2"/>
          </p:cNvPr>
          <p:cNvSpPr txBox="1">
            <a:spLocks/>
          </p:cNvSpPr>
          <p:nvPr/>
        </p:nvSpPr>
        <p:spPr>
          <a:xfrm>
            <a:off x="1716662" y="2806521"/>
            <a:ext cx="9961736"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https://github.com/angular/angular.js/wiki/Best-Practices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a:hlinkClick r:id="rId4"/>
          </p:cNvPr>
          <p:cNvSpPr txBox="1">
            <a:spLocks/>
          </p:cNvSpPr>
          <p:nvPr/>
        </p:nvSpPr>
        <p:spPr>
          <a:xfrm>
            <a:off x="1716662" y="1890339"/>
            <a:ext cx="9852341"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https://github.com/johnpapa/angular-styleguide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1528" y="2228110"/>
            <a:ext cx="370369" cy="370369"/>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1527" y="3144290"/>
            <a:ext cx="370369" cy="370369"/>
          </a:xfrm>
          <a:prstGeom prst="rect">
            <a:avLst/>
          </a:prstGeom>
        </p:spPr>
      </p:pic>
    </p:spTree>
    <p:extLst>
      <p:ext uri="{BB962C8B-B14F-4D97-AF65-F5344CB8AC3E}">
        <p14:creationId xmlns:p14="http://schemas.microsoft.com/office/powerpoint/2010/main" val="1807348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Useful resources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itle 1">
            <a:hlinkClick r:id="rId2"/>
          </p:cNvPr>
          <p:cNvSpPr txBox="1">
            <a:spLocks/>
          </p:cNvSpPr>
          <p:nvPr/>
        </p:nvSpPr>
        <p:spPr>
          <a:xfrm>
            <a:off x="1826763" y="5497081"/>
            <a:ext cx="931775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://github.com/curran/screencasts/tree/gh-pages/introToAngular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1801363" y="4813426"/>
            <a:ext cx="9677647" cy="1062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https://github.com/angular/angular.js/wiki/Projects-using-AngularJS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997" y="5183831"/>
            <a:ext cx="370369" cy="370369"/>
          </a:xfrm>
          <a:prstGeom prst="rect">
            <a:avLst/>
          </a:prstGeom>
        </p:spPr>
      </p:pic>
      <p:sp>
        <p:nvSpPr>
          <p:cNvPr id="16" name="Title 1">
            <a:hlinkClick r:id="rId2"/>
          </p:cNvPr>
          <p:cNvSpPr txBox="1">
            <a:spLocks/>
          </p:cNvSpPr>
          <p:nvPr/>
        </p:nvSpPr>
        <p:spPr>
          <a:xfrm>
            <a:off x="1826763" y="1518964"/>
            <a:ext cx="526730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https://docs.angularjs.org/guide/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7" name="Picture 16"/>
          <p:cNvPicPr>
            <a:picLocks noChangeAspect="1"/>
          </p:cNvPicPr>
          <p:nvPr/>
        </p:nvPicPr>
        <p:blipFill rotWithShape="1">
          <a:blip r:embed="rId5" cstate="print">
            <a:extLst>
              <a:ext uri="{28A0092B-C50C-407E-A947-70E740481C1C}">
                <a14:useLocalDpi xmlns:a14="http://schemas.microsoft.com/office/drawing/2010/main" val="0"/>
              </a:ext>
            </a:extLst>
          </a:blip>
          <a:srcRect l="24009" t="23127" r="24610" b="22563"/>
          <a:stretch/>
        </p:blipFill>
        <p:spPr>
          <a:xfrm>
            <a:off x="1081244" y="1921402"/>
            <a:ext cx="473076" cy="500050"/>
          </a:xfrm>
          <a:prstGeom prst="rect">
            <a:avLst/>
          </a:prstGeom>
        </p:spPr>
      </p:pic>
      <p:sp>
        <p:nvSpPr>
          <p:cNvPr id="18" name="Title 1">
            <a:hlinkClick r:id="rId2"/>
          </p:cNvPr>
          <p:cNvSpPr txBox="1">
            <a:spLocks/>
          </p:cNvSpPr>
          <p:nvPr/>
        </p:nvSpPr>
        <p:spPr>
          <a:xfrm>
            <a:off x="1826763" y="2369852"/>
            <a:ext cx="9317755" cy="103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http://www.w3schools.com/angular/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a:hlinkClick r:id="rId2"/>
          </p:cNvPr>
          <p:cNvSpPr txBox="1">
            <a:spLocks/>
          </p:cNvSpPr>
          <p:nvPr/>
        </p:nvSpPr>
        <p:spPr>
          <a:xfrm>
            <a:off x="1826763" y="3144832"/>
            <a:ext cx="8064748" cy="1006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https://www.pluralsight.com/courses/angularjs-fundamentals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a:hlinkClick r:id="rId2"/>
          </p:cNvPr>
          <p:cNvSpPr txBox="1">
            <a:spLocks/>
          </p:cNvSpPr>
          <p:nvPr/>
        </p:nvSpPr>
        <p:spPr>
          <a:xfrm>
            <a:off x="1826763" y="4010780"/>
            <a:ext cx="9894102" cy="1006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https://www.pluralsight.com/courses/aspdotnet-5-ef7-bootstrap-angular-web-app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997" y="5935588"/>
            <a:ext cx="370369" cy="370369"/>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77830"/>
          <a:stretch/>
        </p:blipFill>
        <p:spPr>
          <a:xfrm>
            <a:off x="1146655" y="4213156"/>
            <a:ext cx="393052" cy="385406"/>
          </a:xfrm>
          <a:prstGeom prst="rect">
            <a:avLst/>
          </a:prstGeom>
        </p:spPr>
      </p:pic>
      <p:pic>
        <p:nvPicPr>
          <p:cNvPr id="29" name="Picture 28"/>
          <p:cNvPicPr>
            <a:picLocks noChangeAspect="1"/>
          </p:cNvPicPr>
          <p:nvPr/>
        </p:nvPicPr>
        <p:blipFill rotWithShape="1">
          <a:blip r:embed="rId6">
            <a:extLst>
              <a:ext uri="{28A0092B-C50C-407E-A947-70E740481C1C}">
                <a14:useLocalDpi xmlns:a14="http://schemas.microsoft.com/office/drawing/2010/main" val="0"/>
              </a:ext>
            </a:extLst>
          </a:blip>
          <a:srcRect r="77830"/>
          <a:stretch/>
        </p:blipFill>
        <p:spPr>
          <a:xfrm>
            <a:off x="1138283" y="3484939"/>
            <a:ext cx="393052" cy="385406"/>
          </a:xfrm>
          <a:prstGeom prst="rect">
            <a:avLst/>
          </a:prstGeom>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r="78303" b="11594"/>
          <a:stretch/>
        </p:blipFill>
        <p:spPr>
          <a:xfrm rot="21393238">
            <a:off x="1052791" y="2684718"/>
            <a:ext cx="532607" cy="445658"/>
          </a:xfrm>
          <a:prstGeom prst="rect">
            <a:avLst/>
          </a:prstGeom>
        </p:spPr>
      </p:pic>
    </p:spTree>
    <p:extLst>
      <p:ext uri="{BB962C8B-B14F-4D97-AF65-F5344CB8AC3E}">
        <p14:creationId xmlns:p14="http://schemas.microsoft.com/office/powerpoint/2010/main" val="1130614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Useful resources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6" name="Title 1">
            <a:hlinkClick r:id="rId3"/>
          </p:cNvPr>
          <p:cNvSpPr txBox="1">
            <a:spLocks/>
          </p:cNvSpPr>
          <p:nvPr/>
        </p:nvSpPr>
        <p:spPr>
          <a:xfrm>
            <a:off x="1821202" y="1523012"/>
            <a:ext cx="9919502" cy="1191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http://campus.codeschool.com/courses/shaping-up-with-angular-js/intro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4574" y="1948061"/>
            <a:ext cx="402307" cy="402307"/>
          </a:xfrm>
          <a:prstGeom prst="rect">
            <a:avLst/>
          </a:prstGeom>
        </p:spPr>
      </p:pic>
    </p:spTree>
    <p:extLst>
      <p:ext uri="{BB962C8B-B14F-4D97-AF65-F5344CB8AC3E}">
        <p14:creationId xmlns:p14="http://schemas.microsoft.com/office/powerpoint/2010/main" val="985529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86190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People to follow</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hlinkClick r:id="rId2"/>
          </p:cNvPr>
          <p:cNvSpPr txBox="1">
            <a:spLocks/>
          </p:cNvSpPr>
          <p:nvPr/>
        </p:nvSpPr>
        <p:spPr>
          <a:xfrm>
            <a:off x="2870686" y="3648586"/>
            <a:ext cx="1632461"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@sevilayha</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656" y="2075728"/>
            <a:ext cx="1172278" cy="1172278"/>
          </a:xfrm>
          <a:prstGeom prst="ellipse">
            <a:avLst/>
          </a:prstGeom>
        </p:spPr>
      </p:pic>
      <p:sp>
        <p:nvSpPr>
          <p:cNvPr id="27" name="Title 1">
            <a:hlinkClick r:id="rId2"/>
          </p:cNvPr>
          <p:cNvSpPr txBox="1">
            <a:spLocks/>
          </p:cNvSpPr>
          <p:nvPr/>
        </p:nvSpPr>
        <p:spPr>
          <a:xfrm>
            <a:off x="2763181" y="3182505"/>
            <a:ext cx="2213824" cy="8888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solidFill>
                  <a:schemeClr val="tx1">
                    <a:lumMod val="75000"/>
                    <a:lumOff val="25000"/>
                  </a:schemeClr>
                </a:solidFill>
                <a:latin typeface="Segoe UI Light" panose="020B0502040204020203" pitchFamily="34" charset="0"/>
                <a:cs typeface="Segoe UI Light" panose="020B0502040204020203" pitchFamily="34" charset="0"/>
              </a:rPr>
              <a:t>Chris </a:t>
            </a:r>
            <a:r>
              <a:rPr lang="en-IN" sz="2400" b="1" dirty="0" err="1" smtClean="0">
                <a:solidFill>
                  <a:schemeClr val="tx1">
                    <a:lumMod val="75000"/>
                    <a:lumOff val="25000"/>
                  </a:schemeClr>
                </a:solidFill>
                <a:latin typeface="Segoe UI Light" panose="020B0502040204020203" pitchFamily="34" charset="0"/>
                <a:cs typeface="Segoe UI Light" panose="020B0502040204020203" pitchFamily="34" charset="0"/>
              </a:rPr>
              <a:t>Sevilleja</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0" name="Picture 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268" y="2007885"/>
            <a:ext cx="1256448" cy="1256448"/>
          </a:xfrm>
          <a:prstGeom prst="ellipse">
            <a:avLst/>
          </a:prstGeom>
        </p:spPr>
      </p:pic>
      <p:sp>
        <p:nvSpPr>
          <p:cNvPr id="17" name="Title 1">
            <a:hlinkClick r:id="rId2"/>
          </p:cNvPr>
          <p:cNvSpPr txBox="1">
            <a:spLocks/>
          </p:cNvSpPr>
          <p:nvPr/>
        </p:nvSpPr>
        <p:spPr>
          <a:xfrm>
            <a:off x="602536" y="3625535"/>
            <a:ext cx="19424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@toddmotto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a:hlinkClick r:id="rId2"/>
          </p:cNvPr>
          <p:cNvSpPr txBox="1">
            <a:spLocks/>
          </p:cNvSpPr>
          <p:nvPr/>
        </p:nvSpPr>
        <p:spPr>
          <a:xfrm>
            <a:off x="709960" y="3168533"/>
            <a:ext cx="1753397"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Todd Motto</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6" name="Title 1">
            <a:hlinkClick r:id="rId2"/>
          </p:cNvPr>
          <p:cNvSpPr txBox="1">
            <a:spLocks/>
          </p:cNvSpPr>
          <p:nvPr/>
        </p:nvSpPr>
        <p:spPr>
          <a:xfrm>
            <a:off x="4998613" y="3679136"/>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@DeanSofer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1" name="Picture 10">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3807" y="2062849"/>
            <a:ext cx="1172278" cy="1172278"/>
          </a:xfrm>
          <a:prstGeom prst="ellipse">
            <a:avLst/>
          </a:prstGeom>
        </p:spPr>
      </p:pic>
      <p:sp>
        <p:nvSpPr>
          <p:cNvPr id="28" name="Title 1">
            <a:hlinkClick r:id="rId2"/>
          </p:cNvPr>
          <p:cNvSpPr txBox="1">
            <a:spLocks/>
          </p:cNvSpPr>
          <p:nvPr/>
        </p:nvSpPr>
        <p:spPr>
          <a:xfrm>
            <a:off x="5112676" y="3235127"/>
            <a:ext cx="1697139"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Dean </a:t>
            </a:r>
            <a:r>
              <a:rPr lang="en-NZ" sz="2400" b="1" dirty="0" err="1" smtClean="0">
                <a:solidFill>
                  <a:schemeClr val="tx1">
                    <a:lumMod val="75000"/>
                    <a:lumOff val="25000"/>
                  </a:schemeClr>
                </a:solidFill>
                <a:latin typeface="Segoe UI Light" panose="020B0502040204020203" pitchFamily="34" charset="0"/>
                <a:cs typeface="Segoe UI Light" panose="020B0502040204020203" pitchFamily="34" charset="0"/>
              </a:rPr>
              <a:t>Sofer</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5" name="Picture 14">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05474" y="2104147"/>
            <a:ext cx="1221111" cy="1214364"/>
          </a:xfrm>
          <a:prstGeom prst="ellipse">
            <a:avLst/>
          </a:prstGeom>
        </p:spPr>
      </p:pic>
      <p:sp>
        <p:nvSpPr>
          <p:cNvPr id="26" name="Title 1">
            <a:hlinkClick r:id="rId2"/>
          </p:cNvPr>
          <p:cNvSpPr txBox="1">
            <a:spLocks/>
          </p:cNvSpPr>
          <p:nvPr/>
        </p:nvSpPr>
        <p:spPr>
          <a:xfrm>
            <a:off x="7263531" y="3694133"/>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@gerardsans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a:hlinkClick r:id="rId2"/>
          </p:cNvPr>
          <p:cNvSpPr txBox="1">
            <a:spLocks/>
          </p:cNvSpPr>
          <p:nvPr/>
        </p:nvSpPr>
        <p:spPr>
          <a:xfrm>
            <a:off x="7348376" y="3273416"/>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Gerard Sans</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01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38587" y="170076"/>
            <a:ext cx="629993" cy="665914"/>
          </a:xfrm>
          <a:prstGeom prst="rect">
            <a:avLst/>
          </a:prstGeom>
        </p:spPr>
      </p:pic>
      <p:sp>
        <p:nvSpPr>
          <p:cNvPr id="30" name="Title 1"/>
          <p:cNvSpPr txBox="1">
            <a:spLocks/>
          </p:cNvSpPr>
          <p:nvPr/>
        </p:nvSpPr>
        <p:spPr>
          <a:xfrm>
            <a:off x="4193496" y="2329094"/>
            <a:ext cx="3384546" cy="9411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3200" b="1"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endParaRPr lang="en-IN" sz="3200" b="1"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2572" y="1530861"/>
            <a:ext cx="825308" cy="825308"/>
          </a:xfrm>
          <a:prstGeom prst="ellipse">
            <a:avLst/>
          </a:prstGeom>
          <a:ln w="57150">
            <a:noFill/>
          </a:ln>
        </p:spPr>
      </p:pic>
      <p:sp>
        <p:nvSpPr>
          <p:cNvPr id="32" name="Title 1"/>
          <p:cNvSpPr txBox="1">
            <a:spLocks/>
          </p:cNvSpPr>
          <p:nvPr/>
        </p:nvSpPr>
        <p:spPr>
          <a:xfrm>
            <a:off x="4733659" y="2830019"/>
            <a:ext cx="2295791" cy="7449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33" name="Title 1">
            <a:hlinkClick r:id="rId4"/>
          </p:cNvPr>
          <p:cNvSpPr txBox="1">
            <a:spLocks/>
          </p:cNvSpPr>
          <p:nvPr/>
        </p:nvSpPr>
        <p:spPr>
          <a:xfrm>
            <a:off x="533400" y="3955959"/>
            <a:ext cx="11535180" cy="8619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800" b="1" spc="300" dirty="0">
                <a:solidFill>
                  <a:schemeClr val="tx1">
                    <a:lumMod val="75000"/>
                    <a:lumOff val="25000"/>
                  </a:schemeClr>
                </a:solidFill>
                <a:latin typeface="Segoe UI Light" panose="020B0502040204020203" pitchFamily="34" charset="0"/>
                <a:cs typeface="Segoe UI Light" panose="020B0502040204020203" pitchFamily="34" charset="0"/>
              </a:rPr>
              <a:t>https://github.com/ngClyde</a:t>
            </a:r>
            <a:endParaRPr lang="en-IN" sz="2800" b="1" spc="3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319" y="4211962"/>
            <a:ext cx="370369" cy="370369"/>
          </a:xfrm>
          <a:prstGeom prst="rect">
            <a:avLst/>
          </a:prstGeom>
        </p:spPr>
      </p:pic>
    </p:spTree>
    <p:extLst>
      <p:ext uri="{BB962C8B-B14F-4D97-AF65-F5344CB8AC3E}">
        <p14:creationId xmlns:p14="http://schemas.microsoft.com/office/powerpoint/2010/main" val="4134128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572222"/>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Why use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11" name="Group 10"/>
          <p:cNvGrpSpPr/>
          <p:nvPr/>
        </p:nvGrpSpPr>
        <p:grpSpPr>
          <a:xfrm>
            <a:off x="958620" y="1520705"/>
            <a:ext cx="10118824" cy="4766398"/>
            <a:chOff x="958620" y="1839100"/>
            <a:chExt cx="10118824" cy="4766398"/>
          </a:xfrm>
        </p:grpSpPr>
        <p:sp>
          <p:nvSpPr>
            <p:cNvPr id="6" name="Title 1"/>
            <p:cNvSpPr txBox="1">
              <a:spLocks/>
            </p:cNvSpPr>
            <p:nvPr/>
          </p:nvSpPr>
          <p:spPr>
            <a:xfrm>
              <a:off x="8503157" y="3955687"/>
              <a:ext cx="1461323"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MVW</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4410156" y="4887364"/>
              <a:ext cx="2021987" cy="693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Testable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itle 1"/>
            <p:cNvSpPr txBox="1">
              <a:spLocks/>
            </p:cNvSpPr>
            <p:nvPr/>
          </p:nvSpPr>
          <p:spPr>
            <a:xfrm>
              <a:off x="5553511" y="4249570"/>
              <a:ext cx="2717446" cy="623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Open source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6287302" y="2489795"/>
              <a:ext cx="476465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Excellent documentation</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4712648" y="1839100"/>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Expressive HTML</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3389723" y="3161692"/>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2-way data binding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1632467" y="2531060"/>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Reusable components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7452576" y="3201259"/>
              <a:ext cx="362486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Write less code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958620" y="3912723"/>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Large community base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6770425" y="4892881"/>
              <a:ext cx="2717446" cy="623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Deep linking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2474099" y="4643247"/>
              <a:ext cx="1461323"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CRUD</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3377109" y="5360767"/>
              <a:ext cx="476465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Single page application</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1803816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05924" y="1897784"/>
            <a:ext cx="6476998" cy="45204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19262" y="572221"/>
            <a:ext cx="11436439" cy="110325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Conceptual overview</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5" name="Title 1"/>
          <p:cNvSpPr txBox="1">
            <a:spLocks/>
          </p:cNvSpPr>
          <p:nvPr/>
        </p:nvSpPr>
        <p:spPr>
          <a:xfrm>
            <a:off x="1173491" y="3842884"/>
            <a:ext cx="1451054" cy="681307"/>
          </a:xfrm>
          <a:prstGeom prst="rect">
            <a:avLst/>
          </a:prstGeom>
          <a:solidFill>
            <a:srgbClr val="0070C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Compiler</a:t>
            </a:r>
            <a:endParaRPr lang="en-IN" sz="2800" dirty="0">
              <a:solidFill>
                <a:schemeClr val="bg1"/>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5207435" y="3546667"/>
            <a:ext cx="1784123" cy="763322"/>
          </a:xfrm>
          <a:prstGeom prst="rect">
            <a:avLst/>
          </a:prstGeom>
          <a:solidFill>
            <a:srgbClr val="FF3B3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Data-model</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8244129" y="2012809"/>
            <a:ext cx="969994" cy="752518"/>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bg1"/>
                </a:solidFill>
                <a:latin typeface="Segoe UI Light" panose="020B0502040204020203" pitchFamily="34" charset="0"/>
                <a:cs typeface="Segoe UI Light" panose="020B0502040204020203" pitchFamily="34" charset="0"/>
              </a:rPr>
              <a:t>Scope</a:t>
            </a:r>
            <a:endParaRPr lang="en-IN" sz="2400" b="1" dirty="0">
              <a:solidFill>
                <a:schemeClr val="bg1"/>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7307231" y="5145455"/>
            <a:ext cx="1670134" cy="92614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Controllers</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116892" y="5119698"/>
            <a:ext cx="1308816" cy="926140"/>
          </a:xfrm>
          <a:prstGeom prst="rect">
            <a:avLst/>
          </a:prstGeom>
          <a:solidFill>
            <a:srgbClr val="7030A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Services</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3105272" y="5145455"/>
            <a:ext cx="1467113" cy="926142"/>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bg1"/>
                </a:solidFill>
                <a:latin typeface="Segoe UI Light" panose="020B0502040204020203" pitchFamily="34" charset="0"/>
                <a:cs typeface="Segoe UI Light" panose="020B0502040204020203" pitchFamily="34" charset="0"/>
              </a:rPr>
              <a:t>View</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3105272" y="2205994"/>
            <a:ext cx="1467113" cy="752518"/>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Templates</a:t>
            </a:r>
            <a:endParaRPr lang="en-IN" sz="2400" dirty="0">
              <a:solidFill>
                <a:schemeClr val="bg1"/>
              </a:solidFill>
              <a:latin typeface="Segoe UI Light" panose="020B0502040204020203" pitchFamily="34" charset="0"/>
              <a:cs typeface="Segoe UI Light" panose="020B0502040204020203" pitchFamily="34" charset="0"/>
            </a:endParaRPr>
          </a:p>
        </p:txBody>
      </p:sp>
      <p:cxnSp>
        <p:nvCxnSpPr>
          <p:cNvPr id="19" name="Straight Arrow Connector 18"/>
          <p:cNvCxnSpPr>
            <a:stCxn id="7" idx="2"/>
          </p:cNvCxnSpPr>
          <p:nvPr/>
        </p:nvCxnSpPr>
        <p:spPr>
          <a:xfrm flipH="1">
            <a:off x="3838827" y="2958512"/>
            <a:ext cx="2" cy="217317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5" idx="1"/>
          </p:cNvCxnSpPr>
          <p:nvPr/>
        </p:nvCxnSpPr>
        <p:spPr>
          <a:xfrm flipV="1">
            <a:off x="8977365" y="5582768"/>
            <a:ext cx="1139527" cy="25758"/>
          </a:xfrm>
          <a:prstGeom prst="straightConnector1">
            <a:avLst/>
          </a:prstGeom>
          <a:ln w="19050">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3"/>
            <a:endCxn id="32" idx="2"/>
          </p:cNvCxnSpPr>
          <p:nvPr/>
        </p:nvCxnSpPr>
        <p:spPr>
          <a:xfrm flipV="1">
            <a:off x="2624545" y="4178435"/>
            <a:ext cx="888642" cy="510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513187" y="3836002"/>
            <a:ext cx="698205" cy="6848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p:cNvCxnSpPr/>
          <p:nvPr/>
        </p:nvCxnSpPr>
        <p:spPr>
          <a:xfrm flipV="1">
            <a:off x="4572385" y="4269239"/>
            <a:ext cx="787006" cy="1064762"/>
          </a:xfrm>
          <a:prstGeom prst="straightConnector1">
            <a:avLst/>
          </a:prstGeom>
          <a:ln w="28575">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628713" y="4158027"/>
            <a:ext cx="786228" cy="1130121"/>
          </a:xfrm>
          <a:prstGeom prst="straightConnector1">
            <a:avLst/>
          </a:prstGeom>
          <a:ln w="28575">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824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16200000">
            <a:off x="6005314" y="684190"/>
            <a:ext cx="173863" cy="12173755"/>
            <a:chOff x="0" y="1553817"/>
            <a:chExt cx="167427" cy="4213006"/>
          </a:xfrm>
        </p:grpSpPr>
        <p:sp>
          <p:nvSpPr>
            <p:cNvPr id="6" name="Rectangle 5"/>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13" name="Picture 12"/>
          <p:cNvPicPr>
            <a:picLocks noChangeAspect="1"/>
          </p:cNvPicPr>
          <p:nvPr/>
        </p:nvPicPr>
        <p:blipFill>
          <a:blip r:embed="rId3"/>
          <a:stretch>
            <a:fillRect/>
          </a:stretch>
        </p:blipFill>
        <p:spPr>
          <a:xfrm>
            <a:off x="1208709" y="1066786"/>
            <a:ext cx="8250348" cy="4638556"/>
          </a:xfrm>
          <a:prstGeom prst="rect">
            <a:avLst/>
          </a:prstGeom>
        </p:spPr>
      </p:pic>
      <p:sp>
        <p:nvSpPr>
          <p:cNvPr id="14" name="Title 1"/>
          <p:cNvSpPr>
            <a:spLocks noGrp="1"/>
          </p:cNvSpPr>
          <p:nvPr>
            <p:ph type="title"/>
          </p:nvPr>
        </p:nvSpPr>
        <p:spPr>
          <a:xfrm>
            <a:off x="5122041" y="159053"/>
            <a:ext cx="5799244" cy="1122207"/>
          </a:xfrm>
        </p:spPr>
        <p:txBody>
          <a:bodyPr>
            <a:normAutofit/>
          </a:bodyPr>
          <a:lstStyle/>
          <a:p>
            <a:r>
              <a:rPr lang="en-NZ" sz="4000" b="1" dirty="0" smtClean="0">
                <a:solidFill>
                  <a:srgbClr val="FF0000"/>
                </a:solidFill>
                <a:latin typeface="Segoe UI Light" panose="020B0502040204020203" pitchFamily="34" charset="0"/>
                <a:cs typeface="Segoe UI Light" panose="020B0502040204020203" pitchFamily="34" charset="0"/>
              </a:rPr>
              <a:t>Let’s build this as we go</a:t>
            </a:r>
            <a:endParaRPr lang="en-IN" sz="4000" b="1" dirty="0">
              <a:solidFill>
                <a:srgbClr val="FF0000"/>
              </a:solidFill>
              <a:latin typeface="Segoe UI Light" panose="020B0502040204020203" pitchFamily="34" charset="0"/>
              <a:cs typeface="Segoe UI Light" panose="020B0502040204020203" pitchFamily="34" charset="0"/>
            </a:endParaRPr>
          </a:p>
        </p:txBody>
      </p:sp>
      <p:sp>
        <p:nvSpPr>
          <p:cNvPr id="15" name="Arc 14"/>
          <p:cNvSpPr/>
          <p:nvPr/>
        </p:nvSpPr>
        <p:spPr>
          <a:xfrm rot="6177762">
            <a:off x="8109024" y="1000865"/>
            <a:ext cx="2174229" cy="1539584"/>
          </a:xfrm>
          <a:prstGeom prst="arc">
            <a:avLst>
              <a:gd name="adj1" fmla="val 13067761"/>
              <a:gd name="adj2" fmla="val 0"/>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itle 1">
            <a:hlinkClick r:id="rId4"/>
          </p:cNvPr>
          <p:cNvSpPr txBox="1">
            <a:spLocks/>
          </p:cNvSpPr>
          <p:nvPr/>
        </p:nvSpPr>
        <p:spPr>
          <a:xfrm>
            <a:off x="1081825" y="5892269"/>
            <a:ext cx="7469747" cy="682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Project available at: http://github.com/ngClyde/ngClyde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70014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31657" y="2476660"/>
            <a:ext cx="3257334" cy="1064826"/>
          </a:xfrm>
        </p:spPr>
        <p:txBody>
          <a:bodyPr>
            <a:normAutofit/>
          </a:bodyPr>
          <a:lstStyle/>
          <a:p>
            <a:r>
              <a:rPr lang="en-NZ" b="1" dirty="0" smtClean="0">
                <a:solidFill>
                  <a:schemeClr val="tx1">
                    <a:lumMod val="75000"/>
                    <a:lumOff val="25000"/>
                  </a:schemeClr>
                </a:solidFill>
                <a:latin typeface="Segoe UI Light" panose="020B0502040204020203" pitchFamily="34" charset="0"/>
                <a:cs typeface="Segoe UI Light" panose="020B0502040204020203" pitchFamily="34" charset="0"/>
              </a:rPr>
              <a:t>Deep dive</a:t>
            </a:r>
            <a:endParaRPr lang="en-IN"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5" name="Group 4"/>
          <p:cNvGrpSpPr/>
          <p:nvPr/>
        </p:nvGrpSpPr>
        <p:grpSpPr>
          <a:xfrm rot="16200000">
            <a:off x="6005314" y="684190"/>
            <a:ext cx="173863" cy="12173755"/>
            <a:chOff x="0" y="1553817"/>
            <a:chExt cx="167427" cy="4213006"/>
          </a:xfrm>
        </p:grpSpPr>
        <p:sp>
          <p:nvSpPr>
            <p:cNvPr id="6" name="Rectangle 5"/>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240739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572222"/>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How do I get Angular?</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2" name="Picture 1"/>
          <p:cNvPicPr>
            <a:picLocks noChangeAspect="1"/>
          </p:cNvPicPr>
          <p:nvPr/>
        </p:nvPicPr>
        <p:blipFill rotWithShape="1">
          <a:blip r:embed="rId3"/>
          <a:srcRect l="970" r="23704" b="28918"/>
          <a:stretch/>
        </p:blipFill>
        <p:spPr>
          <a:xfrm>
            <a:off x="2068105" y="1809809"/>
            <a:ext cx="8133456" cy="4315221"/>
          </a:xfrm>
          <a:prstGeom prst="rect">
            <a:avLst/>
          </a:prstGeom>
        </p:spPr>
      </p:pic>
      <p:sp>
        <p:nvSpPr>
          <p:cNvPr id="3" name="Rectangle 2"/>
          <p:cNvSpPr/>
          <p:nvPr/>
        </p:nvSpPr>
        <p:spPr>
          <a:xfrm>
            <a:off x="1786937" y="2000828"/>
            <a:ext cx="2619375" cy="4073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589204" y="2466705"/>
            <a:ext cx="2619375" cy="4073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141654" y="3752251"/>
            <a:ext cx="4411921" cy="324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4"/>
          <a:srcRect l="27578" t="37252" r="48215" b="36756"/>
          <a:stretch/>
        </p:blipFill>
        <p:spPr>
          <a:xfrm>
            <a:off x="917575" y="3292504"/>
            <a:ext cx="3149600" cy="1901373"/>
          </a:xfrm>
          <a:prstGeom prst="rect">
            <a:avLst/>
          </a:prstGeom>
        </p:spPr>
      </p:pic>
      <p:sp>
        <p:nvSpPr>
          <p:cNvPr id="16" name="Rectangle 15"/>
          <p:cNvSpPr/>
          <p:nvPr/>
        </p:nvSpPr>
        <p:spPr>
          <a:xfrm>
            <a:off x="788139" y="3413812"/>
            <a:ext cx="3564786" cy="1586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464743" y="1830417"/>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1</a:t>
            </a:r>
            <a:endParaRPr lang="en-IN" b="1" dirty="0"/>
          </a:p>
        </p:txBody>
      </p:sp>
      <p:sp>
        <p:nvSpPr>
          <p:cNvPr id="18" name="Oval 17"/>
          <p:cNvSpPr/>
          <p:nvPr/>
        </p:nvSpPr>
        <p:spPr>
          <a:xfrm>
            <a:off x="3604397" y="3140656"/>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2</a:t>
            </a:r>
            <a:endParaRPr lang="en-IN" b="1" dirty="0"/>
          </a:p>
        </p:txBody>
      </p:sp>
      <p:sp>
        <p:nvSpPr>
          <p:cNvPr id="19" name="Oval 18"/>
          <p:cNvSpPr/>
          <p:nvPr/>
        </p:nvSpPr>
        <p:spPr>
          <a:xfrm>
            <a:off x="5141654" y="3460430"/>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3</a:t>
            </a:r>
            <a:endParaRPr lang="en-IN" b="1" dirty="0"/>
          </a:p>
        </p:txBody>
      </p:sp>
    </p:spTree>
    <p:extLst>
      <p:ext uri="{BB962C8B-B14F-4D97-AF65-F5344CB8AC3E}">
        <p14:creationId xmlns:p14="http://schemas.microsoft.com/office/powerpoint/2010/main" val="28774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1195</Words>
  <Application>Microsoft Office PowerPoint</Application>
  <PresentationFormat>Widescreen</PresentationFormat>
  <Paragraphs>293</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Microsoft YaHei UI</vt:lpstr>
      <vt:lpstr>Arial</vt:lpstr>
      <vt:lpstr>Calibri</vt:lpstr>
      <vt:lpstr>Calibri Light</vt:lpstr>
      <vt:lpstr>Courier New</vt:lpstr>
      <vt:lpstr>Segoe UI Light</vt:lpstr>
      <vt:lpstr>Office Theme</vt:lpstr>
      <vt:lpstr>Angular JS</vt:lpstr>
      <vt:lpstr>Clyde D’Souza</vt:lpstr>
      <vt:lpstr>What is Angular JS?</vt:lpstr>
      <vt:lpstr>Why use Angular JS?</vt:lpstr>
      <vt:lpstr>Why use Angular JS?</vt:lpstr>
      <vt:lpstr>Conceptual overview</vt:lpstr>
      <vt:lpstr>Let’s build this as we go</vt:lpstr>
      <vt:lpstr>Deep dive</vt:lpstr>
      <vt:lpstr>How do I get Angular?</vt:lpstr>
      <vt:lpstr>Templates</vt:lpstr>
      <vt:lpstr>Directives</vt:lpstr>
      <vt:lpstr>Directives: Normalization</vt:lpstr>
      <vt:lpstr>Angular is watchful. It is only responsible for the angular stuff within the ng-app defined section. But what happens to the angular stuff outside the scope? Try it yourself on plunker.</vt:lpstr>
      <vt:lpstr>Hands-on</vt:lpstr>
      <vt:lpstr>Expressions</vt:lpstr>
      <vt:lpstr>Expressions</vt:lpstr>
      <vt:lpstr>Filters</vt:lpstr>
      <vt:lpstr>Creating custom filters is as easy as using it. But how do you get it going? Try it yourself on plunker.</vt:lpstr>
      <vt:lpstr>Modules</vt:lpstr>
      <vt:lpstr>Modules</vt:lpstr>
      <vt:lpstr>Hands-on</vt:lpstr>
      <vt:lpstr>PowerPoint Presentation</vt:lpstr>
      <vt:lpstr>PowerPoint Presentation</vt:lpstr>
      <vt:lpstr>Controllers is the heart of your business logic and your app is big enough to use multiple controllers. But are you confident on handling multiple controllers? Try the basics of multiple controllers on plunker.</vt:lpstr>
      <vt:lpstr>Hands-on</vt:lpstr>
      <vt:lpstr>PowerPoint Presentation</vt:lpstr>
      <vt:lpstr>Providers</vt:lpstr>
      <vt:lpstr>Services</vt:lpstr>
      <vt:lpstr>Forms</vt:lpstr>
      <vt:lpstr>PowerPoint Presentation</vt:lpstr>
      <vt:lpstr>PowerPoint Presentation</vt:lpstr>
      <vt:lpstr>It’s an ng-valid point to get your hands ng-dirty with Angular forms. Try it yourself on plunker. </vt:lpstr>
      <vt:lpstr>Hands-on</vt:lpstr>
      <vt:lpstr>PowerPoint Presentation</vt:lpstr>
      <vt:lpstr>Hands-on</vt:lpstr>
      <vt:lpstr>PowerPoint Presentation</vt:lpstr>
      <vt:lpstr>PowerPoint Presentation</vt:lpstr>
      <vt:lpstr>PowerPoint Presentation</vt:lpstr>
      <vt:lpstr>Hands-on</vt:lpstr>
      <vt:lpstr>Testing</vt:lpstr>
      <vt:lpstr>Best practices</vt:lpstr>
      <vt:lpstr>Useful resources</vt:lpstr>
      <vt:lpstr>Useful resources</vt:lpstr>
      <vt:lpstr>People to follow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Clyde D'Souza</dc:creator>
  <cp:lastModifiedBy>Clyde D'Souza</cp:lastModifiedBy>
  <cp:revision>335</cp:revision>
  <dcterms:created xsi:type="dcterms:W3CDTF">2016-01-10T07:03:07Z</dcterms:created>
  <dcterms:modified xsi:type="dcterms:W3CDTF">2016-01-21T10:45:51Z</dcterms:modified>
</cp:coreProperties>
</file>