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typescriptlang.org/play/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typescriptlang.org/play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tackblitz.com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- Defines the set of injectable objects that are available in the injector of this module.</a:t>
            </a:r>
          </a:p>
          <a:p>
            <a:pPr/>
          </a:p>
          <a:p>
            <a:pPr/>
            <a:r>
              <a:t>DECORATOR - Component decorator allows you to mark a class as an Angular component and provide additional metadata that determines how the component should be processed, instantiated and used at runtime.</a:t>
            </a:r>
          </a:p>
          <a:p>
            <a:pPr/>
          </a:p>
          <a:p>
            <a:pPr/>
            <a:r>
              <a:t>COMPONENTS - Components are the most basic building block of an UI in an Angular application. An Angular application is a tree of Angular components. Angular components are a subset of directives. Unlike directives, components always have a template and only one component can be instantiated per an element in a template.</a:t>
            </a:r>
          </a:p>
          <a:p>
            <a:pPr/>
          </a:p>
          <a:p>
            <a:pPr/>
            <a:r>
              <a:t>A component must belong to an NgModule in order for it to be usable by another component or application. To specify that a component is a member of an NgModule, you should list it in the declarations field of that NgModule.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Flip over to Chrome and go to </a:t>
            </a:r>
            <a:r>
              <a:rPr u="sng">
                <a:hlinkClick r:id="rId3" invalidUrl="" action="" tgtFrame="" tooltip="" history="1" highlightClick="0" endSnd="0"/>
              </a:rPr>
              <a:t>https://www.typescriptlang.org/play/</a:t>
            </a:r>
          </a:p>
          <a:p>
            <a:pPr/>
            <a:r>
              <a:t>- Explain that Typescript is just JavaScript under covers. </a:t>
            </a:r>
          </a:p>
          <a:p>
            <a:pPr marL="305593" indent="-305593">
              <a:buSzPct val="145000"/>
              <a:buChar char="-"/>
            </a:pPr>
            <a:r>
              <a:t>Types do not carry over.</a:t>
            </a:r>
          </a:p>
          <a:p>
            <a:pPr marL="305593" indent="-305593">
              <a:buSzPct val="145000"/>
              <a:buChar char="-"/>
            </a:pPr>
            <a:r>
              <a:t>For example, </a:t>
            </a:r>
            <a:r>
              <a:rPr b="1"/>
              <a:t>let greeter</a:t>
            </a:r>
            <a:r>
              <a:t> is really just </a:t>
            </a:r>
            <a:r>
              <a:rPr b="1"/>
              <a:t>var greeter</a:t>
            </a:r>
            <a:r>
              <a:t>.</a:t>
            </a:r>
          </a:p>
          <a:p>
            <a:pPr marL="305593" indent="-305593">
              <a:buSzPct val="145000"/>
              <a:buChar char="-"/>
            </a:pPr>
            <a:r>
              <a:t>function showAlert(message: string) {</a:t>
            </a:r>
          </a:p>
          <a:p>
            <a:pPr marL="305593" indent="-305593">
              <a:buSzPct val="145000"/>
              <a:buChar char="-"/>
            </a:pPr>
            <a:r>
              <a:t>    alert(message);</a:t>
            </a:r>
          </a:p>
          <a:p>
            <a:pPr marL="305593" indent="-305593">
              <a:buSzPct val="145000"/>
              <a:buChar char="-"/>
            </a:pPr>
            <a:r>
              <a:t>}</a:t>
            </a:r>
          </a:p>
          <a:p>
            <a:pPr marL="305593" indent="-305593">
              <a:buSzPct val="145000"/>
              <a:buChar char="-"/>
            </a:pPr>
          </a:p>
          <a:p>
            <a:pPr marL="305593" indent="-305593">
              <a:buSzPct val="145000"/>
              <a:buChar char="-"/>
            </a:pPr>
            <a:r>
              <a:t>showAlert(1);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Flip back over to </a:t>
            </a:r>
            <a:r>
              <a:rPr u="sng">
                <a:hlinkClick r:id="rId3" invalidUrl="" action="" tgtFrame="" tooltip="" history="1" highlightClick="0" endSnd="0"/>
              </a:rPr>
              <a:t>typescriptlang.org/play</a:t>
            </a:r>
            <a:r>
              <a:t> and show classes</a:t>
            </a:r>
            <a:br/>
            <a:br/>
            <a:r>
              <a:t>class Alert {</a:t>
            </a:r>
          </a:p>
          <a:p>
            <a:pPr/>
            <a:r>
              <a:t>    constructor(private message: string) { }</a:t>
            </a:r>
          </a:p>
          <a:p>
            <a:pPr/>
          </a:p>
          <a:p>
            <a:pPr/>
            <a:r>
              <a:t>    show() {</a:t>
            </a:r>
          </a:p>
          <a:p>
            <a:pPr/>
            <a:r>
              <a:t>        alert(this.message)</a:t>
            </a:r>
          </a:p>
          <a:p>
            <a:pPr/>
            <a:r>
              <a:t>    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const myAlert = new Alert('Hello, world!');</a:t>
            </a:r>
          </a:p>
          <a:p>
            <a:pPr/>
          </a:p>
          <a:p>
            <a:pPr/>
            <a:r>
              <a:t>myAlert.show();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 strings = ['One', 'Two', 'Three'];</a:t>
            </a:r>
          </a:p>
          <a:p>
            <a:pPr/>
          </a:p>
          <a:p>
            <a:pPr/>
            <a:r>
              <a:t>strings.forEach((item) =&gt; alert(item));</a:t>
            </a:r>
          </a:p>
          <a:p>
            <a:pPr/>
          </a:p>
          <a:p>
            <a:pPr/>
            <a:r>
              <a:t>strings.forEach(showAlert);</a:t>
            </a:r>
          </a:p>
          <a:p>
            <a:pPr/>
          </a:p>
          <a:p>
            <a:pPr/>
            <a:r>
              <a:t>function showAlert(item: string) {</a:t>
            </a:r>
          </a:p>
          <a:p>
            <a:pPr/>
            <a:r>
              <a:t>    alert(item);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 showAlertWithPrefixNew = (prefix: string, message: string) =&gt; alert(`${prefix}: ${message}!`);</a:t>
            </a:r>
          </a:p>
          <a:p>
            <a:pPr/>
            <a:r>
              <a:t>showAlertWithPrefixNew('Hello', 'Wes');</a:t>
            </a:r>
          </a:p>
          <a:p>
            <a:pPr/>
          </a:p>
          <a:p>
            <a:pPr/>
            <a:r>
              <a:t>const showAlertWithPrefixOld = (prefix: string, message: string) =&gt; alert(prefix + ": " + message + "!");</a:t>
            </a:r>
          </a:p>
          <a:p>
            <a:pPr/>
            <a:r>
              <a:t>showAlertWithPrefixOld('Hello', 'Wes');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to </a:t>
            </a:r>
            <a:r>
              <a:rPr u="sng">
                <a:hlinkClick r:id="rId3" invalidUrl="" action="" tgtFrame="" tooltip="" history="1" highlightClick="0" endSnd="0"/>
              </a:rPr>
              <a:t>stackblitz.com</a:t>
            </a:r>
            <a:r>
              <a:t> &gt; Click Angular</a:t>
            </a:r>
          </a:p>
          <a:p>
            <a:pPr/>
          </a:p>
          <a:p>
            <a:pPr/>
            <a:r>
              <a:t>Add @angular/material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132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C3E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0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B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429155"/>
            <a:ext cx="5080000" cy="509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y Meet-up"/>
          <p:cNvSpPr txBox="1"/>
          <p:nvPr>
            <p:ph type="title" idx="4294967295"/>
          </p:nvPr>
        </p:nvSpPr>
        <p:spPr>
          <a:xfrm>
            <a:off x="2910026" y="5448952"/>
            <a:ext cx="7184748" cy="2014517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/>
            <a:r>
              <a:t>May Meet-up</a:t>
            </a:r>
          </a:p>
        </p:txBody>
      </p:sp>
      <p:sp>
        <p:nvSpPr>
          <p:cNvPr id="121" name="High Country Angular"/>
          <p:cNvSpPr txBox="1"/>
          <p:nvPr>
            <p:ph type="body" sz="quarter" idx="4294967295"/>
          </p:nvPr>
        </p:nvSpPr>
        <p:spPr>
          <a:xfrm>
            <a:off x="4247010" y="6958008"/>
            <a:ext cx="4510780" cy="1010837"/>
          </a:xfrm>
          <a:prstGeom prst="rect">
            <a:avLst/>
          </a:prstGeom>
        </p:spPr>
        <p:txBody>
          <a:bodyPr/>
          <a:lstStyle>
            <a:lvl1pPr marL="0" indent="0" defTabSz="449833">
              <a:spcBef>
                <a:spcPts val="3200"/>
              </a:spcBef>
              <a:buClrTx/>
              <a:buSzTx/>
              <a:buNone/>
              <a:defRPr sz="3464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High Country Angular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pic>
        <p:nvPicPr>
          <p:cNvPr id="214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he future of JavaScript is ES2015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The future of JavaScript is ES2015</a:t>
            </a:r>
          </a:p>
          <a:p>
            <a:pPr lvl="1"/>
            <a:r>
              <a:t>Major update to the JavaScript language</a:t>
            </a:r>
          </a:p>
          <a:p>
            <a:pPr lvl="1"/>
            <a:r>
              <a:t>Modules, classes and more</a:t>
            </a:r>
          </a:p>
          <a:p>
            <a:pPr lvl="1"/>
            <a:r>
              <a:t>Will help you align with Angular</a:t>
            </a:r>
            <a:br/>
          </a:p>
          <a:p>
            <a:pPr/>
            <a:r>
              <a:t>TypeScript builds on top of ES2015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0">
        <p:cove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pic>
        <p:nvPicPr>
          <p:cNvPr id="218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https://www.typescriptlang.org/play/"/>
          <p:cNvSpPr txBox="1"/>
          <p:nvPr>
            <p:ph type="body" sz="quarter" idx="1"/>
          </p:nvPr>
        </p:nvSpPr>
        <p:spPr>
          <a:xfrm>
            <a:off x="952500" y="4358479"/>
            <a:ext cx="11099800" cy="90156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900"/>
            </a:lvl1pPr>
          </a:lstStyle>
          <a:p>
            <a:pPr/>
            <a:r>
              <a:t>https://www.typescriptlang.org/play/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ypescript Com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Compilation</a:t>
            </a:r>
          </a:p>
        </p:txBody>
      </p:sp>
      <p:pic>
        <p:nvPicPr>
          <p:cNvPr id="224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Shape 801" descr="Shape 80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232" y="3797300"/>
            <a:ext cx="11030336" cy="215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ypescrip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Classes</a:t>
            </a:r>
          </a:p>
        </p:txBody>
      </p:sp>
      <p:pic>
        <p:nvPicPr>
          <p:cNvPr id="228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ypeScript/ES2015 supports classes: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TypeScript/ES2015 supports classes:</a:t>
            </a:r>
          </a:p>
          <a:p>
            <a:pPr lvl="1"/>
            <a:r>
              <a:t>Define constructors</a:t>
            </a:r>
          </a:p>
          <a:p>
            <a:pPr lvl="1"/>
            <a:r>
              <a:t>Define properties</a:t>
            </a:r>
          </a:p>
          <a:p>
            <a:pPr lvl="1"/>
            <a:r>
              <a:t>Support for "inheritance" (uses prototyping)</a:t>
            </a:r>
          </a:p>
          <a:p>
            <a:pPr lvl="1"/>
            <a:r>
              <a:t>Shortcut function names</a:t>
            </a:r>
          </a:p>
          <a:p>
            <a:pPr lvl="1"/>
            <a:r>
              <a:t>Encapsulation of code!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ypescript 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Typescript Arrow Functions</a:t>
            </a:r>
          </a:p>
        </p:txBody>
      </p:sp>
      <p:pic>
        <p:nvPicPr>
          <p:cNvPr id="234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Cleaner syntax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Cleaner syntax</a:t>
            </a:r>
          </a:p>
          <a:p>
            <a:pPr/>
            <a:r>
              <a:t>Easier nesting</a:t>
            </a:r>
          </a:p>
          <a:p>
            <a:pPr/>
            <a:r>
              <a:t>“Fat arrow” =&gt;</a:t>
            </a:r>
          </a:p>
          <a:p>
            <a:pPr/>
            <a:r>
              <a:t>Function myFunction(inputVar)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ypescript Template 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Typescript Template Strings</a:t>
            </a:r>
          </a:p>
        </p:txBody>
      </p:sp>
      <p:pic>
        <p:nvPicPr>
          <p:cNvPr id="240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upports multi-line strings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Supports multi-line strings</a:t>
            </a:r>
          </a:p>
          <a:p>
            <a:pPr/>
            <a:r>
              <a:t>Allow variables and expressions to be embedded in string literals using ${expression}</a:t>
            </a:r>
          </a:p>
          <a:p>
            <a:pPr/>
            <a:r>
              <a:t>Use the ` character to start and end a string</a:t>
            </a:r>
          </a:p>
          <a:p>
            <a:pPr/>
            <a:r>
              <a:t>Clean up situations where multiple strings are concatenated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t’s Get Cod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Get Coding…</a:t>
            </a:r>
          </a:p>
        </p:txBody>
      </p:sp>
      <p:pic>
        <p:nvPicPr>
          <p:cNvPr id="246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-1.jpg" descr="Image-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60012" y="2394663"/>
            <a:ext cx="4884776" cy="6691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4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Developer Machine Set-up</a:t>
            </a:r>
          </a:p>
          <a:p>
            <a:pPr/>
            <a:r>
              <a:t>Let’s Build An Angular App</a:t>
            </a:r>
          </a:p>
        </p:txBody>
      </p:sp>
      <p:pic>
        <p:nvPicPr>
          <p:cNvPr id="125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o We 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We Are</a:t>
            </a:r>
          </a:p>
        </p:txBody>
      </p:sp>
      <p:sp>
        <p:nvSpPr>
          <p:cNvPr id="128" name="High Country Angular is a group of tech enthusiasts, web designers, software developers and engineers, gathering together on a regular basis to share knowledge, ideas, and lessons learned in working with the Angular framewor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 Country Angular is a group of tech enthusiasts, web designers, software developers and engineers, gathering together on a regular basis to share knowledge, ideas, and lessons learned in working with the Angular framework. </a:t>
            </a:r>
          </a:p>
          <a:p>
            <a:pPr/>
            <a:r>
              <a:t>We are working hard to create a </a:t>
            </a:r>
            <a:r>
              <a:rPr b="1" i="1" u="sng"/>
              <a:t>culture of honor</a:t>
            </a:r>
            <a:r>
              <a:t> where questions big and small from beginners to experts are treated with the same respect.</a:t>
            </a:r>
          </a:p>
        </p:txBody>
      </p:sp>
      <p:pic>
        <p:nvPicPr>
          <p:cNvPr id="129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ocial Med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Social Media</a:t>
            </a:r>
          </a:p>
        </p:txBody>
      </p:sp>
      <p:pic>
        <p:nvPicPr>
          <p:cNvPr id="132" name="Twitter_Logo_Blue.png" descr="Twitter_Logo_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2336800"/>
            <a:ext cx="50800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@ngHighCountry"/>
          <p:cNvSpPr txBox="1"/>
          <p:nvPr/>
        </p:nvSpPr>
        <p:spPr>
          <a:xfrm>
            <a:off x="4157821" y="6390038"/>
            <a:ext cx="468915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@ngHighCountry</a:t>
            </a:r>
          </a:p>
        </p:txBody>
      </p:sp>
      <p:pic>
        <p:nvPicPr>
          <p:cNvPr id="134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ngular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Basics</a:t>
            </a:r>
          </a:p>
        </p:txBody>
      </p:sp>
      <p:sp>
        <p:nvSpPr>
          <p:cNvPr id="137" name="We’re going to build a Chuck Norris Joke Board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We’re going to build a Chuck Norris Joke Board</a:t>
            </a:r>
          </a:p>
          <a:p>
            <a:pPr/>
            <a:r>
              <a:t>By the end you’ll be able to…</a:t>
            </a:r>
          </a:p>
          <a:p>
            <a:pPr lvl="1"/>
            <a:r>
              <a:t>Use Stackblitz to create/develop a basic Angular App</a:t>
            </a:r>
          </a:p>
          <a:p>
            <a:pPr lvl="1"/>
            <a:r>
              <a:t>Understand building blocks of a basic Angular App</a:t>
            </a:r>
          </a:p>
          <a:p>
            <a:pPr lvl="1"/>
            <a:r>
              <a:t>Request data from external services using HttpClient</a:t>
            </a:r>
          </a:p>
        </p:txBody>
      </p:sp>
      <p:pic>
        <p:nvPicPr>
          <p:cNvPr id="138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ngular Ver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Versions</a:t>
            </a:r>
          </a:p>
        </p:txBody>
      </p:sp>
      <p:pic>
        <p:nvPicPr>
          <p:cNvPr id="141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4" name="Shape 710"/>
          <p:cNvGrpSpPr/>
          <p:nvPr/>
        </p:nvGrpSpPr>
        <p:grpSpPr>
          <a:xfrm>
            <a:off x="547086" y="2579890"/>
            <a:ext cx="5680679" cy="3657870"/>
            <a:chOff x="0" y="0"/>
            <a:chExt cx="5680677" cy="3657868"/>
          </a:xfrm>
        </p:grpSpPr>
        <p:sp>
          <p:nvSpPr>
            <p:cNvPr id="142" name="Rectangle"/>
            <p:cNvSpPr/>
            <p:nvPr/>
          </p:nvSpPr>
          <p:spPr>
            <a:xfrm>
              <a:off x="-1" y="-1"/>
              <a:ext cx="5680679" cy="3657870"/>
            </a:xfrm>
            <a:prstGeom prst="rect">
              <a:avLst/>
            </a:prstGeom>
            <a:solidFill>
              <a:srgbClr val="E29F1D"/>
            </a:solidFill>
            <a:ln w="19050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43" name="AngularJS…"/>
            <p:cNvSpPr txBox="1"/>
            <p:nvPr/>
          </p:nvSpPr>
          <p:spPr>
            <a:xfrm>
              <a:off x="-1" y="-1"/>
              <a:ext cx="5680679" cy="138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AngularJS</a:t>
              </a:r>
            </a:p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v 1.x</a:t>
              </a:r>
            </a:p>
          </p:txBody>
        </p:sp>
      </p:grpSp>
      <p:grpSp>
        <p:nvGrpSpPr>
          <p:cNvPr id="147" name="Shape 711"/>
          <p:cNvGrpSpPr/>
          <p:nvPr/>
        </p:nvGrpSpPr>
        <p:grpSpPr>
          <a:xfrm>
            <a:off x="6870877" y="2579890"/>
            <a:ext cx="5680679" cy="3657870"/>
            <a:chOff x="0" y="0"/>
            <a:chExt cx="5680677" cy="3657868"/>
          </a:xfrm>
        </p:grpSpPr>
        <p:sp>
          <p:nvSpPr>
            <p:cNvPr id="145" name="Rectangle"/>
            <p:cNvSpPr/>
            <p:nvPr/>
          </p:nvSpPr>
          <p:spPr>
            <a:xfrm>
              <a:off x="-1" y="-1"/>
              <a:ext cx="5680679" cy="3657870"/>
            </a:xfrm>
            <a:prstGeom prst="rect">
              <a:avLst/>
            </a:prstGeom>
            <a:solidFill>
              <a:srgbClr val="80B606"/>
            </a:solidFill>
            <a:ln w="19050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46" name="Angular…"/>
            <p:cNvSpPr txBox="1"/>
            <p:nvPr/>
          </p:nvSpPr>
          <p:spPr>
            <a:xfrm>
              <a:off x="-1" y="-1"/>
              <a:ext cx="5680679" cy="138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Angular </a:t>
              </a:r>
            </a:p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v 2.x+</a:t>
              </a:r>
            </a:p>
          </p:txBody>
        </p:sp>
      </p:grpSp>
      <p:grpSp>
        <p:nvGrpSpPr>
          <p:cNvPr id="150" name="Shape 712"/>
          <p:cNvGrpSpPr/>
          <p:nvPr/>
        </p:nvGrpSpPr>
        <p:grpSpPr>
          <a:xfrm>
            <a:off x="7414452" y="3856656"/>
            <a:ext cx="1964757" cy="1783228"/>
            <a:chOff x="0" y="0"/>
            <a:chExt cx="1964755" cy="1783227"/>
          </a:xfrm>
        </p:grpSpPr>
        <p:sp>
          <p:nvSpPr>
            <p:cNvPr id="148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49" name="Actively Developed"/>
            <p:cNvSpPr txBox="1"/>
            <p:nvPr/>
          </p:nvSpPr>
          <p:spPr>
            <a:xfrm>
              <a:off x="287732" y="497569"/>
              <a:ext cx="1389292" cy="788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Actively</a:t>
              </a:r>
              <a:br/>
              <a:r>
                <a:t>Developed</a:t>
              </a:r>
            </a:p>
          </p:txBody>
        </p:sp>
      </p:grpSp>
      <p:grpSp>
        <p:nvGrpSpPr>
          <p:cNvPr id="153" name="Shape 713"/>
          <p:cNvGrpSpPr/>
          <p:nvPr/>
        </p:nvGrpSpPr>
        <p:grpSpPr>
          <a:xfrm>
            <a:off x="10199861" y="3856656"/>
            <a:ext cx="1964757" cy="1783228"/>
            <a:chOff x="0" y="0"/>
            <a:chExt cx="1964755" cy="1783227"/>
          </a:xfrm>
        </p:grpSpPr>
        <p:sp>
          <p:nvSpPr>
            <p:cNvPr id="151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52" name="TypeScript, ES2015 or ES5"/>
            <p:cNvSpPr txBox="1"/>
            <p:nvPr/>
          </p:nvSpPr>
          <p:spPr>
            <a:xfrm>
              <a:off x="287732" y="360014"/>
              <a:ext cx="1389292" cy="1063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TypeScript, ES2015 or ES5</a:t>
              </a:r>
            </a:p>
          </p:txBody>
        </p:sp>
      </p:grpSp>
      <p:grpSp>
        <p:nvGrpSpPr>
          <p:cNvPr id="156" name="Shape 714"/>
          <p:cNvGrpSpPr/>
          <p:nvPr/>
        </p:nvGrpSpPr>
        <p:grpSpPr>
          <a:xfrm>
            <a:off x="976357" y="3923989"/>
            <a:ext cx="1964757" cy="1783229"/>
            <a:chOff x="0" y="0"/>
            <a:chExt cx="1964755" cy="1783227"/>
          </a:xfrm>
        </p:grpSpPr>
        <p:sp>
          <p:nvSpPr>
            <p:cNvPr id="154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55" name="Actively…"/>
            <p:cNvSpPr txBox="1"/>
            <p:nvPr/>
          </p:nvSpPr>
          <p:spPr>
            <a:xfrm>
              <a:off x="287732" y="497569"/>
              <a:ext cx="1389292" cy="788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Actively</a:t>
              </a:r>
            </a:p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Developed</a:t>
              </a:r>
            </a:p>
          </p:txBody>
        </p:sp>
      </p:grpSp>
      <p:grpSp>
        <p:nvGrpSpPr>
          <p:cNvPr id="159" name="Shape 715"/>
          <p:cNvGrpSpPr/>
          <p:nvPr/>
        </p:nvGrpSpPr>
        <p:grpSpPr>
          <a:xfrm>
            <a:off x="3678817" y="3923989"/>
            <a:ext cx="1964757" cy="1783229"/>
            <a:chOff x="0" y="0"/>
            <a:chExt cx="1964755" cy="1783227"/>
          </a:xfrm>
        </p:grpSpPr>
        <p:sp>
          <p:nvSpPr>
            <p:cNvPr id="157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58" name="Continued…"/>
            <p:cNvSpPr txBox="1"/>
            <p:nvPr/>
          </p:nvSpPr>
          <p:spPr>
            <a:xfrm>
              <a:off x="287732" y="497569"/>
              <a:ext cx="1389292" cy="788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Continued</a:t>
              </a:r>
            </a:p>
            <a:p>
              <a:pPr defTabSz="914400">
                <a:defRPr b="0" sz="120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Support</a:t>
              </a:r>
            </a:p>
          </p:txBody>
        </p:sp>
      </p:grpSp>
      <p:sp>
        <p:nvSpPr>
          <p:cNvPr id="160" name="Shape 716"/>
          <p:cNvSpPr txBox="1"/>
          <p:nvPr/>
        </p:nvSpPr>
        <p:spPr>
          <a:xfrm>
            <a:off x="2387600" y="6404649"/>
            <a:ext cx="8229600" cy="91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defTabSz="914400">
              <a:lnSpc>
                <a:spcPct val="115000"/>
              </a:lnSpc>
              <a:spcBef>
                <a:spcPts val="800"/>
              </a:spcBef>
              <a:defRPr sz="1600"/>
            </a:pPr>
            <a:r>
              <a:t>AngularJS</a:t>
            </a:r>
            <a:r>
              <a:rPr b="0"/>
              <a:t> is planning one more significant release, version 1.7, and on July 1, 2018 it will enter a 3 year Long Term Support period. - Angular Team, Jan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ngular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Overview</a:t>
            </a:r>
          </a:p>
        </p:txBody>
      </p:sp>
      <p:pic>
        <p:nvPicPr>
          <p:cNvPr id="163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Group"/>
          <p:cNvGrpSpPr/>
          <p:nvPr/>
        </p:nvGrpSpPr>
        <p:grpSpPr>
          <a:xfrm>
            <a:off x="1795561" y="2627199"/>
            <a:ext cx="9413678" cy="4499202"/>
            <a:chOff x="0" y="0"/>
            <a:chExt cx="9413676" cy="4499201"/>
          </a:xfrm>
        </p:grpSpPr>
        <p:grpSp>
          <p:nvGrpSpPr>
            <p:cNvPr id="166" name="Shape 728"/>
            <p:cNvGrpSpPr/>
            <p:nvPr/>
          </p:nvGrpSpPr>
          <p:grpSpPr>
            <a:xfrm>
              <a:off x="0" y="0"/>
              <a:ext cx="2207434" cy="2171910"/>
              <a:chOff x="0" y="0"/>
              <a:chExt cx="2207433" cy="2171909"/>
            </a:xfrm>
          </p:grpSpPr>
          <p:sp>
            <p:nvSpPr>
              <p:cNvPr id="164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D1505E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5" name="Module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Modules</a:t>
                </a:r>
              </a:p>
            </p:txBody>
          </p:sp>
        </p:grpSp>
        <p:grpSp>
          <p:nvGrpSpPr>
            <p:cNvPr id="169" name="Shape 729"/>
            <p:cNvGrpSpPr/>
            <p:nvPr/>
          </p:nvGrpSpPr>
          <p:grpSpPr>
            <a:xfrm>
              <a:off x="2428631" y="0"/>
              <a:ext cx="2207434" cy="2171910"/>
              <a:chOff x="0" y="0"/>
              <a:chExt cx="2207433" cy="2171909"/>
            </a:xfrm>
          </p:grpSpPr>
          <p:sp>
            <p:nvSpPr>
              <p:cNvPr id="167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74E13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8" name="Component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Components</a:t>
                </a:r>
              </a:p>
            </p:txBody>
          </p:sp>
        </p:grpSp>
        <p:grpSp>
          <p:nvGrpSpPr>
            <p:cNvPr id="172" name="Shape 730"/>
            <p:cNvGrpSpPr/>
            <p:nvPr/>
          </p:nvGrpSpPr>
          <p:grpSpPr>
            <a:xfrm>
              <a:off x="4817437" y="0"/>
              <a:ext cx="2207434" cy="2171910"/>
              <a:chOff x="0" y="0"/>
              <a:chExt cx="2207433" cy="2171909"/>
            </a:xfrm>
          </p:grpSpPr>
          <p:sp>
            <p:nvSpPr>
              <p:cNvPr id="170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388D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1" name="Decorator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Decorators</a:t>
                </a:r>
              </a:p>
            </p:txBody>
          </p:sp>
        </p:grpSp>
        <p:grpSp>
          <p:nvGrpSpPr>
            <p:cNvPr id="175" name="Shape 731"/>
            <p:cNvGrpSpPr/>
            <p:nvPr/>
          </p:nvGrpSpPr>
          <p:grpSpPr>
            <a:xfrm>
              <a:off x="7206243" y="0"/>
              <a:ext cx="2207434" cy="2171910"/>
              <a:chOff x="0" y="0"/>
              <a:chExt cx="2207433" cy="2171909"/>
            </a:xfrm>
          </p:grpSpPr>
          <p:sp>
            <p:nvSpPr>
              <p:cNvPr id="173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5B57B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4" name="Languages…"/>
              <p:cNvSpPr txBox="1"/>
              <p:nvPr/>
            </p:nvSpPr>
            <p:spPr>
              <a:xfrm>
                <a:off x="-1" y="230786"/>
                <a:ext cx="2207435" cy="1710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Languages</a:t>
                </a:r>
              </a:p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(TypeScript, ES2015+, ES5)</a:t>
                </a:r>
              </a:p>
            </p:txBody>
          </p:sp>
        </p:grpSp>
        <p:grpSp>
          <p:nvGrpSpPr>
            <p:cNvPr id="178" name="Shape 732"/>
            <p:cNvGrpSpPr/>
            <p:nvPr/>
          </p:nvGrpSpPr>
          <p:grpSpPr>
            <a:xfrm>
              <a:off x="0" y="2327292"/>
              <a:ext cx="2207434" cy="2171910"/>
              <a:chOff x="0" y="0"/>
              <a:chExt cx="2207433" cy="2171909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5B57B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7" name="Dependency Injection"/>
              <p:cNvSpPr txBox="1"/>
              <p:nvPr/>
            </p:nvSpPr>
            <p:spPr>
              <a:xfrm>
                <a:off x="-1" y="598003"/>
                <a:ext cx="2207435" cy="9759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Dependency</a:t>
                </a:r>
                <a:br/>
                <a:r>
                  <a:t>Injection</a:t>
                </a:r>
              </a:p>
            </p:txBody>
          </p:sp>
        </p:grpSp>
        <p:grpSp>
          <p:nvGrpSpPr>
            <p:cNvPr id="181" name="Shape 733"/>
            <p:cNvGrpSpPr/>
            <p:nvPr/>
          </p:nvGrpSpPr>
          <p:grpSpPr>
            <a:xfrm>
              <a:off x="2428631" y="2327292"/>
              <a:ext cx="2207434" cy="2171910"/>
              <a:chOff x="0" y="0"/>
              <a:chExt cx="2207433" cy="2171909"/>
            </a:xfrm>
          </p:grpSpPr>
          <p:sp>
            <p:nvSpPr>
              <p:cNvPr id="179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388D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0" name="Service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Services</a:t>
                </a:r>
              </a:p>
            </p:txBody>
          </p:sp>
        </p:grpSp>
        <p:grpSp>
          <p:nvGrpSpPr>
            <p:cNvPr id="184" name="Shape 734"/>
            <p:cNvGrpSpPr/>
            <p:nvPr/>
          </p:nvGrpSpPr>
          <p:grpSpPr>
            <a:xfrm>
              <a:off x="4857262" y="2327292"/>
              <a:ext cx="2207434" cy="2171910"/>
              <a:chOff x="0" y="0"/>
              <a:chExt cx="2207433" cy="2171909"/>
            </a:xfrm>
          </p:grpSpPr>
          <p:sp>
            <p:nvSpPr>
              <p:cNvPr id="182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74E13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3" name="Data Binding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Data Binding</a:t>
                </a:r>
              </a:p>
            </p:txBody>
          </p:sp>
        </p:grpSp>
        <p:grpSp>
          <p:nvGrpSpPr>
            <p:cNvPr id="187" name="Shape 735"/>
            <p:cNvGrpSpPr/>
            <p:nvPr/>
          </p:nvGrpSpPr>
          <p:grpSpPr>
            <a:xfrm>
              <a:off x="7206239" y="2327292"/>
              <a:ext cx="2207435" cy="2171910"/>
              <a:chOff x="0" y="0"/>
              <a:chExt cx="2207433" cy="2171909"/>
            </a:xfrm>
          </p:grpSpPr>
          <p:sp>
            <p:nvSpPr>
              <p:cNvPr id="185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D1505E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6" name="Performance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Performance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he Big Pi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Big Picture</a:t>
            </a:r>
          </a:p>
        </p:txBody>
      </p:sp>
      <p:pic>
        <p:nvPicPr>
          <p:cNvPr id="193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Group"/>
          <p:cNvGrpSpPr/>
          <p:nvPr/>
        </p:nvGrpSpPr>
        <p:grpSpPr>
          <a:xfrm>
            <a:off x="1173107" y="2206604"/>
            <a:ext cx="10658586" cy="5823228"/>
            <a:chOff x="0" y="0"/>
            <a:chExt cx="10658585" cy="5823227"/>
          </a:xfrm>
        </p:grpSpPr>
        <p:sp>
          <p:nvSpPr>
            <p:cNvPr id="194" name="Shape 741"/>
            <p:cNvSpPr/>
            <p:nvPr/>
          </p:nvSpPr>
          <p:spPr>
            <a:xfrm>
              <a:off x="11088" y="0"/>
              <a:ext cx="10647498" cy="5823228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grpSp>
          <p:nvGrpSpPr>
            <p:cNvPr id="197" name="Shape 742"/>
            <p:cNvGrpSpPr/>
            <p:nvPr/>
          </p:nvGrpSpPr>
          <p:grpSpPr>
            <a:xfrm>
              <a:off x="11088" y="0"/>
              <a:ext cx="10647498" cy="1041834"/>
              <a:chOff x="0" y="0"/>
              <a:chExt cx="10647497" cy="1041833"/>
            </a:xfrm>
          </p:grpSpPr>
          <p:sp>
            <p:nvSpPr>
              <p:cNvPr id="195" name="Rectangle"/>
              <p:cNvSpPr/>
              <p:nvPr/>
            </p:nvSpPr>
            <p:spPr>
              <a:xfrm>
                <a:off x="-1" y="-1"/>
                <a:ext cx="10647499" cy="1041835"/>
              </a:xfrm>
              <a:prstGeom prst="rect">
                <a:avLst/>
              </a:prstGeom>
              <a:solidFill>
                <a:srgbClr val="D1505E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6" name="Header Component"/>
              <p:cNvSpPr txBox="1"/>
              <p:nvPr/>
            </p:nvSpPr>
            <p:spPr>
              <a:xfrm>
                <a:off x="-1" y="107017"/>
                <a:ext cx="10647499" cy="827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Header Component</a:t>
                </a:r>
              </a:p>
            </p:txBody>
          </p:sp>
        </p:grpSp>
        <p:grpSp>
          <p:nvGrpSpPr>
            <p:cNvPr id="200" name="Shape 743"/>
            <p:cNvGrpSpPr/>
            <p:nvPr/>
          </p:nvGrpSpPr>
          <p:grpSpPr>
            <a:xfrm>
              <a:off x="11088" y="1041833"/>
              <a:ext cx="2712020" cy="3739562"/>
              <a:chOff x="0" y="0"/>
              <a:chExt cx="2712019" cy="3739560"/>
            </a:xfrm>
          </p:grpSpPr>
          <p:sp>
            <p:nvSpPr>
              <p:cNvPr id="198" name="Rectangle"/>
              <p:cNvSpPr/>
              <p:nvPr/>
            </p:nvSpPr>
            <p:spPr>
              <a:xfrm>
                <a:off x="-1" y="-1"/>
                <a:ext cx="2712021" cy="3739562"/>
              </a:xfrm>
              <a:prstGeom prst="rect">
                <a:avLst/>
              </a:prstGeom>
              <a:solidFill>
                <a:srgbClr val="38761D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20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9" name="Menu…"/>
              <p:cNvSpPr txBox="1"/>
              <p:nvPr/>
            </p:nvSpPr>
            <p:spPr>
              <a:xfrm>
                <a:off x="-1" y="1246569"/>
                <a:ext cx="2712021" cy="12464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/>
              <a:p>
                <a:pPr defTabSz="914400">
                  <a:defRPr b="0" sz="2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Menu </a:t>
                </a:r>
              </a:p>
              <a:p>
                <a:pPr defTabSz="914400">
                  <a:defRPr b="0" sz="2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Component</a:t>
                </a:r>
              </a:p>
            </p:txBody>
          </p:sp>
        </p:grpSp>
        <p:grpSp>
          <p:nvGrpSpPr>
            <p:cNvPr id="203" name="Shape 744"/>
            <p:cNvGrpSpPr/>
            <p:nvPr/>
          </p:nvGrpSpPr>
          <p:grpSpPr>
            <a:xfrm>
              <a:off x="0" y="4781394"/>
              <a:ext cx="10647498" cy="1041834"/>
              <a:chOff x="0" y="0"/>
              <a:chExt cx="10647497" cy="1041833"/>
            </a:xfrm>
          </p:grpSpPr>
          <p:sp>
            <p:nvSpPr>
              <p:cNvPr id="201" name="Rectangle"/>
              <p:cNvSpPr/>
              <p:nvPr/>
            </p:nvSpPr>
            <p:spPr>
              <a:xfrm>
                <a:off x="-1" y="-1"/>
                <a:ext cx="10647499" cy="1041835"/>
              </a:xfrm>
              <a:prstGeom prst="rect">
                <a:avLst/>
              </a:prstGeom>
              <a:solidFill>
                <a:srgbClr val="A5A5A5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2" name="Footer Component"/>
              <p:cNvSpPr txBox="1"/>
              <p:nvPr/>
            </p:nvSpPr>
            <p:spPr>
              <a:xfrm>
                <a:off x="-1" y="107017"/>
                <a:ext cx="10647499" cy="827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Footer Component</a:t>
                </a:r>
              </a:p>
            </p:txBody>
          </p:sp>
        </p:grpSp>
        <p:grpSp>
          <p:nvGrpSpPr>
            <p:cNvPr id="206" name="Shape 745"/>
            <p:cNvGrpSpPr/>
            <p:nvPr/>
          </p:nvGrpSpPr>
          <p:grpSpPr>
            <a:xfrm>
              <a:off x="2723107" y="1041833"/>
              <a:ext cx="7935479" cy="3739562"/>
              <a:chOff x="0" y="0"/>
              <a:chExt cx="7935477" cy="3739560"/>
            </a:xfrm>
          </p:grpSpPr>
          <p:sp>
            <p:nvSpPr>
              <p:cNvPr id="204" name="Rectangle"/>
              <p:cNvSpPr/>
              <p:nvPr/>
            </p:nvSpPr>
            <p:spPr>
              <a:xfrm>
                <a:off x="-1" y="-1"/>
                <a:ext cx="7935479" cy="3739562"/>
              </a:xfrm>
              <a:prstGeom prst="rect">
                <a:avLst/>
              </a:prstGeom>
              <a:solidFill>
                <a:srgbClr val="2388D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5" name="Grid Component"/>
              <p:cNvSpPr txBox="1"/>
              <p:nvPr/>
            </p:nvSpPr>
            <p:spPr>
              <a:xfrm>
                <a:off x="-1" y="1455881"/>
                <a:ext cx="7935479" cy="827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b="0"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Grid Component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chuck_norris_one.jpg" descr="chuck_norris_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551" y="1253794"/>
            <a:ext cx="5822364" cy="7246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chuck_two.jpg" descr="chuck_tw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3368" y="460424"/>
            <a:ext cx="5080001" cy="433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chuck_three.jpg" descr="chuck_thre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88763" y="4912830"/>
            <a:ext cx="5129210" cy="4380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  <p:bldP build="whole" bldLvl="1" animBg="1" rev="0" advAuto="0" spid="211" grpId="3"/>
      <p:bldP build="whole" bldLvl="1" animBg="1" rev="0" advAuto="0" spid="21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