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13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C3E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130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eetup.com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uly Meet-up"/>
          <p:cNvSpPr txBox="1"/>
          <p:nvPr>
            <p:ph type="title" idx="4294967295"/>
          </p:nvPr>
        </p:nvSpPr>
        <p:spPr>
          <a:xfrm>
            <a:off x="2910026" y="5448952"/>
            <a:ext cx="7184748" cy="2014517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July Meet-up</a:t>
            </a:r>
          </a:p>
        </p:txBody>
      </p:sp>
      <p:sp>
        <p:nvSpPr>
          <p:cNvPr id="120" name="High Country Angular"/>
          <p:cNvSpPr txBox="1"/>
          <p:nvPr>
            <p:ph type="body" sz="quarter" idx="4294967295"/>
          </p:nvPr>
        </p:nvSpPr>
        <p:spPr>
          <a:xfrm>
            <a:off x="4247010" y="6958008"/>
            <a:ext cx="4510780" cy="1010837"/>
          </a:xfrm>
          <a:prstGeom prst="rect">
            <a:avLst/>
          </a:prstGeom>
        </p:spPr>
        <p:txBody>
          <a:bodyPr/>
          <a:lstStyle>
            <a:lvl1pPr marL="0" indent="0" defTabSz="449833">
              <a:spcBef>
                <a:spcPts val="3200"/>
              </a:spcBef>
              <a:buClrTx/>
              <a:buSzTx/>
              <a:buNone/>
              <a:defRPr sz="3464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High Country Angular</a:t>
            </a:r>
          </a:p>
        </p:txBody>
      </p:sp>
      <p:pic>
        <p:nvPicPr>
          <p:cNvPr id="121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006901"/>
            <a:ext cx="5080000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77" name="What are the major parts of a component?"/>
          <p:cNvSpPr txBox="1"/>
          <p:nvPr>
            <p:ph type="body" sz="quarter" idx="1"/>
          </p:nvPr>
        </p:nvSpPr>
        <p:spPr>
          <a:xfrm>
            <a:off x="2260931" y="2111896"/>
            <a:ext cx="8482938" cy="651255"/>
          </a:xfrm>
          <a:prstGeom prst="rect">
            <a:avLst/>
          </a:prstGeom>
        </p:spPr>
        <p:txBody>
          <a:bodyPr anchor="t"/>
          <a:lstStyle/>
          <a:p>
            <a:pPr lvl="1" marL="0" indent="0" algn="ctr">
              <a:buSzTx/>
              <a:buNone/>
            </a:pPr>
            <a:r>
              <a:t>What are the major parts of a component?</a:t>
            </a:r>
          </a:p>
        </p:txBody>
      </p:sp>
      <p:pic>
        <p:nvPicPr>
          <p:cNvPr id="178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ounded Rectangle"/>
          <p:cNvSpPr/>
          <p:nvPr/>
        </p:nvSpPr>
        <p:spPr>
          <a:xfrm>
            <a:off x="4229709" y="3203671"/>
            <a:ext cx="4545382" cy="5073458"/>
          </a:xfrm>
          <a:prstGeom prst="roundRect">
            <a:avLst>
              <a:gd name="adj" fmla="val 15000"/>
            </a:avLst>
          </a:prstGeom>
          <a:solidFill>
            <a:schemeClr val="accent4">
              <a:hueOff val="468000"/>
              <a:satOff val="-4761"/>
              <a:lumOff val="1019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TypeScript Class my.component.ts"/>
          <p:cNvSpPr/>
          <p:nvPr/>
        </p:nvSpPr>
        <p:spPr>
          <a:xfrm>
            <a:off x="4607004" y="3601429"/>
            <a:ext cx="3790790" cy="12999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TypeScript Class</a:t>
            </a:r>
            <a:br/>
            <a:r>
              <a:rPr>
                <a:latin typeface="Andale Mono"/>
                <a:ea typeface="Andale Mono"/>
                <a:cs typeface="Andale Mono"/>
                <a:sym typeface="Andale Mono"/>
              </a:rPr>
              <a:t>my.component.ts</a:t>
            </a:r>
          </a:p>
        </p:txBody>
      </p:sp>
      <p:sp>
        <p:nvSpPr>
          <p:cNvPr id="181" name="HTML Template my.component.html"/>
          <p:cNvSpPr/>
          <p:nvPr/>
        </p:nvSpPr>
        <p:spPr>
          <a:xfrm>
            <a:off x="4607004" y="5090443"/>
            <a:ext cx="3790790" cy="12999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HTML Template</a:t>
            </a:r>
            <a:br/>
            <a:r>
              <a:rPr>
                <a:latin typeface="Andale Mono"/>
                <a:ea typeface="Andale Mono"/>
                <a:cs typeface="Andale Mono"/>
                <a:sym typeface="Andale Mono"/>
              </a:rPr>
              <a:t>my.component.html</a:t>
            </a:r>
          </a:p>
        </p:txBody>
      </p:sp>
      <p:sp>
        <p:nvSpPr>
          <p:cNvPr id="182" name="Stylesheet…"/>
          <p:cNvSpPr/>
          <p:nvPr/>
        </p:nvSpPr>
        <p:spPr>
          <a:xfrm>
            <a:off x="4607004" y="6579458"/>
            <a:ext cx="3790790" cy="12999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Stylesheet</a:t>
            </a:r>
          </a:p>
          <a:p>
            <a:pPr>
              <a:defRPr b="0" sz="2200">
                <a:solidFill>
                  <a:srgbClr val="0000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my.component.css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85" name="TypeScript Class - my.component.ts"/>
          <p:cNvSpPr txBox="1"/>
          <p:nvPr>
            <p:ph type="body" sz="quarter" idx="1"/>
          </p:nvPr>
        </p:nvSpPr>
        <p:spPr>
          <a:xfrm>
            <a:off x="2260931" y="2111896"/>
            <a:ext cx="8482938" cy="651255"/>
          </a:xfrm>
          <a:prstGeom prst="rect">
            <a:avLst/>
          </a:prstGeom>
        </p:spPr>
        <p:txBody>
          <a:bodyPr anchor="t"/>
          <a:lstStyle/>
          <a:p>
            <a:pPr lvl="1" marL="0" indent="0" algn="ctr">
              <a:buSzTx/>
              <a:buNone/>
            </a:pPr>
            <a:r>
              <a:t>TypeScript Class -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my.component.ts</a:t>
            </a:r>
          </a:p>
        </p:txBody>
      </p:sp>
      <p:pic>
        <p:nvPicPr>
          <p:cNvPr id="186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ode.png" descr="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7678" y="2942203"/>
            <a:ext cx="9329444" cy="4892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90" name="HTML Template - my.component.html"/>
          <p:cNvSpPr txBox="1"/>
          <p:nvPr>
            <p:ph type="body" sz="quarter" idx="1"/>
          </p:nvPr>
        </p:nvSpPr>
        <p:spPr>
          <a:xfrm>
            <a:off x="2260931" y="2111896"/>
            <a:ext cx="8482938" cy="651255"/>
          </a:xfrm>
          <a:prstGeom prst="rect">
            <a:avLst/>
          </a:prstGeom>
        </p:spPr>
        <p:txBody>
          <a:bodyPr anchor="t"/>
          <a:lstStyle/>
          <a:p>
            <a:pPr lvl="1" marL="0" indent="0" algn="ctr">
              <a:buSzTx/>
              <a:buNone/>
            </a:pPr>
            <a:r>
              <a:t>HTML Template -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my.component.html</a:t>
            </a:r>
          </a:p>
        </p:txBody>
      </p:sp>
      <p:pic>
        <p:nvPicPr>
          <p:cNvPr id="191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ode.png" descr="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499" y="3594156"/>
            <a:ext cx="11099801" cy="2565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95" name="Stylesheet - my.component.css"/>
          <p:cNvSpPr txBox="1"/>
          <p:nvPr>
            <p:ph type="body" sz="quarter" idx="1"/>
          </p:nvPr>
        </p:nvSpPr>
        <p:spPr>
          <a:xfrm>
            <a:off x="2260931" y="2111896"/>
            <a:ext cx="8482938" cy="651255"/>
          </a:xfrm>
          <a:prstGeom prst="rect">
            <a:avLst/>
          </a:prstGeom>
        </p:spPr>
        <p:txBody>
          <a:bodyPr anchor="t"/>
          <a:lstStyle/>
          <a:p>
            <a:pPr lvl="1" marL="0" indent="0" algn="ctr">
              <a:buSzTx/>
              <a:buNone/>
            </a:pPr>
            <a:r>
              <a:t>Stylesheet - 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my.component.css</a:t>
            </a:r>
          </a:p>
        </p:txBody>
      </p:sp>
      <p:pic>
        <p:nvPicPr>
          <p:cNvPr id="196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code.png" descr="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8095" y="3535246"/>
            <a:ext cx="10408610" cy="2683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pic>
        <p:nvPicPr>
          <p:cNvPr id="200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2313390"/>
            <a:ext cx="8458201" cy="585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ve Coding…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Live Coding…</a:t>
            </a:r>
          </a:p>
        </p:txBody>
      </p:sp>
      <p:pic>
        <p:nvPicPr>
          <p:cNvPr id="204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iF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WiFi</a:t>
            </a:r>
          </a:p>
        </p:txBody>
      </p:sp>
      <p:sp>
        <p:nvSpPr>
          <p:cNvPr id="124" name="Access Point: spvisitor…"/>
          <p:cNvSpPr txBox="1"/>
          <p:nvPr>
            <p:ph type="body" sz="half" idx="1"/>
          </p:nvPr>
        </p:nvSpPr>
        <p:spPr>
          <a:xfrm>
            <a:off x="952500" y="3609298"/>
            <a:ext cx="11099800" cy="2535004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5200"/>
            </a:pPr>
            <a:r>
              <a:t>Access Point: spvisitor</a:t>
            </a:r>
          </a:p>
          <a:p>
            <a:pPr marL="0" indent="0" algn="ctr">
              <a:buSzTx/>
              <a:buNone/>
              <a:defRPr sz="5200"/>
            </a:pPr>
            <a:r>
              <a:t>Password: greatness</a:t>
            </a:r>
          </a:p>
        </p:txBody>
      </p:sp>
      <p:pic>
        <p:nvPicPr>
          <p:cNvPr id="125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Visio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Vision Statement</a:t>
            </a:r>
          </a:p>
        </p:txBody>
      </p:sp>
      <p:sp>
        <p:nvSpPr>
          <p:cNvPr id="128" name="High Country Angular is a group of tech enthusiasts, web designers, software developers and engineers, gathering together on a regular basis to share knowledge, ideas, and lessons learned in working with the Angular framework.…"/>
          <p:cNvSpPr txBox="1"/>
          <p:nvPr>
            <p:ph type="body" idx="1"/>
          </p:nvPr>
        </p:nvSpPr>
        <p:spPr>
          <a:xfrm>
            <a:off x="952500" y="2015353"/>
            <a:ext cx="11099800" cy="5722894"/>
          </a:xfrm>
          <a:prstGeom prst="rect">
            <a:avLst/>
          </a:prstGeom>
        </p:spPr>
        <p:txBody>
          <a:bodyPr/>
          <a:lstStyle/>
          <a:p>
            <a:pPr/>
            <a:r>
              <a:t>High Country Angular is a group of tech enthusiasts, web designers, software developers and engineers, gathering together on a regular basis to share knowledge, ideas, and lessons learned in working with the Angular framework. </a:t>
            </a:r>
          </a:p>
          <a:p>
            <a:pPr/>
            <a:r>
              <a:t>We are working hard to create a </a:t>
            </a:r>
            <a:r>
              <a:rPr b="1" i="1" u="sng"/>
              <a:t>culture of honor</a:t>
            </a:r>
            <a:r>
              <a:t> where questions big and small from beginners to experts are treated with the same respect.</a:t>
            </a:r>
          </a:p>
        </p:txBody>
      </p:sp>
      <p:pic>
        <p:nvPicPr>
          <p:cNvPr id="129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eetup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Meetup Schedule</a:t>
            </a:r>
          </a:p>
        </p:txBody>
      </p:sp>
      <p:sp>
        <p:nvSpPr>
          <p:cNvPr id="132" name="3rd Monday of Every Month…"/>
          <p:cNvSpPr txBox="1"/>
          <p:nvPr>
            <p:ph type="body" sz="half" idx="1"/>
          </p:nvPr>
        </p:nvSpPr>
        <p:spPr>
          <a:xfrm>
            <a:off x="952500" y="2490119"/>
            <a:ext cx="11099800" cy="4096523"/>
          </a:xfrm>
          <a:prstGeom prst="rect">
            <a:avLst/>
          </a:prstGeom>
        </p:spPr>
        <p:txBody>
          <a:bodyPr anchor="t"/>
          <a:lstStyle/>
          <a:p>
            <a:pPr marL="549513" indent="-549513" defTabSz="502412">
              <a:spcBef>
                <a:spcPts val="3600"/>
              </a:spcBef>
              <a:defRPr sz="3354"/>
            </a:pPr>
            <a:r>
              <a:t>3rd Monday of Every Month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Future Location @ Samaritan’s Purse IHQ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Check </a:t>
            </a:r>
            <a:r>
              <a:rPr u="sng">
                <a:hlinkClick r:id="rId2" invalidUrl="" action="" tgtFrame="" tooltip="" history="1" highlightClick="0" endSnd="0"/>
              </a:rPr>
              <a:t>meetup.com</a:t>
            </a:r>
            <a:r>
              <a:t> for schedule updates and changes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Submit topics for discussion via Twitter @ngHighCountry #meetup</a:t>
            </a:r>
          </a:p>
        </p:txBody>
      </p:sp>
      <p:pic>
        <p:nvPicPr>
          <p:cNvPr id="133" name="ngHighCountry.png" descr="ngHighCou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ocial Media"/>
          <p:cNvSpPr txBox="1"/>
          <p:nvPr>
            <p:ph type="title"/>
          </p:nvPr>
        </p:nvSpPr>
        <p:spPr>
          <a:xfrm>
            <a:off x="1039310" y="2540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Social Media</a:t>
            </a:r>
          </a:p>
        </p:txBody>
      </p:sp>
      <p:pic>
        <p:nvPicPr>
          <p:cNvPr id="136" name="Twitter_Logo_Blue.png" descr="Twitter_Logo_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0004" y="2195773"/>
            <a:ext cx="2066902" cy="20669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@ngHighCountry"/>
          <p:cNvSpPr txBox="1"/>
          <p:nvPr/>
        </p:nvSpPr>
        <p:spPr>
          <a:xfrm>
            <a:off x="4244631" y="2837462"/>
            <a:ext cx="468915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@ngHighCountry</a:t>
            </a:r>
          </a:p>
        </p:txBody>
      </p:sp>
      <p:pic>
        <p:nvPicPr>
          <p:cNvPr id="138" name="ngHighCountry.png" descr="ngHighCou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flogo_RGB_HEX-144.png" descr="flogo_RGB_HEX-1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8507" y="4307787"/>
            <a:ext cx="1149896" cy="114989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cebook.com/ngHighCountry"/>
          <p:cNvSpPr txBox="1"/>
          <p:nvPr/>
        </p:nvSpPr>
        <p:spPr>
          <a:xfrm>
            <a:off x="4062990" y="4584013"/>
            <a:ext cx="6481807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facebook.com/ngHighCountry</a:t>
            </a:r>
          </a:p>
        </p:txBody>
      </p:sp>
      <p:pic>
        <p:nvPicPr>
          <p:cNvPr id="141" name="slack.png" descr="sla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38527" y="5873046"/>
            <a:ext cx="1514942" cy="151494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bit.ly/ngHighCountryOnSlack"/>
          <p:cNvSpPr txBox="1"/>
          <p:nvPr/>
        </p:nvSpPr>
        <p:spPr>
          <a:xfrm>
            <a:off x="4346599" y="6331795"/>
            <a:ext cx="5919674" cy="59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bit.ly/ngHighCountryOnSlack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ebsite"/>
          <p:cNvSpPr txBox="1"/>
          <p:nvPr>
            <p:ph type="title"/>
          </p:nvPr>
        </p:nvSpPr>
        <p:spPr>
          <a:xfrm>
            <a:off x="952500" y="2379411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Website</a:t>
            </a:r>
          </a:p>
        </p:txBody>
      </p:sp>
      <p:sp>
        <p:nvSpPr>
          <p:cNvPr id="145" name="HighCountryAngular.com"/>
          <p:cNvSpPr txBox="1"/>
          <p:nvPr/>
        </p:nvSpPr>
        <p:spPr>
          <a:xfrm>
            <a:off x="1179550" y="4280357"/>
            <a:ext cx="10645700" cy="1192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400"/>
            </a:lvl1pPr>
          </a:lstStyle>
          <a:p>
            <a:pPr/>
            <a:r>
              <a:t>HighCountryAngular.com</a:t>
            </a:r>
          </a:p>
        </p:txBody>
      </p:sp>
      <p:pic>
        <p:nvPicPr>
          <p:cNvPr id="146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ngular Essentials"/>
          <p:cNvSpPr txBox="1"/>
          <p:nvPr>
            <p:ph type="title"/>
          </p:nvPr>
        </p:nvSpPr>
        <p:spPr>
          <a:xfrm>
            <a:off x="1049550" y="253999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Angular Essentials</a:t>
            </a:r>
          </a:p>
        </p:txBody>
      </p:sp>
      <p:sp>
        <p:nvSpPr>
          <p:cNvPr id="149" name="Rectangle"/>
          <p:cNvSpPr/>
          <p:nvPr/>
        </p:nvSpPr>
        <p:spPr>
          <a:xfrm>
            <a:off x="1795561" y="2627199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Modules"/>
          <p:cNvSpPr txBox="1"/>
          <p:nvPr/>
        </p:nvSpPr>
        <p:spPr>
          <a:xfrm>
            <a:off x="1795561" y="3408811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Modules</a:t>
            </a:r>
          </a:p>
        </p:txBody>
      </p:sp>
      <p:sp>
        <p:nvSpPr>
          <p:cNvPr id="151" name="Rectangle"/>
          <p:cNvSpPr/>
          <p:nvPr/>
        </p:nvSpPr>
        <p:spPr>
          <a:xfrm>
            <a:off x="4224192" y="2627199"/>
            <a:ext cx="2207435" cy="2171910"/>
          </a:xfrm>
          <a:prstGeom prst="rect">
            <a:avLst/>
          </a:prstGeom>
          <a:solidFill>
            <a:srgbClr val="F82F37"/>
          </a:solidFill>
          <a:ln w="19050">
            <a:solidFill>
              <a:srgbClr val="B7B7B7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Components"/>
          <p:cNvSpPr txBox="1"/>
          <p:nvPr/>
        </p:nvSpPr>
        <p:spPr>
          <a:xfrm>
            <a:off x="4224192" y="3408811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i="1"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Components</a:t>
            </a:r>
          </a:p>
        </p:txBody>
      </p:sp>
      <p:sp>
        <p:nvSpPr>
          <p:cNvPr id="153" name="Rectangle"/>
          <p:cNvSpPr/>
          <p:nvPr/>
        </p:nvSpPr>
        <p:spPr>
          <a:xfrm>
            <a:off x="6612999" y="2627199"/>
            <a:ext cx="2207434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" name="Decorators"/>
          <p:cNvSpPr txBox="1"/>
          <p:nvPr/>
        </p:nvSpPr>
        <p:spPr>
          <a:xfrm>
            <a:off x="6612999" y="3408811"/>
            <a:ext cx="2207434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Decorators</a:t>
            </a:r>
          </a:p>
        </p:txBody>
      </p:sp>
      <p:sp>
        <p:nvSpPr>
          <p:cNvPr id="155" name="Rectangle"/>
          <p:cNvSpPr/>
          <p:nvPr/>
        </p:nvSpPr>
        <p:spPr>
          <a:xfrm>
            <a:off x="9001804" y="2627199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" name="Languages…"/>
          <p:cNvSpPr txBox="1"/>
          <p:nvPr/>
        </p:nvSpPr>
        <p:spPr>
          <a:xfrm>
            <a:off x="9001804" y="2857986"/>
            <a:ext cx="2207435" cy="171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Languages</a:t>
            </a:r>
          </a:p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(TypeScript, ES2015+, ES5)</a:t>
            </a:r>
          </a:p>
        </p:txBody>
      </p:sp>
      <p:sp>
        <p:nvSpPr>
          <p:cNvPr id="157" name="Rectangle"/>
          <p:cNvSpPr/>
          <p:nvPr/>
        </p:nvSpPr>
        <p:spPr>
          <a:xfrm>
            <a:off x="1795561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Dependency Injection"/>
          <p:cNvSpPr txBox="1"/>
          <p:nvPr/>
        </p:nvSpPr>
        <p:spPr>
          <a:xfrm>
            <a:off x="1795561" y="5552495"/>
            <a:ext cx="2207435" cy="975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Dependency</a:t>
            </a:r>
            <a:br/>
            <a:r>
              <a:t>Injection</a:t>
            </a:r>
          </a:p>
        </p:txBody>
      </p:sp>
      <p:sp>
        <p:nvSpPr>
          <p:cNvPr id="159" name="Rectangle"/>
          <p:cNvSpPr/>
          <p:nvPr/>
        </p:nvSpPr>
        <p:spPr>
          <a:xfrm>
            <a:off x="4224192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Services"/>
          <p:cNvSpPr txBox="1"/>
          <p:nvPr/>
        </p:nvSpPr>
        <p:spPr>
          <a:xfrm>
            <a:off x="4224192" y="5736103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161" name="Rectangle"/>
          <p:cNvSpPr/>
          <p:nvPr/>
        </p:nvSpPr>
        <p:spPr>
          <a:xfrm>
            <a:off x="6652824" y="4954491"/>
            <a:ext cx="2207434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Data Binding"/>
          <p:cNvSpPr txBox="1"/>
          <p:nvPr/>
        </p:nvSpPr>
        <p:spPr>
          <a:xfrm>
            <a:off x="6652824" y="5736103"/>
            <a:ext cx="2207434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Binding</a:t>
            </a:r>
          </a:p>
        </p:txBody>
      </p:sp>
      <p:sp>
        <p:nvSpPr>
          <p:cNvPr id="163" name="Rectangle"/>
          <p:cNvSpPr/>
          <p:nvPr/>
        </p:nvSpPr>
        <p:spPr>
          <a:xfrm>
            <a:off x="9001801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Performance"/>
          <p:cNvSpPr txBox="1"/>
          <p:nvPr/>
        </p:nvSpPr>
        <p:spPr>
          <a:xfrm>
            <a:off x="9001801" y="5736103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Performance</a:t>
            </a:r>
          </a:p>
        </p:txBody>
      </p:sp>
      <p:pic>
        <p:nvPicPr>
          <p:cNvPr id="165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68" name="What is an Angular Component?  A component controls a patch of screen called a view"/>
          <p:cNvSpPr txBox="1"/>
          <p:nvPr>
            <p:ph type="body" sz="quarter" idx="1"/>
          </p:nvPr>
        </p:nvSpPr>
        <p:spPr>
          <a:xfrm>
            <a:off x="952500" y="259715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 lvl="1" marL="0" indent="0" algn="ctr">
              <a:buSzTx/>
              <a:buNone/>
            </a:pPr>
            <a:r>
              <a:t>What is an Angular Component?</a:t>
            </a:r>
            <a:br/>
            <a:br/>
            <a:r>
              <a:t>A </a:t>
            </a:r>
            <a:r>
              <a:rPr i="1" u="sng"/>
              <a:t>component</a:t>
            </a:r>
            <a:r>
              <a:t> controls a patch of screen called a </a:t>
            </a:r>
            <a:r>
              <a:rPr i="1" u="sng"/>
              <a:t>view</a:t>
            </a:r>
          </a:p>
        </p:txBody>
      </p:sp>
      <p:pic>
        <p:nvPicPr>
          <p:cNvPr id="169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72" name="What are the major parts of a component?"/>
          <p:cNvSpPr txBox="1"/>
          <p:nvPr>
            <p:ph type="body" sz="quarter" idx="1"/>
          </p:nvPr>
        </p:nvSpPr>
        <p:spPr>
          <a:xfrm>
            <a:off x="952500" y="2536493"/>
            <a:ext cx="11099801" cy="651255"/>
          </a:xfrm>
          <a:prstGeom prst="rect">
            <a:avLst/>
          </a:prstGeom>
        </p:spPr>
        <p:txBody>
          <a:bodyPr anchor="t"/>
          <a:lstStyle/>
          <a:p>
            <a:pPr lvl="1" marL="0" indent="0">
              <a:buSzTx/>
              <a:buNone/>
            </a:pPr>
            <a:r>
              <a:t>What are the major parts of a component?</a:t>
            </a:r>
          </a:p>
        </p:txBody>
      </p:sp>
      <p:sp>
        <p:nvSpPr>
          <p:cNvPr id="173" name="A TypeScript Class…"/>
          <p:cNvSpPr txBox="1"/>
          <p:nvPr/>
        </p:nvSpPr>
        <p:spPr>
          <a:xfrm>
            <a:off x="952500" y="3311240"/>
            <a:ext cx="11099801" cy="443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8890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A TypeScript </a:t>
            </a:r>
            <a:r>
              <a:rPr b="1" u="sng"/>
              <a:t>Class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HTML </a:t>
            </a:r>
            <a:r>
              <a:rPr b="1" u="sng"/>
              <a:t>Template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CSS/SASS </a:t>
            </a:r>
            <a:r>
              <a:rPr b="1" u="sng"/>
              <a:t>Stylesheet</a:t>
            </a:r>
          </a:p>
        </p:txBody>
      </p:sp>
      <p:pic>
        <p:nvPicPr>
          <p:cNvPr id="174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2"/>
      <p:bldP build="p" bldLvl="5" animBg="1" rev="0" advAuto="0" spid="17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