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solidFill>
          <a:srgbClr val="1325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C3E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solidFill>
          <a:srgbClr val="122A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0F37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130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eetup.com" TargetMode="Externa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B38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gust Meet-up"/>
          <p:cNvSpPr txBox="1"/>
          <p:nvPr>
            <p:ph type="title" idx="4294967295"/>
          </p:nvPr>
        </p:nvSpPr>
        <p:spPr>
          <a:xfrm>
            <a:off x="2910026" y="5448952"/>
            <a:ext cx="7184748" cy="2014517"/>
          </a:xfrm>
          <a:prstGeom prst="rect">
            <a:avLst/>
          </a:prstGeom>
        </p:spPr>
        <p:txBody>
          <a:bodyPr/>
          <a:lstStyle>
            <a:lvl1pPr defTabSz="560831">
              <a:defRPr sz="7487"/>
            </a:lvl1pPr>
          </a:lstStyle>
          <a:p>
            <a:pPr/>
            <a:r>
              <a:t>August Meet-up</a:t>
            </a:r>
          </a:p>
        </p:txBody>
      </p:sp>
      <p:sp>
        <p:nvSpPr>
          <p:cNvPr id="120" name="High Country Angular"/>
          <p:cNvSpPr txBox="1"/>
          <p:nvPr>
            <p:ph type="body" sz="quarter" idx="4294967295"/>
          </p:nvPr>
        </p:nvSpPr>
        <p:spPr>
          <a:xfrm>
            <a:off x="4247010" y="6958008"/>
            <a:ext cx="4510780" cy="1010837"/>
          </a:xfrm>
          <a:prstGeom prst="rect">
            <a:avLst/>
          </a:prstGeom>
        </p:spPr>
        <p:txBody>
          <a:bodyPr/>
          <a:lstStyle>
            <a:lvl1pPr marL="0" indent="0" defTabSz="449833">
              <a:spcBef>
                <a:spcPts val="3200"/>
              </a:spcBef>
              <a:buClrTx/>
              <a:buSzTx/>
              <a:buNone/>
              <a:defRPr sz="3464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High Country Angular</a:t>
            </a:r>
          </a:p>
        </p:txBody>
      </p:sp>
      <p:pic>
        <p:nvPicPr>
          <p:cNvPr id="121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006901"/>
            <a:ext cx="5080000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82" name="@Input Decorator…"/>
          <p:cNvSpPr txBox="1"/>
          <p:nvPr>
            <p:ph type="body" sz="quarter" idx="1"/>
          </p:nvPr>
        </p:nvSpPr>
        <p:spPr>
          <a:xfrm>
            <a:off x="952500" y="2597150"/>
            <a:ext cx="11099800" cy="2197798"/>
          </a:xfrm>
          <a:prstGeom prst="rect">
            <a:avLst/>
          </a:prstGeom>
        </p:spPr>
        <p:txBody>
          <a:bodyPr anchor="t"/>
          <a:lstStyle/>
          <a:p>
            <a:pPr lvl="1" marL="0" indent="0" algn="ctr" defTabSz="572516">
              <a:spcBef>
                <a:spcPts val="4100"/>
              </a:spcBef>
              <a:buSzTx/>
              <a:buNone/>
              <a:defRPr sz="3136"/>
            </a:pPr>
            <a:r>
              <a:rPr b="1"/>
              <a:t>@Input Decorator</a:t>
            </a:r>
            <a:br/>
            <a:endParaRPr sz="784"/>
          </a:p>
          <a:p>
            <a:pPr lvl="1" marL="0" indent="0" algn="ctr" defTabSz="572516">
              <a:spcBef>
                <a:spcPts val="4100"/>
              </a:spcBef>
              <a:buSzTx/>
              <a:buNone/>
              <a:defRPr sz="3136"/>
            </a:pPr>
            <a:r>
              <a:t>The </a:t>
            </a:r>
            <a:r>
              <a:rPr u="sng"/>
              <a:t>@Input</a:t>
            </a:r>
            <a:r>
              <a:t> decorator is used by the </a:t>
            </a:r>
            <a:r>
              <a:rPr u="sng"/>
              <a:t>child component</a:t>
            </a:r>
            <a:r>
              <a:t> to </a:t>
            </a:r>
            <a:r>
              <a:rPr u="sng"/>
              <a:t>accept data</a:t>
            </a:r>
            <a:r>
              <a:t> coming from a parent.</a:t>
            </a:r>
          </a:p>
        </p:txBody>
      </p:sp>
      <p:pic>
        <p:nvPicPr>
          <p:cNvPr id="183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Parent Component"/>
          <p:cNvSpPr/>
          <p:nvPr/>
        </p:nvSpPr>
        <p:spPr>
          <a:xfrm>
            <a:off x="4337642" y="4979097"/>
            <a:ext cx="38900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Parent Component</a:t>
            </a:r>
          </a:p>
        </p:txBody>
      </p:sp>
      <p:sp>
        <p:nvSpPr>
          <p:cNvPr id="185" name="Child Component"/>
          <p:cNvSpPr/>
          <p:nvPr/>
        </p:nvSpPr>
        <p:spPr>
          <a:xfrm>
            <a:off x="4337642" y="8005881"/>
            <a:ext cx="3890005" cy="1270001"/>
          </a:xfrm>
          <a:prstGeom prst="rect">
            <a:avLst/>
          </a:prstGeom>
          <a:solidFill>
            <a:schemeClr val="accent1">
              <a:lumOff val="13529"/>
              <a:alpha val="303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Component</a:t>
            </a:r>
          </a:p>
        </p:txBody>
      </p:sp>
      <p:sp>
        <p:nvSpPr>
          <p:cNvPr id="186" name="Arrow"/>
          <p:cNvSpPr/>
          <p:nvPr/>
        </p:nvSpPr>
        <p:spPr>
          <a:xfrm rot="5400000">
            <a:off x="4632220" y="6450682"/>
            <a:ext cx="17803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@Input"/>
          <p:cNvSpPr txBox="1"/>
          <p:nvPr/>
        </p:nvSpPr>
        <p:spPr>
          <a:xfrm>
            <a:off x="5102366" y="7111572"/>
            <a:ext cx="814681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@Input</a:t>
            </a:r>
          </a:p>
        </p:txBody>
      </p:sp>
      <p:sp>
        <p:nvSpPr>
          <p:cNvPr id="188" name="Arrow"/>
          <p:cNvSpPr/>
          <p:nvPr/>
        </p:nvSpPr>
        <p:spPr>
          <a:xfrm rot="16200000">
            <a:off x="6248330" y="6501482"/>
            <a:ext cx="17803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  <a:alpha val="3039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@Output"/>
          <p:cNvSpPr txBox="1"/>
          <p:nvPr/>
        </p:nvSpPr>
        <p:spPr>
          <a:xfrm>
            <a:off x="6641038" y="6712977"/>
            <a:ext cx="994957" cy="36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92" name="@Output…"/>
          <p:cNvSpPr txBox="1"/>
          <p:nvPr>
            <p:ph type="body" sz="quarter" idx="1"/>
          </p:nvPr>
        </p:nvSpPr>
        <p:spPr>
          <a:xfrm>
            <a:off x="952500" y="2597150"/>
            <a:ext cx="11099800" cy="2197798"/>
          </a:xfrm>
          <a:prstGeom prst="rect">
            <a:avLst/>
          </a:prstGeom>
        </p:spPr>
        <p:txBody>
          <a:bodyPr anchor="t"/>
          <a:lstStyle/>
          <a:p>
            <a:pPr lvl="1" marL="0" indent="0" algn="ctr" defTabSz="572516">
              <a:spcBef>
                <a:spcPts val="4100"/>
              </a:spcBef>
              <a:buSzTx/>
              <a:buNone/>
              <a:defRPr sz="3136"/>
            </a:pPr>
            <a:r>
              <a:rPr b="1"/>
              <a:t>@Output</a:t>
            </a:r>
            <a:br/>
            <a:endParaRPr sz="784"/>
          </a:p>
          <a:p>
            <a:pPr lvl="1" marL="0" indent="0" algn="ctr" defTabSz="572516">
              <a:spcBef>
                <a:spcPts val="4100"/>
              </a:spcBef>
              <a:buSzTx/>
              <a:buNone/>
              <a:defRPr sz="3136"/>
            </a:pPr>
            <a:r>
              <a:t>The </a:t>
            </a:r>
            <a:r>
              <a:rPr u="sng"/>
              <a:t>@Output</a:t>
            </a:r>
            <a:r>
              <a:t> decorator is used to </a:t>
            </a:r>
            <a:r>
              <a:rPr u="sng"/>
              <a:t>emit data(events)</a:t>
            </a:r>
            <a:r>
              <a:t> out of a component to a parent component.</a:t>
            </a:r>
          </a:p>
        </p:txBody>
      </p:sp>
      <p:pic>
        <p:nvPicPr>
          <p:cNvPr id="193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Child Component"/>
          <p:cNvSpPr/>
          <p:nvPr/>
        </p:nvSpPr>
        <p:spPr>
          <a:xfrm>
            <a:off x="4337642" y="8005881"/>
            <a:ext cx="38900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Component</a:t>
            </a:r>
          </a:p>
        </p:txBody>
      </p:sp>
      <p:sp>
        <p:nvSpPr>
          <p:cNvPr id="195" name="Arrow"/>
          <p:cNvSpPr/>
          <p:nvPr/>
        </p:nvSpPr>
        <p:spPr>
          <a:xfrm rot="5400000">
            <a:off x="4644920" y="6492489"/>
            <a:ext cx="17549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  <a:alpha val="3001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@Input"/>
          <p:cNvSpPr txBox="1"/>
          <p:nvPr/>
        </p:nvSpPr>
        <p:spPr>
          <a:xfrm>
            <a:off x="5102366" y="7111572"/>
            <a:ext cx="814681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@Input</a:t>
            </a:r>
          </a:p>
        </p:txBody>
      </p:sp>
      <p:sp>
        <p:nvSpPr>
          <p:cNvPr id="197" name="Arrow"/>
          <p:cNvSpPr/>
          <p:nvPr/>
        </p:nvSpPr>
        <p:spPr>
          <a:xfrm rot="16200000">
            <a:off x="6257323" y="6492489"/>
            <a:ext cx="176238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@Output"/>
          <p:cNvSpPr txBox="1"/>
          <p:nvPr/>
        </p:nvSpPr>
        <p:spPr>
          <a:xfrm>
            <a:off x="6641038" y="6712977"/>
            <a:ext cx="994957" cy="36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@Output</a:t>
            </a:r>
          </a:p>
        </p:txBody>
      </p:sp>
      <p:sp>
        <p:nvSpPr>
          <p:cNvPr id="199" name="Parent Component"/>
          <p:cNvSpPr/>
          <p:nvPr/>
        </p:nvSpPr>
        <p:spPr>
          <a:xfrm>
            <a:off x="4337642" y="4979097"/>
            <a:ext cx="3890005" cy="1270001"/>
          </a:xfrm>
          <a:prstGeom prst="rect">
            <a:avLst/>
          </a:prstGeom>
          <a:solidFill>
            <a:schemeClr val="accent1">
              <a:lumOff val="13529"/>
              <a:alpha val="3001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Parent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ive Coding…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Live Coding…</a:t>
            </a:r>
          </a:p>
        </p:txBody>
      </p:sp>
      <p:pic>
        <p:nvPicPr>
          <p:cNvPr id="202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iF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WiFi</a:t>
            </a:r>
          </a:p>
        </p:txBody>
      </p:sp>
      <p:sp>
        <p:nvSpPr>
          <p:cNvPr id="124" name="Access Point: spvisitor…"/>
          <p:cNvSpPr txBox="1"/>
          <p:nvPr>
            <p:ph type="body" sz="half" idx="1"/>
          </p:nvPr>
        </p:nvSpPr>
        <p:spPr>
          <a:xfrm>
            <a:off x="952500" y="3609298"/>
            <a:ext cx="11099800" cy="2535004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  <a:defRPr sz="5200"/>
            </a:pPr>
            <a:r>
              <a:t>Access Point: spvisitor</a:t>
            </a:r>
          </a:p>
          <a:p>
            <a:pPr marL="0" indent="0" algn="ctr">
              <a:buSzTx/>
              <a:buNone/>
              <a:defRPr sz="5200"/>
            </a:pPr>
            <a:r>
              <a:t>Password: greatness</a:t>
            </a:r>
          </a:p>
        </p:txBody>
      </p:sp>
      <p:pic>
        <p:nvPicPr>
          <p:cNvPr id="125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Vision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Vision Statement</a:t>
            </a:r>
          </a:p>
        </p:txBody>
      </p:sp>
      <p:sp>
        <p:nvSpPr>
          <p:cNvPr id="128" name="High Country Angular is a group of tech enthusiasts, web designers, software developers and engineers, gathering together on a regular basis to share knowledge, ideas, and lessons learned in working with the Angular framework.…"/>
          <p:cNvSpPr txBox="1"/>
          <p:nvPr>
            <p:ph type="body" idx="1"/>
          </p:nvPr>
        </p:nvSpPr>
        <p:spPr>
          <a:xfrm>
            <a:off x="952500" y="2015353"/>
            <a:ext cx="11099800" cy="5722894"/>
          </a:xfrm>
          <a:prstGeom prst="rect">
            <a:avLst/>
          </a:prstGeom>
        </p:spPr>
        <p:txBody>
          <a:bodyPr/>
          <a:lstStyle/>
          <a:p>
            <a:pPr/>
            <a:r>
              <a:t>High Country Angular is a group of tech enthusiasts, web designers, software developers and engineers, gathering together on a regular basis to share knowledge, ideas, and lessons learned in working with the Angular framework. </a:t>
            </a:r>
          </a:p>
          <a:p>
            <a:pPr/>
            <a:r>
              <a:t>We are working hard to create a </a:t>
            </a:r>
            <a:r>
              <a:rPr b="1" i="1" u="sng"/>
              <a:t>culture of honor</a:t>
            </a:r>
            <a:r>
              <a:t> where questions big and small from beginners to experts are treated with the same respect.</a:t>
            </a:r>
          </a:p>
        </p:txBody>
      </p:sp>
      <p:pic>
        <p:nvPicPr>
          <p:cNvPr id="129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eetup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Meetup Schedule</a:t>
            </a:r>
          </a:p>
        </p:txBody>
      </p:sp>
      <p:sp>
        <p:nvSpPr>
          <p:cNvPr id="132" name="3rd Monday of Every Month…"/>
          <p:cNvSpPr txBox="1"/>
          <p:nvPr>
            <p:ph type="body" sz="half" idx="1"/>
          </p:nvPr>
        </p:nvSpPr>
        <p:spPr>
          <a:xfrm>
            <a:off x="952500" y="2490119"/>
            <a:ext cx="11099800" cy="4096523"/>
          </a:xfrm>
          <a:prstGeom prst="rect">
            <a:avLst/>
          </a:prstGeom>
        </p:spPr>
        <p:txBody>
          <a:bodyPr anchor="t"/>
          <a:lstStyle/>
          <a:p>
            <a:pPr marL="549513" indent="-549513" defTabSz="502412">
              <a:spcBef>
                <a:spcPts val="3600"/>
              </a:spcBef>
              <a:defRPr sz="3354"/>
            </a:pPr>
            <a:r>
              <a:t>3rd Monday of Every Month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Future Location @ Samaritan’s Purse IHQ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Check </a:t>
            </a:r>
            <a:r>
              <a:rPr u="sng">
                <a:hlinkClick r:id="rId2" invalidUrl="" action="" tgtFrame="" tooltip="" history="1" highlightClick="0" endSnd="0"/>
              </a:rPr>
              <a:t>meetup.com</a:t>
            </a:r>
            <a:r>
              <a:t> for schedule updates and changes</a:t>
            </a:r>
          </a:p>
          <a:p>
            <a:pPr marL="549513" indent="-549513" defTabSz="502412">
              <a:spcBef>
                <a:spcPts val="3600"/>
              </a:spcBef>
              <a:defRPr sz="3354"/>
            </a:pPr>
            <a:r>
              <a:t>Submit topics for discussion via Twitter @ngHighCountry #meetup</a:t>
            </a:r>
          </a:p>
        </p:txBody>
      </p:sp>
      <p:pic>
        <p:nvPicPr>
          <p:cNvPr id="133" name="ngHighCountry.png" descr="ngHighCou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ocial Media"/>
          <p:cNvSpPr txBox="1"/>
          <p:nvPr>
            <p:ph type="title"/>
          </p:nvPr>
        </p:nvSpPr>
        <p:spPr>
          <a:xfrm>
            <a:off x="1039310" y="2540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Social Media</a:t>
            </a:r>
          </a:p>
        </p:txBody>
      </p:sp>
      <p:pic>
        <p:nvPicPr>
          <p:cNvPr id="136" name="Twitter_Logo_Blue.png" descr="Twitter_Logo_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0004" y="2195773"/>
            <a:ext cx="2066902" cy="20669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@ngHighCountry"/>
          <p:cNvSpPr txBox="1"/>
          <p:nvPr/>
        </p:nvSpPr>
        <p:spPr>
          <a:xfrm>
            <a:off x="4244631" y="2837462"/>
            <a:ext cx="4689158" cy="78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@ngHighCountry</a:t>
            </a:r>
          </a:p>
        </p:txBody>
      </p:sp>
      <p:pic>
        <p:nvPicPr>
          <p:cNvPr id="138" name="ngHighCountry.png" descr="ngHighCou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flogo_RGB_HEX-144.png" descr="flogo_RGB_HEX-1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18507" y="4307787"/>
            <a:ext cx="1149896" cy="114989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facebook.com/ngHighCountry"/>
          <p:cNvSpPr txBox="1"/>
          <p:nvPr/>
        </p:nvSpPr>
        <p:spPr>
          <a:xfrm>
            <a:off x="4062989" y="4584013"/>
            <a:ext cx="6481807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facebook.com/ngHighCountry</a:t>
            </a:r>
          </a:p>
        </p:txBody>
      </p:sp>
      <p:pic>
        <p:nvPicPr>
          <p:cNvPr id="141" name="slack.png" descr="slac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38527" y="5873046"/>
            <a:ext cx="1514942" cy="151494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bit.ly/ngHighCountryOnSlack"/>
          <p:cNvSpPr txBox="1"/>
          <p:nvPr/>
        </p:nvSpPr>
        <p:spPr>
          <a:xfrm>
            <a:off x="4346599" y="6331796"/>
            <a:ext cx="5919674" cy="597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bit.ly/ngHighCountryOnSlack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ebsite"/>
          <p:cNvSpPr txBox="1"/>
          <p:nvPr>
            <p:ph type="title"/>
          </p:nvPr>
        </p:nvSpPr>
        <p:spPr>
          <a:xfrm>
            <a:off x="952500" y="2379411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Website</a:t>
            </a:r>
          </a:p>
        </p:txBody>
      </p:sp>
      <p:sp>
        <p:nvSpPr>
          <p:cNvPr id="145" name="HighCountryAngular.com"/>
          <p:cNvSpPr txBox="1"/>
          <p:nvPr/>
        </p:nvSpPr>
        <p:spPr>
          <a:xfrm>
            <a:off x="1179550" y="4280357"/>
            <a:ext cx="10645700" cy="1192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400"/>
            </a:lvl1pPr>
          </a:lstStyle>
          <a:p>
            <a:pPr/>
            <a:r>
              <a:t>HighCountryAngular.com</a:t>
            </a:r>
          </a:p>
        </p:txBody>
      </p:sp>
      <p:pic>
        <p:nvPicPr>
          <p:cNvPr id="146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ngular Essentials"/>
          <p:cNvSpPr txBox="1"/>
          <p:nvPr>
            <p:ph type="title"/>
          </p:nvPr>
        </p:nvSpPr>
        <p:spPr>
          <a:xfrm>
            <a:off x="1049550" y="254000"/>
            <a:ext cx="11099801" cy="2159000"/>
          </a:xfrm>
          <a:prstGeom prst="rect">
            <a:avLst/>
          </a:prstGeom>
        </p:spPr>
        <p:txBody>
          <a:bodyPr/>
          <a:lstStyle/>
          <a:p>
            <a:pPr/>
            <a:r>
              <a:t>Angular Essentials</a:t>
            </a:r>
          </a:p>
        </p:txBody>
      </p:sp>
      <p:sp>
        <p:nvSpPr>
          <p:cNvPr id="149" name="Rectangle"/>
          <p:cNvSpPr/>
          <p:nvPr/>
        </p:nvSpPr>
        <p:spPr>
          <a:xfrm>
            <a:off x="1795561" y="2627199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Modules"/>
          <p:cNvSpPr txBox="1"/>
          <p:nvPr/>
        </p:nvSpPr>
        <p:spPr>
          <a:xfrm>
            <a:off x="1795561" y="3408811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Modules</a:t>
            </a:r>
          </a:p>
        </p:txBody>
      </p:sp>
      <p:sp>
        <p:nvSpPr>
          <p:cNvPr id="151" name="Rectangle"/>
          <p:cNvSpPr/>
          <p:nvPr/>
        </p:nvSpPr>
        <p:spPr>
          <a:xfrm>
            <a:off x="4224192" y="2627199"/>
            <a:ext cx="2207435" cy="2171910"/>
          </a:xfrm>
          <a:prstGeom prst="rect">
            <a:avLst/>
          </a:prstGeom>
          <a:solidFill>
            <a:srgbClr val="F82F37"/>
          </a:solidFill>
          <a:ln w="19050">
            <a:solidFill>
              <a:srgbClr val="B7B7B7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Components"/>
          <p:cNvSpPr txBox="1"/>
          <p:nvPr/>
        </p:nvSpPr>
        <p:spPr>
          <a:xfrm>
            <a:off x="4224192" y="3408811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i="1"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Components</a:t>
            </a:r>
          </a:p>
        </p:txBody>
      </p:sp>
      <p:sp>
        <p:nvSpPr>
          <p:cNvPr id="153" name="Rectangle"/>
          <p:cNvSpPr/>
          <p:nvPr/>
        </p:nvSpPr>
        <p:spPr>
          <a:xfrm>
            <a:off x="6612998" y="2627199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" name="Decorators"/>
          <p:cNvSpPr txBox="1"/>
          <p:nvPr/>
        </p:nvSpPr>
        <p:spPr>
          <a:xfrm>
            <a:off x="6612998" y="3408811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Decorators</a:t>
            </a:r>
          </a:p>
        </p:txBody>
      </p:sp>
      <p:sp>
        <p:nvSpPr>
          <p:cNvPr id="155" name="Rectangle"/>
          <p:cNvSpPr/>
          <p:nvPr/>
        </p:nvSpPr>
        <p:spPr>
          <a:xfrm>
            <a:off x="9001804" y="2627199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6" name="Languages…"/>
          <p:cNvSpPr txBox="1"/>
          <p:nvPr/>
        </p:nvSpPr>
        <p:spPr>
          <a:xfrm>
            <a:off x="9001804" y="2857986"/>
            <a:ext cx="2207435" cy="1710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Languages</a:t>
            </a:r>
          </a:p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(TypeScript, ES2015+, ES5)</a:t>
            </a:r>
          </a:p>
        </p:txBody>
      </p:sp>
      <p:sp>
        <p:nvSpPr>
          <p:cNvPr id="157" name="Rectangle"/>
          <p:cNvSpPr/>
          <p:nvPr/>
        </p:nvSpPr>
        <p:spPr>
          <a:xfrm>
            <a:off x="1795561" y="4954491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8" name="Dependency Injection"/>
          <p:cNvSpPr txBox="1"/>
          <p:nvPr/>
        </p:nvSpPr>
        <p:spPr>
          <a:xfrm>
            <a:off x="1795561" y="5552495"/>
            <a:ext cx="2207435" cy="97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Dependency</a:t>
            </a:r>
            <a:br/>
            <a:r>
              <a:t>Injection</a:t>
            </a:r>
          </a:p>
        </p:txBody>
      </p:sp>
      <p:sp>
        <p:nvSpPr>
          <p:cNvPr id="159" name="Rectangle"/>
          <p:cNvSpPr/>
          <p:nvPr/>
        </p:nvSpPr>
        <p:spPr>
          <a:xfrm>
            <a:off x="4224192" y="4954491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Services"/>
          <p:cNvSpPr txBox="1"/>
          <p:nvPr/>
        </p:nvSpPr>
        <p:spPr>
          <a:xfrm>
            <a:off x="4224192" y="5736103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Services</a:t>
            </a:r>
          </a:p>
        </p:txBody>
      </p:sp>
      <p:sp>
        <p:nvSpPr>
          <p:cNvPr id="161" name="Rectangle"/>
          <p:cNvSpPr/>
          <p:nvPr/>
        </p:nvSpPr>
        <p:spPr>
          <a:xfrm>
            <a:off x="6652824" y="4954491"/>
            <a:ext cx="2207434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Data Binding"/>
          <p:cNvSpPr txBox="1"/>
          <p:nvPr/>
        </p:nvSpPr>
        <p:spPr>
          <a:xfrm>
            <a:off x="6652824" y="5736103"/>
            <a:ext cx="2207434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Data Binding</a:t>
            </a:r>
          </a:p>
        </p:txBody>
      </p:sp>
      <p:sp>
        <p:nvSpPr>
          <p:cNvPr id="163" name="Rectangle"/>
          <p:cNvSpPr/>
          <p:nvPr/>
        </p:nvSpPr>
        <p:spPr>
          <a:xfrm>
            <a:off x="9001801" y="4954491"/>
            <a:ext cx="2207435" cy="2171910"/>
          </a:xfrm>
          <a:prstGeom prst="rect">
            <a:avLst/>
          </a:prstGeom>
          <a:solidFill>
            <a:srgbClr val="486D91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" name="Performance"/>
          <p:cNvSpPr txBox="1"/>
          <p:nvPr/>
        </p:nvSpPr>
        <p:spPr>
          <a:xfrm>
            <a:off x="9001801" y="5736103"/>
            <a:ext cx="2207435" cy="60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>
            <a:lvl1pPr defTabSz="914400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Performance</a:t>
            </a:r>
          </a:p>
        </p:txBody>
      </p:sp>
      <p:pic>
        <p:nvPicPr>
          <p:cNvPr id="165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gular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</a:t>
            </a:r>
          </a:p>
        </p:txBody>
      </p:sp>
      <p:sp>
        <p:nvSpPr>
          <p:cNvPr id="168" name="What is an Angular Component?  Angular components are the building blocks of any Angular application.…"/>
          <p:cNvSpPr txBox="1"/>
          <p:nvPr>
            <p:ph type="body" sz="half" idx="1"/>
          </p:nvPr>
        </p:nvSpPr>
        <p:spPr>
          <a:xfrm>
            <a:off x="952500" y="2597150"/>
            <a:ext cx="11099800" cy="3833673"/>
          </a:xfrm>
          <a:prstGeom prst="rect">
            <a:avLst/>
          </a:prstGeom>
        </p:spPr>
        <p:txBody>
          <a:bodyPr anchor="t"/>
          <a:lstStyle/>
          <a:p>
            <a:pPr lvl="1" marL="0" indent="0" algn="ctr" defTabSz="490727">
              <a:spcBef>
                <a:spcPts val="3500"/>
              </a:spcBef>
              <a:buSzTx/>
              <a:buNone/>
              <a:defRPr sz="2688"/>
            </a:pPr>
            <a:r>
              <a:rPr b="1"/>
              <a:t>What is an Angular Component?</a:t>
            </a:r>
            <a:br>
              <a:rPr b="1"/>
            </a:br>
            <a:br/>
            <a:r>
              <a:t>Angular </a:t>
            </a:r>
            <a:r>
              <a:rPr u="sng"/>
              <a:t>components</a:t>
            </a:r>
            <a:r>
              <a:t> are the </a:t>
            </a:r>
            <a:r>
              <a:rPr u="sng"/>
              <a:t>building blocks</a:t>
            </a:r>
            <a:r>
              <a:t> of any Angular application. </a:t>
            </a:r>
          </a:p>
          <a:p>
            <a:pPr lvl="1" marL="0" indent="0" algn="ctr" defTabSz="490727">
              <a:spcBef>
                <a:spcPts val="3500"/>
              </a:spcBef>
              <a:buSzTx/>
              <a:buNone/>
              <a:defRPr sz="2688"/>
            </a:pPr>
            <a:r>
              <a:t>A </a:t>
            </a:r>
            <a:r>
              <a:rPr u="sng"/>
              <a:t>component</a:t>
            </a:r>
            <a:r>
              <a:t> is where the content of an application is placed. That means components provide the </a:t>
            </a:r>
            <a:r>
              <a:rPr u="sng"/>
              <a:t>views</a:t>
            </a:r>
            <a:r>
              <a:t> or </a:t>
            </a:r>
            <a:r>
              <a:rPr u="sng"/>
              <a:t>templates</a:t>
            </a:r>
            <a:r>
              <a:t> for your application, as well as, the logic behind managing the data bound to those views.</a:t>
            </a:r>
          </a:p>
        </p:txBody>
      </p:sp>
      <p:pic>
        <p:nvPicPr>
          <p:cNvPr id="169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ngula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Components</a:t>
            </a:r>
          </a:p>
        </p:txBody>
      </p:sp>
      <p:sp>
        <p:nvSpPr>
          <p:cNvPr id="172" name="Parent to Child Component Communication…"/>
          <p:cNvSpPr txBox="1"/>
          <p:nvPr>
            <p:ph type="body" sz="half" idx="1"/>
          </p:nvPr>
        </p:nvSpPr>
        <p:spPr>
          <a:xfrm>
            <a:off x="952500" y="2597150"/>
            <a:ext cx="11099800" cy="3057962"/>
          </a:xfrm>
          <a:prstGeom prst="rect">
            <a:avLst/>
          </a:prstGeom>
        </p:spPr>
        <p:txBody>
          <a:bodyPr anchor="t"/>
          <a:lstStyle/>
          <a:p>
            <a:pPr lvl="1" marL="0" indent="0" algn="ctr">
              <a:buSzTx/>
              <a:buNone/>
            </a:pPr>
            <a:r>
              <a:rPr b="1"/>
              <a:t>Parent to Child Component Communication</a:t>
            </a:r>
            <a:br/>
            <a:endParaRPr sz="800"/>
          </a:p>
          <a:p>
            <a:pPr lvl="1" marL="0" indent="0" algn="ctr">
              <a:buSzTx/>
              <a:buNone/>
            </a:pPr>
            <a:r>
              <a:t>We can share data between components through decorators called @Inputs and @Outputs.</a:t>
            </a:r>
            <a:br/>
          </a:p>
        </p:txBody>
      </p:sp>
      <p:pic>
        <p:nvPicPr>
          <p:cNvPr id="173" name="ngHighCountry.png" descr="ngHighCou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804" y="7561381"/>
            <a:ext cx="215900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Parent Component"/>
          <p:cNvSpPr/>
          <p:nvPr/>
        </p:nvSpPr>
        <p:spPr>
          <a:xfrm>
            <a:off x="4337642" y="4979097"/>
            <a:ext cx="38900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Parent Component</a:t>
            </a:r>
          </a:p>
        </p:txBody>
      </p:sp>
      <p:sp>
        <p:nvSpPr>
          <p:cNvPr id="175" name="Child Component"/>
          <p:cNvSpPr/>
          <p:nvPr/>
        </p:nvSpPr>
        <p:spPr>
          <a:xfrm>
            <a:off x="4337642" y="8005881"/>
            <a:ext cx="3890005" cy="1270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 Component</a:t>
            </a:r>
          </a:p>
        </p:txBody>
      </p:sp>
      <p:sp>
        <p:nvSpPr>
          <p:cNvPr id="176" name="Arrow"/>
          <p:cNvSpPr/>
          <p:nvPr/>
        </p:nvSpPr>
        <p:spPr>
          <a:xfrm rot="5400000">
            <a:off x="4632220" y="6450682"/>
            <a:ext cx="17803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@Input"/>
          <p:cNvSpPr txBox="1"/>
          <p:nvPr/>
        </p:nvSpPr>
        <p:spPr>
          <a:xfrm>
            <a:off x="5102366" y="7111572"/>
            <a:ext cx="814681" cy="36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@Input</a:t>
            </a:r>
          </a:p>
        </p:txBody>
      </p:sp>
      <p:sp>
        <p:nvSpPr>
          <p:cNvPr id="178" name="Arrow"/>
          <p:cNvSpPr/>
          <p:nvPr/>
        </p:nvSpPr>
        <p:spPr>
          <a:xfrm rot="16200000">
            <a:off x="6248330" y="6501482"/>
            <a:ext cx="178037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@Output"/>
          <p:cNvSpPr txBox="1"/>
          <p:nvPr/>
        </p:nvSpPr>
        <p:spPr>
          <a:xfrm>
            <a:off x="6641038" y="6712977"/>
            <a:ext cx="994957" cy="362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@Output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