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4" r:id="rId1"/>
  </p:sldMasterIdLst>
  <p:notesMasterIdLst>
    <p:notesMasterId r:id="rId21"/>
  </p:notesMasterIdLst>
  <p:sldIdLst>
    <p:sldId id="256" r:id="rId2"/>
    <p:sldId id="257" r:id="rId3"/>
    <p:sldId id="258" r:id="rId4"/>
    <p:sldId id="260" r:id="rId5"/>
    <p:sldId id="262" r:id="rId6"/>
    <p:sldId id="301" r:id="rId7"/>
    <p:sldId id="302" r:id="rId8"/>
    <p:sldId id="303" r:id="rId9"/>
    <p:sldId id="304" r:id="rId10"/>
    <p:sldId id="306" r:id="rId11"/>
    <p:sldId id="310" r:id="rId12"/>
    <p:sldId id="305" r:id="rId13"/>
    <p:sldId id="307" r:id="rId14"/>
    <p:sldId id="308" r:id="rId15"/>
    <p:sldId id="309" r:id="rId16"/>
    <p:sldId id="311" r:id="rId17"/>
    <p:sldId id="312" r:id="rId18"/>
    <p:sldId id="313" r:id="rId19"/>
    <p:sldId id="314" r:id="rId20"/>
  </p:sldIdLst>
  <p:sldSz cx="9144000" cy="5143500" type="screen16x9"/>
  <p:notesSz cx="6858000" cy="9144000"/>
  <p:embeddedFontLst>
    <p:embeddedFont>
      <p:font typeface="Bebas Neue" panose="020B0604020202020204" charset="0"/>
      <p:regular r:id="rId22"/>
    </p:embeddedFont>
    <p:embeddedFont>
      <p:font typeface="Lato" panose="020F0502020204030203" pitchFamily="34" charset="0"/>
      <p:regular r:id="rId23"/>
      <p:bold r:id="rId24"/>
      <p:italic r:id="rId25"/>
      <p:boldItalic r:id="rId26"/>
    </p:embeddedFont>
    <p:embeddedFont>
      <p:font typeface="Roboto Condensed Light" panose="02000000000000000000" pitchFamily="2" charset="0"/>
      <p:regular r:id="rId27"/>
      <p:italic r:id="rId28"/>
    </p:embeddedFont>
    <p:embeddedFont>
      <p:font typeface="Segoe UI Historic" panose="020B0502040204020203" pitchFamily="34" charset="0"/>
      <p:regular r:id="rId29"/>
    </p:embeddedFont>
    <p:embeddedFont>
      <p:font typeface="Varela Round" panose="020B0604020202020204" charset="-79"/>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B55AF-B1CE-4362-8334-FB7811C9D29D}" v="79" dt="2021-10-19T10:46:48.661"/>
  </p1510:revLst>
</p1510:revInfo>
</file>

<file path=ppt/tableStyles.xml><?xml version="1.0" encoding="utf-8"?>
<a:tblStyleLst xmlns:a="http://schemas.openxmlformats.org/drawingml/2006/main" def="{13FE1260-1D0D-48F4-A256-D6A8758ABAD6}">
  <a:tblStyle styleId="{13FE1260-1D0D-48F4-A256-D6A8758ABA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42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44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85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91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75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grpSp>
        <p:nvGrpSpPr>
          <p:cNvPr id="48" name="Google Shape;48;p4"/>
          <p:cNvGrpSpPr/>
          <p:nvPr/>
        </p:nvGrpSpPr>
        <p:grpSpPr>
          <a:xfrm>
            <a:off x="323275" y="322475"/>
            <a:ext cx="8490434" cy="4491900"/>
            <a:chOff x="323275" y="322475"/>
            <a:chExt cx="8490434" cy="4491900"/>
          </a:xfrm>
        </p:grpSpPr>
        <p:sp>
          <p:nvSpPr>
            <p:cNvPr id="49" name="Google Shape;49;p4"/>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4"/>
            <p:cNvGrpSpPr/>
            <p:nvPr/>
          </p:nvGrpSpPr>
          <p:grpSpPr>
            <a:xfrm flipH="1">
              <a:off x="331504" y="469451"/>
              <a:ext cx="8482204" cy="530259"/>
              <a:chOff x="716550" y="1893994"/>
              <a:chExt cx="7697100" cy="481179"/>
            </a:xfrm>
          </p:grpSpPr>
          <p:cxnSp>
            <p:nvCxnSpPr>
              <p:cNvPr id="51" name="Google Shape;51;p4"/>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52" name="Google Shape;52;p4"/>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Google Shape;55;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56" name="Google Shape;56;p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01"/>
        <p:cNvGrpSpPr/>
        <p:nvPr/>
      </p:nvGrpSpPr>
      <p:grpSpPr>
        <a:xfrm>
          <a:off x="0" y="0"/>
          <a:ext cx="0" cy="0"/>
          <a:chOff x="0" y="0"/>
          <a:chExt cx="0" cy="0"/>
        </a:xfrm>
      </p:grpSpPr>
      <p:grpSp>
        <p:nvGrpSpPr>
          <p:cNvPr id="302" name="Google Shape;302;p21"/>
          <p:cNvGrpSpPr/>
          <p:nvPr/>
        </p:nvGrpSpPr>
        <p:grpSpPr>
          <a:xfrm>
            <a:off x="323275" y="322475"/>
            <a:ext cx="8490434" cy="4491900"/>
            <a:chOff x="323275" y="322475"/>
            <a:chExt cx="8490434" cy="4491900"/>
          </a:xfrm>
        </p:grpSpPr>
        <p:sp>
          <p:nvSpPr>
            <p:cNvPr id="303" name="Google Shape;303;p21"/>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21"/>
            <p:cNvGrpSpPr/>
            <p:nvPr/>
          </p:nvGrpSpPr>
          <p:grpSpPr>
            <a:xfrm flipH="1">
              <a:off x="331504" y="469451"/>
              <a:ext cx="8482204" cy="530259"/>
              <a:chOff x="716550" y="1893994"/>
              <a:chExt cx="7697100" cy="481179"/>
            </a:xfrm>
          </p:grpSpPr>
          <p:cxnSp>
            <p:nvCxnSpPr>
              <p:cNvPr id="305" name="Google Shape;305;p21"/>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06" name="Google Shape;306;p21"/>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9" name="Google Shape;309;p21"/>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7"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huthuatnhanh.com/cach-viet-dau-khac-trong-excel/"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thuthuatnhanh.com/cach-viet-dau-khac-trong-excel/"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29"/>
          <p:cNvSpPr/>
          <p:nvPr/>
        </p:nvSpPr>
        <p:spPr>
          <a:xfrm>
            <a:off x="2306100" y="3476805"/>
            <a:ext cx="4531800" cy="441000"/>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793881" y="1290865"/>
            <a:ext cx="7556087" cy="187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CHỦ ĐỀ BÀI TOÁN VÀ THUẬT TOÁN </a:t>
            </a:r>
            <a:endParaRPr dirty="0"/>
          </a:p>
        </p:txBody>
      </p:sp>
      <p:sp>
        <p:nvSpPr>
          <p:cNvPr id="417" name="Google Shape;417;p29"/>
          <p:cNvSpPr txBox="1">
            <a:spLocks noGrp="1"/>
          </p:cNvSpPr>
          <p:nvPr>
            <p:ph type="subTitle" idx="1"/>
          </p:nvPr>
        </p:nvSpPr>
        <p:spPr>
          <a:xfrm>
            <a:off x="2466375" y="3490382"/>
            <a:ext cx="4211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NHÓM 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B48884E-D836-4A59-8A40-ECB3B39B05FD}"/>
              </a:ext>
            </a:extLst>
          </p:cNvPr>
          <p:cNvGraphicFramePr>
            <a:graphicFrameLocks noGrp="1"/>
          </p:cNvGraphicFramePr>
          <p:nvPr>
            <p:extLst>
              <p:ext uri="{D42A27DB-BD31-4B8C-83A1-F6EECF244321}">
                <p14:modId xmlns:p14="http://schemas.microsoft.com/office/powerpoint/2010/main" val="1032446866"/>
              </p:ext>
            </p:extLst>
          </p:nvPr>
        </p:nvGraphicFramePr>
        <p:xfrm>
          <a:off x="634764" y="1900513"/>
          <a:ext cx="7863840" cy="2560320"/>
        </p:xfrm>
        <a:graphic>
          <a:graphicData uri="http://schemas.openxmlformats.org/drawingml/2006/table">
            <a:tbl>
              <a:tblPr firstRow="1" lastRow="1" bandRow="1">
                <a:tableStyleId>{5940675A-B579-460E-94D1-54222C63F5DA}</a:tableStyleId>
              </a:tblPr>
              <a:tblGrid>
                <a:gridCol w="3931920">
                  <a:extLst>
                    <a:ext uri="{9D8B030D-6E8A-4147-A177-3AD203B41FA5}">
                      <a16:colId xmlns:a16="http://schemas.microsoft.com/office/drawing/2014/main" val="1167272997"/>
                    </a:ext>
                  </a:extLst>
                </a:gridCol>
                <a:gridCol w="3931920">
                  <a:extLst>
                    <a:ext uri="{9D8B030D-6E8A-4147-A177-3AD203B41FA5}">
                      <a16:colId xmlns:a16="http://schemas.microsoft.com/office/drawing/2014/main" val="2940936705"/>
                    </a:ext>
                  </a:extLst>
                </a:gridCol>
              </a:tblGrid>
              <a:tr h="365760">
                <a:tc>
                  <a:txBody>
                    <a:bodyPr/>
                    <a:lstStyle/>
                    <a:p>
                      <a:pPr algn="ctr"/>
                      <a:r>
                        <a:rPr lang="en-US" sz="1800" dirty="0" err="1">
                          <a:solidFill>
                            <a:sysClr val="windowText" lastClr="000000"/>
                          </a:solidFill>
                        </a:rPr>
                        <a:t>Hình</a:t>
                      </a:r>
                      <a:r>
                        <a:rPr lang="en-US" sz="1800" dirty="0">
                          <a:solidFill>
                            <a:sysClr val="windowText" lastClr="000000"/>
                          </a:solidFill>
                        </a:rPr>
                        <a:t> </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Ý </a:t>
                      </a:r>
                      <a:r>
                        <a:rPr lang="en-US" sz="1800" dirty="0" err="1">
                          <a:latin typeface="Lato" panose="020F0502020204030203" pitchFamily="34" charset="0"/>
                          <a:ea typeface="Lato" panose="020F0502020204030203" pitchFamily="34" charset="0"/>
                          <a:cs typeface="Lato" panose="020F0502020204030203" pitchFamily="34" charset="0"/>
                        </a:rPr>
                        <a:t>nghĩa</a:t>
                      </a:r>
                      <a:r>
                        <a:rPr lang="en-US" sz="1800" dirty="0">
                          <a:latin typeface="Lato" panose="020F0502020204030203" pitchFamily="34" charset="0"/>
                          <a:ea typeface="Lato" panose="020F0502020204030203" pitchFamily="34" charset="0"/>
                          <a:cs typeface="Lato" panose="020F0502020204030203" pitchFamily="34" charset="0"/>
                        </a:rPr>
                        <a:t> </a:t>
                      </a:r>
                    </a:p>
                  </a:txBody>
                  <a:tcPr/>
                </a:tc>
                <a:extLst>
                  <a:ext uri="{0D108BD9-81ED-4DB2-BD59-A6C34878D82A}">
                    <a16:rowId xmlns:a16="http://schemas.microsoft.com/office/drawing/2014/main" val="1007645230"/>
                  </a:ext>
                </a:extLst>
              </a:tr>
              <a:tr h="548640">
                <a:tc>
                  <a:txBody>
                    <a:bodyPr/>
                    <a:lstStyle/>
                    <a:p>
                      <a:pPr algn="ctr"/>
                      <a:endParaRPr lang="en-US" sz="1800" dirty="0"/>
                    </a:p>
                  </a:txBody>
                  <a:tcPr/>
                </a:tc>
                <a:tc>
                  <a:txBody>
                    <a:bodyPr/>
                    <a:lstStyle/>
                    <a:p>
                      <a:pPr algn="ctr"/>
                      <a:r>
                        <a:rPr lang="en-US" sz="1800" dirty="0" err="1">
                          <a:latin typeface="Lato" panose="020F0502020204030203" pitchFamily="34" charset="0"/>
                          <a:ea typeface="Lato" panose="020F0502020204030203" pitchFamily="34" charset="0"/>
                          <a:cs typeface="Lato" panose="020F0502020204030203" pitchFamily="34" charset="0"/>
                        </a:rPr>
                        <a:t>Thể</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hiện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thao</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tác</a:t>
                      </a:r>
                      <a:r>
                        <a:rPr lang="en-US" sz="1800" dirty="0">
                          <a:latin typeface="Lato" panose="020F0502020204030203" pitchFamily="34" charset="0"/>
                          <a:ea typeface="Lato" panose="020F0502020204030203" pitchFamily="34" charset="0"/>
                          <a:cs typeface="Lato" panose="020F0502020204030203" pitchFamily="34" charset="0"/>
                        </a:rPr>
                        <a:t> so </a:t>
                      </a:r>
                      <a:r>
                        <a:rPr lang="en-US" sz="1800" dirty="0" err="1">
                          <a:latin typeface="Lato" panose="020F0502020204030203" pitchFamily="34" charset="0"/>
                          <a:ea typeface="Lato" panose="020F0502020204030203" pitchFamily="34" charset="0"/>
                          <a:cs typeface="Lato" panose="020F0502020204030203" pitchFamily="34" charset="0"/>
                        </a:rPr>
                        <a:t>sánh</a:t>
                      </a:r>
                      <a:endParaRPr lang="en-US" sz="18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1365253750"/>
                  </a:ext>
                </a:extLst>
              </a:tr>
              <a:tr h="548640">
                <a:tc>
                  <a:txBody>
                    <a:bodyPr/>
                    <a:lstStyle/>
                    <a:p>
                      <a:endParaRPr lang="en-US" sz="1800" dirty="0"/>
                    </a:p>
                  </a:txBody>
                  <a:tcPr/>
                </a:tc>
                <a:tc>
                  <a:txBody>
                    <a:bodyPr/>
                    <a:lstStyle/>
                    <a:p>
                      <a:pPr algn="ctr"/>
                      <a:r>
                        <a:rPr lang="en-US" sz="1800">
                          <a:latin typeface="Lato" panose="020F0502020204030203" pitchFamily="34" charset="0"/>
                          <a:ea typeface="Lato" panose="020F0502020204030203" pitchFamily="34" charset="0"/>
                          <a:cs typeface="Lato" panose="020F0502020204030203" pitchFamily="34" charset="0"/>
                        </a:rPr>
                        <a:t>Thể hiện các phép tính toán </a:t>
                      </a:r>
                      <a:endParaRPr lang="en-US" sz="18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1328295415"/>
                  </a:ext>
                </a:extLst>
              </a:tr>
              <a:tr h="548640">
                <a:tc>
                  <a:txBody>
                    <a:bodyPr/>
                    <a:lstStyle/>
                    <a:p>
                      <a:endParaRPr lang="en-US" sz="1800" dirty="0"/>
                    </a:p>
                  </a:txBody>
                  <a:tcPr/>
                </a:tc>
                <a:tc>
                  <a:txBody>
                    <a:bodyPr/>
                    <a:lstStyle/>
                    <a:p>
                      <a:pPr algn="ctr"/>
                      <a:r>
                        <a:rPr lang="en-US" sz="1800">
                          <a:latin typeface="Lato" panose="020F0502020204030203" pitchFamily="34" charset="0"/>
                          <a:ea typeface="Lato" panose="020F0502020204030203" pitchFamily="34" charset="0"/>
                          <a:cs typeface="Lato" panose="020F0502020204030203" pitchFamily="34" charset="0"/>
                        </a:rPr>
                        <a:t>Thể hiện thao tác nhập, xuất dữ liệu</a:t>
                      </a:r>
                      <a:endParaRPr lang="en-US" sz="18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985289630"/>
                  </a:ext>
                </a:extLst>
              </a:tr>
              <a:tr h="548640">
                <a:tc>
                  <a:txBody>
                    <a:bodyPr/>
                    <a:lstStyle/>
                    <a:p>
                      <a:endParaRPr lang="en-US" sz="1800" dirty="0"/>
                    </a:p>
                  </a:txBody>
                  <a:tcPr/>
                </a:tc>
                <a:tc>
                  <a:txBody>
                    <a:bodyPr/>
                    <a:lstStyle/>
                    <a:p>
                      <a:pPr algn="ctr"/>
                      <a:r>
                        <a:rPr lang="en-US" sz="1800" dirty="0" err="1">
                          <a:latin typeface="Lato" panose="020F0502020204030203" pitchFamily="34" charset="0"/>
                          <a:ea typeface="Lato" panose="020F0502020204030203" pitchFamily="34" charset="0"/>
                          <a:cs typeface="Lato" panose="020F0502020204030203" pitchFamily="34" charset="0"/>
                        </a:rPr>
                        <a:t>Quy</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trình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tự</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thực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hiện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thao</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tác</a:t>
                      </a:r>
                      <a:endParaRPr lang="en-US" sz="1800" dirty="0">
                        <a:latin typeface="Lato" panose="020F0502020204030203" pitchFamily="34" charset="0"/>
                        <a:ea typeface="Lato" panose="020F0502020204030203" pitchFamily="34" charset="0"/>
                        <a:cs typeface="Lato" panose="020F0502020204030203" pitchFamily="34" charset="0"/>
                      </a:endParaRPr>
                    </a:p>
                  </a:txBody>
                  <a:tcPr anchor="ctr"/>
                </a:tc>
                <a:extLst>
                  <a:ext uri="{0D108BD9-81ED-4DB2-BD59-A6C34878D82A}">
                    <a16:rowId xmlns:a16="http://schemas.microsoft.com/office/drawing/2014/main" val="1413774127"/>
                  </a:ext>
                </a:extLst>
              </a:tr>
            </a:tbl>
          </a:graphicData>
        </a:graphic>
      </p:graphicFrame>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508486" y="751231"/>
            <a:ext cx="6861976" cy="1231106"/>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Có</a:t>
            </a:r>
            <a:r>
              <a:rPr lang="en-US" sz="1800" dirty="0">
                <a:latin typeface="Lato" panose="020F0502020204030203" pitchFamily="34" charset="0"/>
                <a:ea typeface="Lato" panose="020F0502020204030203" pitchFamily="34" charset="0"/>
                <a:cs typeface="Lato" panose="020F0502020204030203" pitchFamily="34" charset="0"/>
              </a:rPr>
              <a:t> 2 </a:t>
            </a:r>
            <a:r>
              <a:rPr lang="en-US" sz="1800" dirty="0" err="1">
                <a:latin typeface="Lato" panose="020F0502020204030203" pitchFamily="34" charset="0"/>
                <a:ea typeface="Lato" panose="020F0502020204030203" pitchFamily="34" charset="0"/>
                <a:cs typeface="Lato" panose="020F0502020204030203" pitchFamily="34" charset="0"/>
              </a:rPr>
              <a:t>cách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diễn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thuật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a:t>
            </a:r>
            <a:r>
              <a:rPr lang="en-US" sz="2000" dirty="0">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Sử</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dụng</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cách</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liệt</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kê</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nêu</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ra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tuần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tự</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các</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thao</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tác</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cần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tiến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800" b="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hành</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Sử dụng sơ đồ khối để mô tả thuật toán</a:t>
            </a:r>
            <a:r>
              <a:rPr lang="en-US" sz="1800" b="0" i="0" dirty="0">
                <a:solidFill>
                  <a:srgbClr val="000000"/>
                </a:solidFill>
                <a:effectLst/>
                <a:latin typeface="Lato" panose="020F0502020204030203" pitchFamily="34" charset="0"/>
                <a:ea typeface="Lato" panose="020F0502020204030203" pitchFamily="34" charset="0"/>
                <a:cs typeface="Lato" panose="020F0502020204030203" pitchFamily="34" charset="0"/>
              </a:rPr>
              <a:t>.</a:t>
            </a:r>
            <a:br>
              <a:rPr lang="en-US" sz="1800" dirty="0">
                <a:latin typeface="Lato" panose="020F0502020204030203" pitchFamily="34" charset="0"/>
                <a:ea typeface="Lato" panose="020F0502020204030203" pitchFamily="34" charset="0"/>
                <a:cs typeface="Lato" panose="020F0502020204030203" pitchFamily="34" charset="0"/>
              </a:rPr>
            </a:br>
            <a:endParaRPr lang="en-US" sz="1800" dirty="0">
              <a:latin typeface="Lato" panose="020F0502020204030203" pitchFamily="34" charset="0"/>
              <a:ea typeface="Lato" panose="020F0502020204030203" pitchFamily="34" charset="0"/>
              <a:cs typeface="Lato" panose="020F0502020204030203" pitchFamily="34" charset="0"/>
            </a:endParaRPr>
          </a:p>
        </p:txBody>
      </p:sp>
      <p:sp>
        <p:nvSpPr>
          <p:cNvPr id="6" name="Diamond 5">
            <a:extLst>
              <a:ext uri="{FF2B5EF4-FFF2-40B4-BE49-F238E27FC236}">
                <a16:creationId xmlns:a16="http://schemas.microsoft.com/office/drawing/2014/main" id="{5ED9EC62-8AFC-4B08-A3DB-728BF77171D7}"/>
              </a:ext>
            </a:extLst>
          </p:cNvPr>
          <p:cNvSpPr/>
          <p:nvPr/>
        </p:nvSpPr>
        <p:spPr>
          <a:xfrm>
            <a:off x="2007506" y="2346134"/>
            <a:ext cx="1161288" cy="396367"/>
          </a:xfrm>
          <a:prstGeom prst="diamond">
            <a:avLst/>
          </a:prstGeom>
          <a:solidFill>
            <a:srgbClr val="0070C0"/>
          </a:solidFill>
          <a:ln>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29B2AD9-789D-487C-B65F-4596E173CDAE}"/>
              </a:ext>
            </a:extLst>
          </p:cNvPr>
          <p:cNvSpPr/>
          <p:nvPr/>
        </p:nvSpPr>
        <p:spPr>
          <a:xfrm>
            <a:off x="1943498" y="2881946"/>
            <a:ext cx="1271016" cy="396367"/>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7EC2C92-DE7F-4F96-BF1E-E12C78316566}"/>
              </a:ext>
            </a:extLst>
          </p:cNvPr>
          <p:cNvSpPr/>
          <p:nvPr/>
        </p:nvSpPr>
        <p:spPr>
          <a:xfrm>
            <a:off x="2071912" y="3417758"/>
            <a:ext cx="1014586" cy="418192"/>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3D6380E-5D7B-4BCE-A353-32F958E4A710}"/>
              </a:ext>
            </a:extLst>
          </p:cNvPr>
          <p:cNvCxnSpPr/>
          <p:nvPr/>
        </p:nvCxnSpPr>
        <p:spPr>
          <a:xfrm>
            <a:off x="1802562" y="4187952"/>
            <a:ext cx="165884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1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5558" y="751231"/>
            <a:ext cx="8452884" cy="648607"/>
          </a:xfrm>
          <a:prstGeom prst="rect">
            <a:avLst/>
          </a:prstGeom>
        </p:spPr>
      </p:pic>
      <p:sp>
        <p:nvSpPr>
          <p:cNvPr id="4" name="TextBox 3">
            <a:extLst>
              <a:ext uri="{FF2B5EF4-FFF2-40B4-BE49-F238E27FC236}">
                <a16:creationId xmlns:a16="http://schemas.microsoft.com/office/drawing/2014/main" id="{EAFE540E-2F1B-4925-9228-6F7A9D422293}"/>
              </a:ext>
            </a:extLst>
          </p:cNvPr>
          <p:cNvSpPr txBox="1"/>
          <p:nvPr/>
        </p:nvSpPr>
        <p:spPr>
          <a:xfrm>
            <a:off x="472567" y="751231"/>
            <a:ext cx="7933765" cy="2308324"/>
          </a:xfrm>
          <a:prstGeom prst="rect">
            <a:avLst/>
          </a:prstGeom>
          <a:noFill/>
        </p:spPr>
        <p:txBody>
          <a:bodyPr wrap="square">
            <a:spAutoFit/>
          </a:bodyPr>
          <a:lstStyle/>
          <a:p>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a:t>
            </a:r>
            <a:r>
              <a:rPr lang="en-US" dirty="0">
                <a:solidFill>
                  <a:srgbClr val="050505"/>
                </a:solidFill>
                <a:latin typeface="Segoe UI Historic" panose="020B0502040204020203" pitchFamily="34" charset="0"/>
              </a:rPr>
              <a:t> </a:t>
            </a:r>
            <a:r>
              <a:rPr lang="en-US" sz="1800" dirty="0" err="1">
                <a:solidFill>
                  <a:srgbClr val="050505"/>
                </a:solidFill>
                <a:latin typeface="Lato" panose="020F0502020204030203" pitchFamily="34" charset="0"/>
                <a:ea typeface="Lato" panose="020F0502020204030203" pitchFamily="34" charset="0"/>
                <a:cs typeface="Lato" panose="020F0502020204030203" pitchFamily="34" charset="0"/>
              </a:rPr>
              <a:t>Xác</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050505"/>
                </a:solidFill>
                <a:latin typeface="Lato" panose="020F0502020204030203" pitchFamily="34" charset="0"/>
                <a:ea typeface="Lato" panose="020F0502020204030203" pitchFamily="34" charset="0"/>
                <a:cs typeface="Lato" panose="020F0502020204030203" pitchFamily="34" charset="0"/>
              </a:rPr>
              <a:t>định</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050505"/>
                </a:solidFill>
                <a:latin typeface="Lato" panose="020F0502020204030203" pitchFamily="34" charset="0"/>
                <a:ea typeface="Lato" panose="020F0502020204030203" pitchFamily="34" charset="0"/>
                <a:cs typeface="Lato" panose="020F0502020204030203" pitchFamily="34" charset="0"/>
              </a:rPr>
              <a:t>bài</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050505"/>
                </a:solidFill>
                <a:latin typeface="Lato" panose="020F0502020204030203" pitchFamily="34" charset="0"/>
                <a:ea typeface="Lato" panose="020F0502020204030203" pitchFamily="34" charset="0"/>
                <a:cs typeface="Lato" panose="020F0502020204030203" pitchFamily="34" charset="0"/>
              </a:rPr>
              <a:t>toán</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a:t>
            </a:r>
          </a:p>
          <a:p>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Input: Bảng, phấn</a:t>
            </a:r>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bút lông, đồ xóa bảng</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endPar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endParaRPr>
          </a:p>
          <a:p>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Output: Hình tam giác vuông</a:t>
            </a:r>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endPar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endParaRPr>
          </a:p>
          <a:p>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050505"/>
                </a:solidFill>
                <a:latin typeface="Lato" panose="020F0502020204030203" pitchFamily="34" charset="0"/>
                <a:ea typeface="Lato" panose="020F0502020204030203" pitchFamily="34" charset="0"/>
                <a:cs typeface="Lato" panose="020F0502020204030203" pitchFamily="34" charset="0"/>
              </a:rPr>
              <a:t>Thuật</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050505"/>
                </a:solidFill>
                <a:latin typeface="Lato" panose="020F0502020204030203" pitchFamily="34" charset="0"/>
                <a:ea typeface="Lato" panose="020F0502020204030203" pitchFamily="34" charset="0"/>
                <a:cs typeface="Lato" panose="020F0502020204030203" pitchFamily="34" charset="0"/>
              </a:rPr>
              <a:t>toán</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a:t>
            </a:r>
            <a:endPar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endParaRPr>
          </a:p>
          <a:p>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Bước 1</a:t>
            </a:r>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Xóa bảng; </a:t>
            </a:r>
            <a:endPar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endParaRPr>
          </a:p>
          <a:p>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Bước 2</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Vẽ tam giác; </a:t>
            </a:r>
            <a:endPar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endParaRPr>
          </a:p>
          <a:p>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Bước </a:t>
            </a:r>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3:</a:t>
            </a:r>
            <a:r>
              <a:rPr lang="en-US" sz="1800" dirty="0">
                <a:solidFill>
                  <a:srgbClr val="050505"/>
                </a:solidFill>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Nếu tam giác có góc bằng 90 độ thì kết thúc;</a:t>
            </a:r>
            <a:endPar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endParaRPr>
          </a:p>
          <a:p>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Bước 4</a:t>
            </a:r>
            <a:r>
              <a:rPr lang="en-US"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a:t>
            </a:r>
            <a:r>
              <a:rPr lang="vi-VN" sz="1800" b="0" i="0" dirty="0">
                <a:solidFill>
                  <a:srgbClr val="050505"/>
                </a:solidFill>
                <a:effectLst/>
                <a:latin typeface="Lato" panose="020F0502020204030203" pitchFamily="34" charset="0"/>
                <a:ea typeface="Lato" panose="020F0502020204030203" pitchFamily="34" charset="0"/>
                <a:cs typeface="Lato" panose="020F0502020204030203" pitchFamily="34" charset="0"/>
              </a:rPr>
              <a:t> Quay lại bước 1;</a:t>
            </a:r>
            <a:endParaRPr lang="en-US" sz="1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61834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EE8989-CDFD-430D-8187-42266792D1BD}"/>
              </a:ext>
            </a:extLst>
          </p:cNvPr>
          <p:cNvSpPr txBox="1"/>
          <p:nvPr/>
        </p:nvSpPr>
        <p:spPr>
          <a:xfrm>
            <a:off x="411917" y="1304770"/>
            <a:ext cx="8320166" cy="1107996"/>
          </a:xfrm>
          <a:prstGeom prst="rect">
            <a:avLst/>
          </a:prstGeom>
          <a:noFill/>
        </p:spPr>
        <p:txBody>
          <a:bodyPr wrap="square" rtlCol="0">
            <a:spAutoFit/>
          </a:bodyPr>
          <a:lstStyle/>
          <a:p>
            <a:r>
              <a:rPr lang="en-US" sz="2200" b="0" i="0" dirty="0" err="1">
                <a:effectLst/>
                <a:latin typeface="Varela Round" panose="020B0604020202020204" charset="-79"/>
                <a:ea typeface="Lato" panose="020F0502020204030203" pitchFamily="34" charset="0"/>
                <a:cs typeface="Varela Round" panose="020B0604020202020204" charset="-79"/>
              </a:rPr>
              <a:t>Câu</a:t>
            </a:r>
            <a:r>
              <a:rPr lang="en-US" sz="2200" b="0" i="0" dirty="0">
                <a:effectLst/>
                <a:latin typeface="Varela Round" panose="020B0604020202020204" charset="-79"/>
                <a:ea typeface="Lato" panose="020F0502020204030203" pitchFamily="34" charset="0"/>
                <a:cs typeface="Varela Round" panose="020B0604020202020204" charset="-79"/>
              </a:rPr>
              <a:t> 5: </a:t>
            </a:r>
            <a:r>
              <a:rPr lang="vi-VN" sz="2200" b="0" i="0" dirty="0">
                <a:effectLst/>
                <a:latin typeface="Varela Round" panose="020B0604020202020204" charset="-79"/>
                <a:ea typeface="Lato" panose="020F0502020204030203" pitchFamily="34" charset="0"/>
                <a:cs typeface="Varela Round" panose="020B0604020202020204" charset="-79"/>
              </a:rPr>
              <a:t>Qua tìm hiểu về</a:t>
            </a:r>
            <a:r>
              <a:rPr lang="en-US" sz="2200" b="0" i="0" dirty="0">
                <a:effectLst/>
                <a:latin typeface="Varela Round" panose="020B0604020202020204" charset="-79"/>
                <a:ea typeface="Lato" panose="020F0502020204030203" pitchFamily="34" charset="0"/>
                <a:cs typeface="Varela Round" panose="020B0604020202020204" charset="-79"/>
              </a:rPr>
              <a:t> </a:t>
            </a:r>
            <a:r>
              <a:rPr lang="vi-VN" sz="2200" b="0" i="0" dirty="0">
                <a:effectLst/>
                <a:latin typeface="Varela Round" panose="020B0604020202020204" charset="-79"/>
                <a:ea typeface="Lato" panose="020F0502020204030203" pitchFamily="34" charset="0"/>
                <a:cs typeface="Varela Round" panose="020B0604020202020204" charset="-79"/>
              </a:rPr>
              <a:t>bài toán giải phương trình bậc 2: ax2+bx+c=0, Các em hãy tìm Input và Output của bài toán? Các em hãy nêu ý tưởng về việc giải thuật toán trên?</a:t>
            </a:r>
            <a:endParaRPr lang="en-US" sz="2200" dirty="0">
              <a:latin typeface="Varela Round" panose="020B0604020202020204" charset="-79"/>
              <a:ea typeface="Lato" panose="020F0502020204030203" pitchFamily="34" charset="0"/>
              <a:cs typeface="Varela Round" panose="020B0604020202020204" charset="-79"/>
            </a:endParaRPr>
          </a:p>
        </p:txBody>
      </p:sp>
    </p:spTree>
    <p:extLst>
      <p:ext uri="{BB962C8B-B14F-4D97-AF65-F5344CB8AC3E}">
        <p14:creationId xmlns:p14="http://schemas.microsoft.com/office/powerpoint/2010/main" val="180630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5558" y="810567"/>
            <a:ext cx="8452884" cy="648607"/>
          </a:xfrm>
          <a:prstGeom prst="rect">
            <a:avLst/>
          </a:prstGeom>
        </p:spPr>
      </p:pic>
      <p:sp>
        <p:nvSpPr>
          <p:cNvPr id="5" name="Rectangle 1">
            <a:extLst>
              <a:ext uri="{FF2B5EF4-FFF2-40B4-BE49-F238E27FC236}">
                <a16:creationId xmlns:a16="http://schemas.microsoft.com/office/drawing/2014/main" id="{86528B16-8D6C-42BF-B694-8373B410A53D}"/>
              </a:ext>
            </a:extLst>
          </p:cNvPr>
          <p:cNvSpPr>
            <a:spLocks noChangeArrowheads="1"/>
          </p:cNvSpPr>
          <p:nvPr/>
        </p:nvSpPr>
        <p:spPr bwMode="auto">
          <a:xfrm>
            <a:off x="0" y="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7AEC25E6-3400-41D7-AFED-8DA491504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13652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042E091-65CD-4961-B9F9-16B7C23B2D67}"/>
              </a:ext>
            </a:extLst>
          </p:cNvPr>
          <p:cNvSpPr>
            <a:spLocks noChangeArrowheads="1"/>
          </p:cNvSpPr>
          <p:nvPr/>
        </p:nvSpPr>
        <p:spPr bwMode="auto">
          <a:xfrm>
            <a:off x="152400" y="1524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B13C47B2-C491-4F2A-83AA-0DA3C87CA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5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07E7DC9E-E594-431C-91AA-073B2FC8F8F8}"/>
              </a:ext>
            </a:extLst>
          </p:cNvPr>
          <p:cNvSpPr>
            <a:spLocks noChangeArrowheads="1"/>
          </p:cNvSpPr>
          <p:nvPr/>
        </p:nvSpPr>
        <p:spPr bwMode="auto">
          <a:xfrm>
            <a:off x="304800" y="3048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F605CE72-752C-4ED1-B00B-816C0D3E3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1682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960709-4446-4347-A310-060CF798AF64}"/>
              </a:ext>
            </a:extLst>
          </p:cNvPr>
          <p:cNvSpPr txBox="1"/>
          <p:nvPr/>
        </p:nvSpPr>
        <p:spPr>
          <a:xfrm>
            <a:off x="640080" y="883560"/>
            <a:ext cx="7616952" cy="3139321"/>
          </a:xfrm>
          <a:prstGeom prst="rect">
            <a:avLst/>
          </a:prstGeom>
          <a:noFill/>
        </p:spPr>
        <p:txBody>
          <a:bodyPr wrap="square" rtlCol="0">
            <a:spAutoFit/>
          </a:bodyPr>
          <a:lstStyle/>
          <a:p>
            <a:pPr marL="285750" indent="-285750">
              <a:buFontTx/>
              <a:buChar char="-"/>
            </a:pPr>
            <a:r>
              <a:rPr lang="en-US" sz="1800" dirty="0" err="1">
                <a:latin typeface="Lato" panose="020F0502020204030203" pitchFamily="34" charset="0"/>
                <a:ea typeface="Lato" panose="020F0502020204030203" pitchFamily="34" charset="0"/>
                <a:cs typeface="Lato" panose="020F0502020204030203" pitchFamily="34" charset="0"/>
              </a:rPr>
              <a:t>Xác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định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bài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Input: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số</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thực</a:t>
            </a:r>
            <a:r>
              <a:rPr lang="en-US" sz="1800" dirty="0">
                <a:latin typeface="Lato" panose="020F0502020204030203" pitchFamily="34" charset="0"/>
                <a:ea typeface="Lato" panose="020F0502020204030203" pitchFamily="34" charset="0"/>
                <a:cs typeface="Lato" panose="020F0502020204030203" pitchFamily="34" charset="0"/>
              </a:rPr>
              <a:t> a, b, c ( a </a:t>
            </a:r>
            <a:r>
              <a:rPr lang="en-US" sz="1800" b="0" i="0" dirty="0">
                <a:solidFill>
                  <a:srgbClr val="202124"/>
                </a:solidFill>
                <a:effectLst/>
                <a:latin typeface="Lato" panose="020F0502020204030203" pitchFamily="34" charset="0"/>
                <a:ea typeface="Lato" panose="020F0502020204030203" pitchFamily="34" charset="0"/>
                <a:cs typeface="Lato" panose="020F0502020204030203" pitchFamily="34" charset="0"/>
              </a:rPr>
              <a:t>≠</a:t>
            </a:r>
            <a:r>
              <a:rPr lang="en-US" sz="1800" dirty="0">
                <a:latin typeface="Lato" panose="020F0502020204030203" pitchFamily="34" charset="0"/>
                <a:ea typeface="Lato" panose="020F0502020204030203" pitchFamily="34" charset="0"/>
                <a:cs typeface="Lato" panose="020F0502020204030203" pitchFamily="34" charset="0"/>
              </a:rPr>
              <a:t> 0 )</a:t>
            </a:r>
          </a:p>
          <a:p>
            <a:r>
              <a:rPr lang="en-US" sz="1800" dirty="0">
                <a:latin typeface="Lato" panose="020F0502020204030203" pitchFamily="34" charset="0"/>
                <a:ea typeface="Lato" panose="020F0502020204030203" pitchFamily="34" charset="0"/>
                <a:cs typeface="Lato" panose="020F0502020204030203" pitchFamily="34" charset="0"/>
              </a:rPr>
              <a:t>+ Output: </a:t>
            </a:r>
            <a:r>
              <a:rPr lang="en-US" sz="1800" dirty="0" err="1">
                <a:latin typeface="Lato" panose="020F0502020204030203" pitchFamily="34" charset="0"/>
                <a:ea typeface="Lato" panose="020F0502020204030203" pitchFamily="34" charset="0"/>
                <a:cs typeface="Lato" panose="020F0502020204030203" pitchFamily="34" charset="0"/>
              </a:rPr>
              <a:t>Tất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số</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thực</a:t>
            </a:r>
            <a:r>
              <a:rPr lang="en-US" sz="1800" dirty="0">
                <a:latin typeface="Lato" panose="020F0502020204030203" pitchFamily="34" charset="0"/>
                <a:ea typeface="Lato" panose="020F0502020204030203" pitchFamily="34" charset="0"/>
                <a:cs typeface="Lato" panose="020F0502020204030203" pitchFamily="34" charset="0"/>
              </a:rPr>
              <a:t> x </a:t>
            </a:r>
            <a:r>
              <a:rPr lang="en-US" sz="1800" dirty="0" err="1">
                <a:latin typeface="Lato" panose="020F0502020204030203" pitchFamily="34" charset="0"/>
                <a:ea typeface="Lato" panose="020F0502020204030203" pitchFamily="34" charset="0"/>
                <a:cs typeface="Lato" panose="020F0502020204030203" pitchFamily="34" charset="0"/>
              </a:rPr>
              <a:t>thỏa</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mãn</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ax2+bx+c=0</a:t>
            </a:r>
            <a:endParaRPr lang="en-US" sz="1800" b="0" i="0" dirty="0">
              <a:effectLst/>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en-US" sz="1800" dirty="0" err="1">
                <a:solidFill>
                  <a:srgbClr val="111111"/>
                </a:solidFill>
                <a:latin typeface="Lato" panose="020F0502020204030203" pitchFamily="34" charset="0"/>
                <a:ea typeface="Lato" panose="020F0502020204030203" pitchFamily="34" charset="0"/>
                <a:cs typeface="Lato" panose="020F0502020204030203" pitchFamily="34" charset="0"/>
              </a:rPr>
              <a:t>Thuật</a:t>
            </a:r>
            <a:r>
              <a:rPr lang="en-US" sz="1800" dirty="0">
                <a:solidFill>
                  <a:srgbClr val="111111"/>
                </a:solidFill>
                <a:latin typeface="Lato" panose="020F0502020204030203" pitchFamily="34" charset="0"/>
                <a:ea typeface="Lato" panose="020F0502020204030203" pitchFamily="34" charset="0"/>
                <a:cs typeface="Lato" panose="020F0502020204030203" pitchFamily="34" charset="0"/>
              </a:rPr>
              <a:t> </a:t>
            </a:r>
            <a:r>
              <a:rPr lang="en-US" sz="1800" dirty="0" err="1">
                <a:solidFill>
                  <a:srgbClr val="111111"/>
                </a:solidFill>
                <a:latin typeface="Lato" panose="020F0502020204030203" pitchFamily="34" charset="0"/>
                <a:ea typeface="Lato" panose="020F0502020204030203" pitchFamily="34" charset="0"/>
                <a:cs typeface="Lato" panose="020F0502020204030203" pitchFamily="34" charset="0"/>
              </a:rPr>
              <a:t>toán</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a:t>
            </a:r>
            <a:endPar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endParaRPr>
          </a:p>
          <a:p>
            <a:r>
              <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Tính d = b2 - 4ac.</a:t>
            </a:r>
            <a:br>
              <a:rPr lang="vi-VN" sz="1800" dirty="0">
                <a:latin typeface="Lato" panose="020F0502020204030203" pitchFamily="34" charset="0"/>
                <a:ea typeface="Lato" panose="020F0502020204030203" pitchFamily="34" charset="0"/>
                <a:cs typeface="Lato" panose="020F0502020204030203" pitchFamily="34" charset="0"/>
              </a:rPr>
            </a:br>
            <a:r>
              <a:rPr lang="en-US" sz="1800" dirty="0">
                <a:solidFill>
                  <a:srgbClr val="111111"/>
                </a:solidFill>
                <a:latin typeface="Lato" panose="020F0502020204030203" pitchFamily="34" charset="0"/>
                <a:ea typeface="Lato" panose="020F0502020204030203" pitchFamily="34" charset="0"/>
                <a:cs typeface="Lato" panose="020F0502020204030203" pitchFamily="34" charset="0"/>
              </a:rPr>
              <a:t>+</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Lần lượt xét ba trường hợp cho giá trị d:</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&lt;0 thì pt vô nghiệm</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 0 thì kết luận phương trình có một nghiệm x =-b/2a</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&gt; 0 thì kết luận phương trình có hai nghiệm phân biệt là:</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x - (-b± √ d ) / 2a.</a:t>
            </a:r>
            <a:endParaRPr lang="en-US" sz="1800" b="0" i="0" dirty="0">
              <a:effectLst/>
              <a:latin typeface="Lato" panose="020F0502020204030203" pitchFamily="34" charset="0"/>
              <a:ea typeface="Lato" panose="020F0502020204030203" pitchFamily="34" charset="0"/>
              <a:cs typeface="Lato" panose="020F0502020204030203" pitchFamily="34" charset="0"/>
            </a:endParaRPr>
          </a:p>
          <a:p>
            <a:r>
              <a:rPr lang="en-US" sz="1800" dirty="0">
                <a:latin typeface="Lato" panose="020F0502020204030203" pitchFamily="34" charset="0"/>
                <a:ea typeface="Lato" panose="020F0502020204030203" pitchFamily="34" charset="0"/>
                <a:cs typeface="Lato" panose="020F0502020204030203" pitchFamily="34" charset="0"/>
              </a:rPr>
              <a:t> </a:t>
            </a:r>
          </a:p>
        </p:txBody>
      </p:sp>
      <p:pic>
        <p:nvPicPr>
          <p:cNvPr id="9" name="Graphic 8" descr="Remote learning math outline">
            <a:extLst>
              <a:ext uri="{FF2B5EF4-FFF2-40B4-BE49-F238E27FC236}">
                <a16:creationId xmlns:a16="http://schemas.microsoft.com/office/drawing/2014/main" id="{A024455E-DD93-4971-8A09-C3A9BB2078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9480" y="3483864"/>
            <a:ext cx="1435608" cy="1354836"/>
          </a:xfrm>
          <a:prstGeom prst="rect">
            <a:avLst/>
          </a:prstGeom>
        </p:spPr>
      </p:pic>
    </p:spTree>
    <p:extLst>
      <p:ext uri="{BB962C8B-B14F-4D97-AF65-F5344CB8AC3E}">
        <p14:creationId xmlns:p14="http://schemas.microsoft.com/office/powerpoint/2010/main" val="123306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EE8989-CDFD-430D-8187-42266792D1BD}"/>
              </a:ext>
            </a:extLst>
          </p:cNvPr>
          <p:cNvSpPr txBox="1"/>
          <p:nvPr/>
        </p:nvSpPr>
        <p:spPr>
          <a:xfrm>
            <a:off x="494650" y="1238095"/>
            <a:ext cx="8320166" cy="1107996"/>
          </a:xfrm>
          <a:prstGeom prst="rect">
            <a:avLst/>
          </a:prstGeom>
          <a:noFill/>
        </p:spPr>
        <p:txBody>
          <a:bodyPr wrap="square" rtlCol="0">
            <a:spAutoFit/>
          </a:bodyPr>
          <a:lstStyle/>
          <a:p>
            <a:r>
              <a:rPr lang="vi-VN" sz="2200" b="0" i="0" dirty="0">
                <a:effectLst/>
                <a:latin typeface="Varela Round" panose="020B0604020202020204" charset="-79"/>
                <a:cs typeface="Varela Round" panose="020B0604020202020204" charset="-79"/>
              </a:rPr>
              <a:t>Câu 6:</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Có mấy cách để mô tả</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thuật toán ở câu 5 trên? Các em hãy mô tả</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thuật toán trên bằng cách liệt kê bước hoặc dùng sơ đồ</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khối?</a:t>
            </a:r>
            <a:endParaRPr lang="en-US" sz="2200" dirty="0">
              <a:latin typeface="Varela Round" panose="020B0604020202020204" charset="-79"/>
              <a:ea typeface="Lato" panose="020F0502020204030203" pitchFamily="34" charset="0"/>
              <a:cs typeface="Varela Round" panose="020B0604020202020204" charset="-79"/>
            </a:endParaRPr>
          </a:p>
        </p:txBody>
      </p:sp>
    </p:spTree>
    <p:extLst>
      <p:ext uri="{BB962C8B-B14F-4D97-AF65-F5344CB8AC3E}">
        <p14:creationId xmlns:p14="http://schemas.microsoft.com/office/powerpoint/2010/main" val="338063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5558" y="810567"/>
            <a:ext cx="8452884" cy="648607"/>
          </a:xfrm>
          <a:prstGeom prst="rect">
            <a:avLst/>
          </a:prstGeom>
        </p:spPr>
      </p:pic>
      <p:sp>
        <p:nvSpPr>
          <p:cNvPr id="5" name="Rectangle 1">
            <a:extLst>
              <a:ext uri="{FF2B5EF4-FFF2-40B4-BE49-F238E27FC236}">
                <a16:creationId xmlns:a16="http://schemas.microsoft.com/office/drawing/2014/main" id="{86528B16-8D6C-42BF-B694-8373B410A53D}"/>
              </a:ext>
            </a:extLst>
          </p:cNvPr>
          <p:cNvSpPr>
            <a:spLocks noChangeArrowheads="1"/>
          </p:cNvSpPr>
          <p:nvPr/>
        </p:nvSpPr>
        <p:spPr bwMode="auto">
          <a:xfrm>
            <a:off x="0" y="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7AEC25E6-3400-41D7-AFED-8DA491504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13652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042E091-65CD-4961-B9F9-16B7C23B2D67}"/>
              </a:ext>
            </a:extLst>
          </p:cNvPr>
          <p:cNvSpPr>
            <a:spLocks noChangeArrowheads="1"/>
          </p:cNvSpPr>
          <p:nvPr/>
        </p:nvSpPr>
        <p:spPr bwMode="auto">
          <a:xfrm>
            <a:off x="152400" y="1524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8" name="Picture 4">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B13C47B2-C491-4F2A-83AA-0DA3C87CA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58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07E7DC9E-E594-431C-91AA-073B2FC8F8F8}"/>
              </a:ext>
            </a:extLst>
          </p:cNvPr>
          <p:cNvSpPr>
            <a:spLocks noChangeArrowheads="1"/>
          </p:cNvSpPr>
          <p:nvPr/>
        </p:nvSpPr>
        <p:spPr bwMode="auto">
          <a:xfrm>
            <a:off x="304800" y="304800"/>
            <a:ext cx="9144000" cy="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Arial" panose="020B0604020202020204" pitchFamily="34" charset="0"/>
                <a:cs typeface="Arial" panose="020B0604020202020204" pitchFamily="34" charset="0"/>
              </a:rPr>
              <a:t>≠</a:t>
            </a:r>
            <a:r>
              <a:rPr kumimoji="0" lang="en-US" altLang="en-US" sz="1200"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b="0" i="0" u="none" strike="noStrike" cap="none" normalizeH="0" baseline="0">
                <a:ln>
                  <a:noFill/>
                </a:ln>
                <a:solidFill>
                  <a:srgbClr val="006CC1"/>
                </a:solidFill>
                <a:effectLst/>
                <a:latin typeface="Arial" panose="020B0604020202020204" pitchFamily="34" charset="0"/>
                <a:cs typeface="Arial" panose="020B0604020202020204" pitchFamily="34" charset="0"/>
              </a:rPr>
              <a:t> </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a:hlinkClick r:id="rId3" tooltip="Nguồn tham khảo từ bài viết Dấu khác (≠) trong Excel ứng dụng và cách viết được thực hiện bởi website Thủ Thuật Nhanh"/>
            <a:extLst>
              <a:ext uri="{FF2B5EF4-FFF2-40B4-BE49-F238E27FC236}">
                <a16:creationId xmlns:a16="http://schemas.microsoft.com/office/drawing/2014/main" id="{F605CE72-752C-4ED1-B00B-816C0D3E3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168275"/>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BA64C1-AB66-4C65-AE86-A03E586A80A5}"/>
              </a:ext>
            </a:extLst>
          </p:cNvPr>
          <p:cNvSpPr txBox="1"/>
          <p:nvPr/>
        </p:nvSpPr>
        <p:spPr>
          <a:xfrm>
            <a:off x="484188" y="810567"/>
            <a:ext cx="7406640" cy="3970318"/>
          </a:xfrm>
          <a:prstGeom prst="rect">
            <a:avLst/>
          </a:prstGeom>
          <a:noFill/>
        </p:spPr>
        <p:txBody>
          <a:bodyPr wrap="square" rtlCol="0">
            <a:spAutoFit/>
          </a:bodyPr>
          <a:lstStyle/>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Có</a:t>
            </a:r>
            <a:r>
              <a:rPr lang="en-US" sz="1800" dirty="0">
                <a:latin typeface="Lato" panose="020F0502020204030203" pitchFamily="34" charset="0"/>
                <a:ea typeface="Lato" panose="020F0502020204030203" pitchFamily="34" charset="0"/>
                <a:cs typeface="Lato" panose="020F0502020204030203" pitchFamily="34" charset="0"/>
              </a:rPr>
              <a:t> 2 </a:t>
            </a:r>
            <a:r>
              <a:rPr lang="en-US" sz="1800" dirty="0" err="1">
                <a:latin typeface="Lato" panose="020F0502020204030203" pitchFamily="34" charset="0"/>
                <a:ea typeface="Lato" panose="020F0502020204030203" pitchFamily="34" charset="0"/>
                <a:cs typeface="Lato" panose="020F0502020204030203" pitchFamily="34" charset="0"/>
              </a:rPr>
              <a:t>cách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để</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thuật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từ</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câu</a:t>
            </a:r>
            <a:r>
              <a:rPr lang="en-US" sz="1800" dirty="0">
                <a:latin typeface="Lato" panose="020F0502020204030203" pitchFamily="34" charset="0"/>
                <a:ea typeface="Lato" panose="020F0502020204030203" pitchFamily="34" charset="0"/>
                <a:cs typeface="Lato" panose="020F0502020204030203" pitchFamily="34" charset="0"/>
              </a:rPr>
              <a:t> 5 </a:t>
            </a:r>
            <a:r>
              <a:rPr lang="en-US" sz="1800" dirty="0" err="1">
                <a:latin typeface="Lato" panose="020F0502020204030203" pitchFamily="34" charset="0"/>
                <a:ea typeface="Lato" panose="020F0502020204030203" pitchFamily="34" charset="0"/>
                <a:cs typeface="Lato" panose="020F0502020204030203" pitchFamily="34" charset="0"/>
              </a:rPr>
              <a:t>trên</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bằng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liệt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kê</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bằng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sơ</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đố</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khối</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Mô</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thuật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ax2+bx+c=0</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bằng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cách</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liệt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kê</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Bước I</a:t>
            </a:r>
            <a:r>
              <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Nhập ba số a, b, c;</a:t>
            </a:r>
            <a:br>
              <a:rPr lang="vi-VN" sz="1800" dirty="0">
                <a:latin typeface="Lato" panose="020F0502020204030203" pitchFamily="34" charset="0"/>
                <a:ea typeface="Lato" panose="020F0502020204030203" pitchFamily="34" charset="0"/>
                <a:cs typeface="Lato" panose="020F0502020204030203" pitchFamily="34" charset="0"/>
              </a:rPr>
            </a:b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Bước 2</a:t>
            </a:r>
            <a:r>
              <a:rPr lang="en-US"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 d 4-(b*b - 4*a*c);</a:t>
            </a:r>
            <a:br>
              <a:rPr lang="vi-VN" sz="1800" dirty="0">
                <a:latin typeface="Lato" panose="020F0502020204030203" pitchFamily="34" charset="0"/>
                <a:ea typeface="Lato" panose="020F0502020204030203" pitchFamily="34" charset="0"/>
                <a:cs typeface="Lato" panose="020F0502020204030203" pitchFamily="34" charset="0"/>
              </a:rPr>
            </a:b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Bước 3</a:t>
            </a:r>
            <a:r>
              <a:rPr lang="en-US" sz="1800" dirty="0">
                <a:solidFill>
                  <a:srgbClr val="111111"/>
                </a:solidFill>
                <a:latin typeface="Lato" panose="020F0502020204030203" pitchFamily="34" charset="0"/>
                <a:ea typeface="Lato" panose="020F0502020204030203" pitchFamily="34" charset="0"/>
                <a:cs typeface="Lato" panose="020F0502020204030203" pitchFamily="34" charset="0"/>
              </a:rPr>
              <a:t>: N</a:t>
            </a: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ếu d &lt; 0 thì đưa ra thông báo phương trình vô nghiệm rồi kết thúc;</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 = 0 thì đưa ra thông báo phương trình có một nghiệm và tính nghiệm</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x = -b/(2*a), rồi kết thúc;</a:t>
            </a:r>
            <a:br>
              <a:rPr lang="vi-VN" sz="1800" dirty="0">
                <a:latin typeface="Lato" panose="020F0502020204030203" pitchFamily="34" charset="0"/>
                <a:ea typeface="Lato" panose="020F0502020204030203" pitchFamily="34" charset="0"/>
                <a:cs typeface="Lato" panose="020F0502020204030203" pitchFamily="34" charset="0"/>
              </a:rPr>
            </a:br>
            <a:r>
              <a:rPr lang="vi-VN" sz="1800" b="0" i="0" dirty="0">
                <a:solidFill>
                  <a:srgbClr val="111111"/>
                </a:solidFill>
                <a:effectLst/>
                <a:latin typeface="Lato" panose="020F0502020204030203" pitchFamily="34" charset="0"/>
                <a:ea typeface="Lato" panose="020F0502020204030203" pitchFamily="34" charset="0"/>
                <a:cs typeface="Lato" panose="020F0502020204030203" pitchFamily="34" charset="0"/>
              </a:rPr>
              <a:t>nếu (d&gt; 0 thì đưa ra thông báo phương trình có hai nghiệm phân biệt, tính nghiệm X/= (-b + -√ d) / (2*a) và x2 = (-b - √ d ) / (2*a), rồi kết thúc;</a:t>
            </a:r>
            <a:endParaRPr lang="en-US" sz="1800" dirty="0">
              <a:latin typeface="Lato" panose="020F0502020204030203" pitchFamily="34" charset="0"/>
              <a:ea typeface="Lato" panose="020F0502020204030203" pitchFamily="34" charset="0"/>
              <a:cs typeface="Lato" panose="020F0502020204030203" pitchFamily="34" charset="0"/>
            </a:endParaRPr>
          </a:p>
          <a:p>
            <a:r>
              <a:rPr lang="en-US" sz="1800" dirty="0"/>
              <a:t> </a:t>
            </a:r>
          </a:p>
        </p:txBody>
      </p:sp>
    </p:spTree>
    <p:extLst>
      <p:ext uri="{BB962C8B-B14F-4D97-AF65-F5344CB8AC3E}">
        <p14:creationId xmlns:p14="http://schemas.microsoft.com/office/powerpoint/2010/main" val="80425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EE8989-CDFD-430D-8187-42266792D1BD}"/>
              </a:ext>
            </a:extLst>
          </p:cNvPr>
          <p:cNvSpPr txBox="1"/>
          <p:nvPr/>
        </p:nvSpPr>
        <p:spPr>
          <a:xfrm>
            <a:off x="494650" y="1134665"/>
            <a:ext cx="8320166" cy="2123658"/>
          </a:xfrm>
          <a:prstGeom prst="rect">
            <a:avLst/>
          </a:prstGeom>
          <a:noFill/>
        </p:spPr>
        <p:txBody>
          <a:bodyPr wrap="square" rtlCol="0">
            <a:spAutoFit/>
          </a:bodyPr>
          <a:lstStyle/>
          <a:p>
            <a:r>
              <a:rPr lang="en-US" sz="2200" dirty="0" err="1">
                <a:effectLst/>
                <a:latin typeface="Varela Round" panose="020B0604020202020204" charset="-79"/>
                <a:ea typeface="Calibri" panose="020F0502020204030204" pitchFamily="34" charset="0"/>
                <a:cs typeface="Varela Round" panose="020B0604020202020204" charset="-79"/>
              </a:rPr>
              <a:t>Câu</a:t>
            </a:r>
            <a:r>
              <a:rPr lang="en-US" sz="2200" dirty="0">
                <a:effectLst/>
                <a:latin typeface="Varela Round" panose="020B0604020202020204" charset="-79"/>
                <a:ea typeface="Calibri" panose="020F0502020204030204" pitchFamily="34" charset="0"/>
                <a:cs typeface="Varela Round" panose="020B0604020202020204" charset="-79"/>
              </a:rPr>
              <a:t> 7: </a:t>
            </a:r>
            <a:r>
              <a:rPr lang="en-US" sz="2200" dirty="0" err="1">
                <a:effectLst/>
                <a:latin typeface="Varela Round" panose="020B0604020202020204" charset="-79"/>
                <a:ea typeface="Calibri" panose="020F0502020204030204" pitchFamily="34" charset="0"/>
                <a:cs typeface="Varela Round" panose="020B0604020202020204" charset="-79"/>
              </a:rPr>
              <a:t>Người</a:t>
            </a:r>
            <a:r>
              <a:rPr lang="en-US" sz="2200" dirty="0">
                <a:effectLst/>
                <a:latin typeface="Varela Round" panose="020B0604020202020204" charset="-79"/>
                <a:ea typeface="Calibri" panose="020F0502020204030204" pitchFamily="34" charset="0"/>
                <a:cs typeface="Varela Round" panose="020B0604020202020204" charset="-79"/>
              </a:rPr>
              <a:t> ta </a:t>
            </a:r>
            <a:r>
              <a:rPr lang="en-US" sz="2200" dirty="0" err="1">
                <a:effectLst/>
                <a:latin typeface="Varela Round" panose="020B0604020202020204" charset="-79"/>
                <a:ea typeface="Calibri" panose="020F0502020204030204" pitchFamily="34" charset="0"/>
                <a:cs typeface="Varela Round" panose="020B0604020202020204" charset="-79"/>
              </a:rPr>
              <a:t>đặt</a:t>
            </a:r>
            <a:r>
              <a:rPr lang="en-US" sz="2200" dirty="0">
                <a:effectLst/>
                <a:latin typeface="Varela Round" panose="020B0604020202020204" charset="-79"/>
                <a:ea typeface="Calibri" panose="020F0502020204030204" pitchFamily="34" charset="0"/>
                <a:cs typeface="Varela Round" panose="020B0604020202020204" charset="-79"/>
              </a:rPr>
              <a:t> 5 </a:t>
            </a:r>
            <a:r>
              <a:rPr lang="en-US" sz="2200" dirty="0" err="1">
                <a:effectLst/>
                <a:latin typeface="Varela Round" panose="020B0604020202020204" charset="-79"/>
                <a:ea typeface="Calibri" panose="020F0502020204030204" pitchFamily="34" charset="0"/>
                <a:cs typeface="Varela Round" panose="020B0604020202020204" charset="-79"/>
              </a:rPr>
              <a:t>quả</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bóng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có</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kích</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thước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khác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nhau</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như</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hình</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Chỉ</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dùng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tay</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hãy</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tìm</a:t>
            </a:r>
            <a:r>
              <a:rPr lang="en-US" sz="2200" dirty="0">
                <a:effectLst/>
                <a:latin typeface="Varela Round" panose="020B0604020202020204" charset="-79"/>
                <a:ea typeface="Calibri" panose="020F0502020204030204" pitchFamily="34" charset="0"/>
                <a:cs typeface="Varela Round" panose="020B0604020202020204" charset="-79"/>
              </a:rPr>
              <a:t> ra </a:t>
            </a:r>
            <a:r>
              <a:rPr lang="en-US" sz="2200" dirty="0" err="1">
                <a:effectLst/>
                <a:latin typeface="Varela Round" panose="020B0604020202020204" charset="-79"/>
                <a:ea typeface="Calibri" panose="020F0502020204030204" pitchFamily="34" charset="0"/>
                <a:cs typeface="Varela Round" panose="020B0604020202020204" charset="-79"/>
              </a:rPr>
              <a:t>quả</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bóng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có</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khối</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lượng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lớn</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nhất</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Vậy</a:t>
            </a:r>
            <a:r>
              <a:rPr lang="en-US" sz="2200" dirty="0">
                <a:effectLst/>
                <a:latin typeface="Varela Round" panose="020B0604020202020204" charset="-79"/>
                <a:ea typeface="Calibri" panose="020F0502020204030204" pitchFamily="34" charset="0"/>
                <a:cs typeface="Varela Round" panose="020B0604020202020204" charset="-79"/>
              </a:rPr>
              <a:t> ta </a:t>
            </a:r>
            <a:r>
              <a:rPr lang="en-US" sz="2200" dirty="0" err="1">
                <a:effectLst/>
                <a:latin typeface="Varela Round" panose="020B0604020202020204" charset="-79"/>
                <a:ea typeface="Calibri" panose="020F0502020204030204" pitchFamily="34" charset="0"/>
                <a:cs typeface="Varela Round" panose="020B0604020202020204" charset="-79"/>
              </a:rPr>
              <a:t>tìm</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bằng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cách</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nào</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Các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em</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hãy</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nêu</a:t>
            </a:r>
            <a:r>
              <a:rPr lang="en-US" sz="2200" dirty="0">
                <a:effectLst/>
                <a:latin typeface="Varela Round" panose="020B0604020202020204" charset="-79"/>
                <a:ea typeface="Calibri" panose="020F0502020204030204" pitchFamily="34" charset="0"/>
                <a:cs typeface="Varela Round" panose="020B0604020202020204" charset="-79"/>
              </a:rPr>
              <a:t> ý </a:t>
            </a:r>
            <a:r>
              <a:rPr lang="en-US" sz="2200" dirty="0" err="1">
                <a:effectLst/>
                <a:latin typeface="Varela Round" panose="020B0604020202020204" charset="-79"/>
                <a:ea typeface="Calibri" panose="020F0502020204030204" pitchFamily="34" charset="0"/>
                <a:cs typeface="Varela Round" panose="020B0604020202020204" charset="-79"/>
              </a:rPr>
              <a:t>tưởng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về</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việc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giải</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thuật</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toán</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trên</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Các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em</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hãy</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tìm</a:t>
            </a:r>
            <a:r>
              <a:rPr lang="en-US" sz="2200" dirty="0">
                <a:effectLst/>
                <a:latin typeface="Varela Round" panose="020B0604020202020204" charset="-79"/>
                <a:ea typeface="Calibri" panose="020F0502020204030204" pitchFamily="34" charset="0"/>
                <a:cs typeface="Varela Round" panose="020B0604020202020204" charset="-79"/>
              </a:rPr>
              <a:t> Input </a:t>
            </a:r>
            <a:r>
              <a:rPr lang="en-US" sz="2200" dirty="0" err="1">
                <a:effectLst/>
                <a:latin typeface="Varela Round" panose="020B0604020202020204" charset="-79"/>
                <a:ea typeface="Calibri" panose="020F0502020204030204" pitchFamily="34" charset="0"/>
                <a:cs typeface="Varela Round" panose="020B0604020202020204" charset="-79"/>
              </a:rPr>
              <a:t>và</a:t>
            </a:r>
            <a:r>
              <a:rPr lang="en-US" sz="2200" dirty="0">
                <a:effectLst/>
                <a:latin typeface="Varela Round" panose="020B0604020202020204" charset="-79"/>
                <a:ea typeface="Calibri" panose="020F0502020204030204" pitchFamily="34" charset="0"/>
                <a:cs typeface="Varela Round" panose="020B0604020202020204" charset="-79"/>
              </a:rPr>
              <a:t> Output </a:t>
            </a:r>
            <a:r>
              <a:rPr lang="en-US" sz="2200" dirty="0" err="1">
                <a:effectLst/>
                <a:latin typeface="Varela Round" panose="020B0604020202020204" charset="-79"/>
                <a:ea typeface="Calibri" panose="020F0502020204030204" pitchFamily="34" charset="0"/>
                <a:cs typeface="Varela Round" panose="020B0604020202020204" charset="-79"/>
              </a:rPr>
              <a:t>của</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bài</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toán</a:t>
            </a:r>
            <a:r>
              <a:rPr lang="en-US" sz="2200" dirty="0">
                <a:effectLst/>
                <a:latin typeface="Varela Round" panose="020B0604020202020204" charset="-79"/>
                <a:ea typeface="Calibri" panose="020F0502020204030204" pitchFamily="34" charset="0"/>
                <a:cs typeface="Varela Round" panose="020B0604020202020204" charset="-79"/>
              </a:rPr>
              <a:t>?</a:t>
            </a:r>
          </a:p>
          <a:p>
            <a:endParaRPr lang="en-US" sz="2200" dirty="0">
              <a:latin typeface="Varela Round" panose="020B0604020202020204" charset="-79"/>
              <a:ea typeface="Lato" panose="020F0502020204030203" pitchFamily="34" charset="0"/>
              <a:cs typeface="Varela Round" panose="020B0604020202020204" charset="-79"/>
            </a:endParaRPr>
          </a:p>
        </p:txBody>
      </p:sp>
      <p:pic>
        <p:nvPicPr>
          <p:cNvPr id="8" name="Picture 7" descr="Graphical user interface, text, application, email&#10;&#10;Description automatically generated">
            <a:extLst>
              <a:ext uri="{FF2B5EF4-FFF2-40B4-BE49-F238E27FC236}">
                <a16:creationId xmlns:a16="http://schemas.microsoft.com/office/drawing/2014/main" id="{AB5465F7-F470-492E-93E9-6920DE2FADA5}"/>
              </a:ext>
            </a:extLst>
          </p:cNvPr>
          <p:cNvPicPr>
            <a:picLocks noChangeAspect="1"/>
          </p:cNvPicPr>
          <p:nvPr/>
        </p:nvPicPr>
        <p:blipFill rotWithShape="1">
          <a:blip r:embed="rId3">
            <a:extLst>
              <a:ext uri="{28A0092B-C50C-407E-A947-70E740481C1C}">
                <a14:useLocalDpi xmlns:a14="http://schemas.microsoft.com/office/drawing/2010/main" val="0"/>
              </a:ext>
            </a:extLst>
          </a:blip>
          <a:srcRect l="23705" t="27477" r="41149" b="58784"/>
          <a:stretch/>
        </p:blipFill>
        <p:spPr bwMode="auto">
          <a:xfrm>
            <a:off x="5546316" y="3151943"/>
            <a:ext cx="3003550" cy="66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45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2" name="TextBox 1">
            <a:extLst>
              <a:ext uri="{FF2B5EF4-FFF2-40B4-BE49-F238E27FC236}">
                <a16:creationId xmlns:a16="http://schemas.microsoft.com/office/drawing/2014/main" id="{D1994ECD-31FD-4C9A-9126-DF6BCC836615}"/>
              </a:ext>
            </a:extLst>
          </p:cNvPr>
          <p:cNvSpPr txBox="1"/>
          <p:nvPr/>
        </p:nvSpPr>
        <p:spPr>
          <a:xfrm>
            <a:off x="461042" y="751231"/>
            <a:ext cx="7707086" cy="2585323"/>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Cách tìm quả bóng có khối lượng lớn nhất:</a:t>
            </a:r>
            <a:endParaRPr lang="en-US" sz="1800" dirty="0">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T</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 tìm được quả bóng có khối lượng lớn nhất bằng cách cầm nó và ước lượng cân nặng của các quả bóng. So sánh chúng để tìm ra quả bóng có khối lượng lớn nhất </a:t>
            </a:r>
            <a:endParaRPr lang="vi-VN" sz="1800" b="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Xác định input và output:</a:t>
            </a:r>
            <a:endParaRPr lang="vi-VN" sz="1800" b="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1800" dirty="0">
                <a:latin typeface="Lato" panose="020F0502020204030203" pitchFamily="34" charset="0"/>
                <a:ea typeface="Lato" panose="020F0502020204030203" pitchFamily="34" charset="0"/>
                <a:cs typeface="Lato" panose="020F0502020204030203" pitchFamily="34" charset="0"/>
              </a:rPr>
              <a:t>+ I</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nput: Khối lượng a; b; c;... của từng quả bóng</a:t>
            </a:r>
            <a:endParaRPr lang="vi-VN" sz="1800" b="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Output: Giá trị X (khối lượng) của quả bóng lớn nhất</a:t>
            </a:r>
            <a:endParaRPr lang="vi-VN" sz="1800" b="0" dirty="0">
              <a:effectLst/>
              <a:latin typeface="Lato" panose="020F0502020204030203" pitchFamily="34" charset="0"/>
              <a:ea typeface="Lato" panose="020F0502020204030203" pitchFamily="34" charset="0"/>
              <a:cs typeface="Lato" panose="020F0502020204030203" pitchFamily="34" charset="0"/>
            </a:endParaRPr>
          </a:p>
          <a:p>
            <a:br>
              <a:rPr lang="vi-VN" sz="1800" dirty="0">
                <a:latin typeface="Lato" panose="020F0502020204030203" pitchFamily="34" charset="0"/>
                <a:ea typeface="Lato" panose="020F0502020204030203" pitchFamily="34" charset="0"/>
                <a:cs typeface="Lato" panose="020F0502020204030203" pitchFamily="34" charset="0"/>
              </a:rPr>
            </a:br>
            <a:endParaRPr lang="en-US" sz="18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707878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20CAB5-7124-4186-B837-C30CFC456F01}"/>
              </a:ext>
            </a:extLst>
          </p:cNvPr>
          <p:cNvSpPr txBox="1"/>
          <p:nvPr/>
        </p:nvSpPr>
        <p:spPr>
          <a:xfrm>
            <a:off x="426668" y="1108148"/>
            <a:ext cx="8191180" cy="1323439"/>
          </a:xfrm>
          <a:prstGeom prst="rect">
            <a:avLst/>
          </a:prstGeom>
          <a:noFill/>
        </p:spPr>
        <p:txBody>
          <a:bodyPr wrap="square" rtlCol="0">
            <a:spAutoFit/>
          </a:bodyPr>
          <a:lstStyle/>
          <a:p>
            <a:r>
              <a:rPr lang="en-US" sz="2200" dirty="0" err="1">
                <a:effectLst/>
                <a:latin typeface="Varela Round" panose="020B0604020202020204" charset="-79"/>
                <a:ea typeface="Calibri" panose="020F0502020204030204" pitchFamily="34" charset="0"/>
                <a:cs typeface="Varela Round" panose="020B0604020202020204" charset="-79"/>
              </a:rPr>
              <a:t>Câu</a:t>
            </a:r>
            <a:r>
              <a:rPr lang="en-US" sz="2200" dirty="0">
                <a:effectLst/>
                <a:latin typeface="Varela Round" panose="020B0604020202020204" charset="-79"/>
                <a:ea typeface="Calibri" panose="020F0502020204030204" pitchFamily="34" charset="0"/>
                <a:cs typeface="Varela Round" panose="020B0604020202020204" charset="-79"/>
              </a:rPr>
              <a:t> 8: </a:t>
            </a:r>
            <a:r>
              <a:rPr lang="en-US" sz="2200" dirty="0" err="1">
                <a:effectLst/>
                <a:latin typeface="Varela Round" panose="020B0604020202020204" charset="-79"/>
                <a:ea typeface="Calibri" panose="020F0502020204030204" pitchFamily="34" charset="0"/>
                <a:cs typeface="Varela Round" panose="020B0604020202020204" charset="-79"/>
              </a:rPr>
              <a:t>Có</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mấy</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cách</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để</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mô</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tả</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thuật</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toán</a:t>
            </a:r>
            <a:r>
              <a:rPr lang="en-US" sz="2200" dirty="0">
                <a:effectLst/>
                <a:latin typeface="Varela Round" panose="020B0604020202020204" charset="-79"/>
                <a:ea typeface="Calibri" panose="020F0502020204030204" pitchFamily="34" charset="0"/>
                <a:cs typeface="Varela Round" panose="020B0604020202020204" charset="-79"/>
              </a:rPr>
              <a:t> ở </a:t>
            </a:r>
            <a:r>
              <a:rPr lang="en-US" sz="2200" dirty="0" err="1">
                <a:effectLst/>
                <a:latin typeface="Varela Round" panose="020B0604020202020204" charset="-79"/>
                <a:ea typeface="Calibri" panose="020F0502020204030204" pitchFamily="34" charset="0"/>
                <a:cs typeface="Varela Round" panose="020B0604020202020204" charset="-79"/>
              </a:rPr>
              <a:t>câu</a:t>
            </a:r>
            <a:r>
              <a:rPr lang="en-US" sz="2200" dirty="0">
                <a:effectLst/>
                <a:latin typeface="Varela Round" panose="020B0604020202020204" charset="-79"/>
                <a:ea typeface="Calibri" panose="020F0502020204030204" pitchFamily="34" charset="0"/>
                <a:cs typeface="Varela Round" panose="020B0604020202020204" charset="-79"/>
              </a:rPr>
              <a:t> 7 </a:t>
            </a:r>
            <a:r>
              <a:rPr lang="en-US" sz="2200" dirty="0" err="1">
                <a:effectLst/>
                <a:latin typeface="Varela Round" panose="020B0604020202020204" charset="-79"/>
                <a:ea typeface="Calibri" panose="020F0502020204030204" pitchFamily="34" charset="0"/>
                <a:cs typeface="Varela Round" panose="020B0604020202020204" charset="-79"/>
              </a:rPr>
              <a:t>trên</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Các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em</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hãy</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mô</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tả</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thuật</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toán</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trên</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bằng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cách</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liệt</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kê</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bước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hoặc</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dùng</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sơ</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đồ</a:t>
            </a:r>
            <a:r>
              <a:rPr lang="en-US" sz="2200" dirty="0">
                <a:effectLst/>
                <a:latin typeface="Varela Round" panose="020B0604020202020204" charset="-79"/>
                <a:ea typeface="Calibri" panose="020F0502020204030204" pitchFamily="34" charset="0"/>
                <a:cs typeface="Varela Round" panose="020B0604020202020204" charset="-79"/>
              </a:rPr>
              <a:t> </a:t>
            </a:r>
            <a:r>
              <a:rPr lang="en-US" sz="2200" dirty="0" err="1">
                <a:effectLst/>
                <a:latin typeface="Varela Round" panose="020B0604020202020204" charset="-79"/>
                <a:ea typeface="Calibri" panose="020F0502020204030204" pitchFamily="34" charset="0"/>
                <a:cs typeface="Varela Round" panose="020B0604020202020204" charset="-79"/>
              </a:rPr>
              <a:t>khối</a:t>
            </a:r>
            <a:r>
              <a:rPr lang="en-US" sz="2200" dirty="0">
                <a:effectLst/>
                <a:latin typeface="Varela Round" panose="020B0604020202020204" charset="-79"/>
                <a:ea typeface="Calibri" panose="020F0502020204030204" pitchFamily="34" charset="0"/>
                <a:cs typeface="Varela Round" panose="020B0604020202020204" charset="-79"/>
              </a:rPr>
              <a:t>? </a:t>
            </a:r>
          </a:p>
          <a:p>
            <a:endParaRPr lang="en-US" dirty="0"/>
          </a:p>
        </p:txBody>
      </p:sp>
    </p:spTree>
    <p:extLst>
      <p:ext uri="{BB962C8B-B14F-4D97-AF65-F5344CB8AC3E}">
        <p14:creationId xmlns:p14="http://schemas.microsoft.com/office/powerpoint/2010/main" val="2725387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2" name="TextBox 1">
            <a:extLst>
              <a:ext uri="{FF2B5EF4-FFF2-40B4-BE49-F238E27FC236}">
                <a16:creationId xmlns:a16="http://schemas.microsoft.com/office/drawing/2014/main" id="{D1994ECD-31FD-4C9A-9126-DF6BCC836615}"/>
              </a:ext>
            </a:extLst>
          </p:cNvPr>
          <p:cNvSpPr txBox="1"/>
          <p:nvPr/>
        </p:nvSpPr>
        <p:spPr>
          <a:xfrm>
            <a:off x="484094" y="751231"/>
            <a:ext cx="7707086" cy="3508653"/>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Mô tả thuật toán bằng cách liệt kê:</a:t>
            </a:r>
            <a:endParaRPr lang="vi-VN" sz="1800" b="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Bước 1: Nhập các giá trị a; b; c;... </a:t>
            </a:r>
            <a:endParaRPr lang="vi-VN" sz="1800" b="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Bước 2: So sánh giá trị a và b </a:t>
            </a:r>
            <a:endParaRPr lang="vi-VN" sz="1800" b="0" dirty="0">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Nếu a lớn hơn b thì loại b và gán X=a </a:t>
            </a: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Nếu b lớn hơn a thì loại a và gán X=b</a:t>
            </a:r>
          </a:p>
          <a:p>
            <a:pPr rtl="0">
              <a:spcBef>
                <a:spcPts val="0"/>
              </a:spcBef>
              <a:spcAft>
                <a:spcPts val="0"/>
              </a:spcAft>
            </a:pPr>
            <a:r>
              <a:rPr lang="en-US"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Bước 3: So sánh giá trị X với c</a:t>
            </a:r>
            <a:endParaRPr lang="vi-VN" sz="1800" b="0" dirty="0">
              <a:effectLst/>
              <a:latin typeface="Lato" panose="020F0502020204030203" pitchFamily="34" charset="0"/>
              <a:ea typeface="Lato" panose="020F0502020204030203" pitchFamily="34" charset="0"/>
              <a:cs typeface="Lato" panose="020F0502020204030203" pitchFamily="34" charset="0"/>
            </a:endParaRP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Nếu X lớn hơn c, loại c và giữ nguyên X </a:t>
            </a:r>
          </a:p>
          <a:p>
            <a:pPr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Nếu c lớn hơn X, gán X=c</a:t>
            </a:r>
          </a:p>
          <a:p>
            <a:pPr rtl="0">
              <a:spcBef>
                <a:spcPts val="0"/>
              </a:spcBef>
              <a:spcAft>
                <a:spcPts val="0"/>
              </a:spcAft>
            </a:pP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Bước 4: Lặp lại bước 3 cho các giá trị còn lại cho đến khi ta được giá trị lớn nhất X</a:t>
            </a:r>
            <a:endParaRPr lang="vi-VN" sz="1800" b="0" dirty="0">
              <a:effectLst/>
              <a:latin typeface="Lato" panose="020F0502020204030203" pitchFamily="34" charset="0"/>
              <a:ea typeface="Lato" panose="020F0502020204030203" pitchFamily="34" charset="0"/>
              <a:cs typeface="Lato" panose="020F0502020204030203" pitchFamily="34" charset="0"/>
            </a:endParaRPr>
          </a:p>
          <a:p>
            <a:br>
              <a:rPr lang="vi-VN" sz="2400" b="0" dirty="0">
                <a:effectLst/>
              </a:rPr>
            </a:br>
            <a:endParaRPr lang="en-US" sz="1800" dirty="0">
              <a:latin typeface="Lato" panose="020F0502020204030203" pitchFamily="34" charset="0"/>
              <a:ea typeface="Lato" panose="020F0502020204030203" pitchFamily="34" charset="0"/>
              <a:cs typeface="Lato" panose="020F0502020204030203" pitchFamily="34" charset="0"/>
            </a:endParaRPr>
          </a:p>
        </p:txBody>
      </p:sp>
      <p:pic>
        <p:nvPicPr>
          <p:cNvPr id="7" name="Graphic 6" descr="Advertising outline">
            <a:extLst>
              <a:ext uri="{FF2B5EF4-FFF2-40B4-BE49-F238E27FC236}">
                <a16:creationId xmlns:a16="http://schemas.microsoft.com/office/drawing/2014/main" id="{ED1B73A4-19F4-47B4-A31A-CE192D8A88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1573" y="3500921"/>
            <a:ext cx="1548333" cy="1247812"/>
          </a:xfrm>
          <a:prstGeom prst="rect">
            <a:avLst/>
          </a:prstGeom>
        </p:spPr>
      </p:pic>
      <p:sp>
        <p:nvSpPr>
          <p:cNvPr id="8" name="TextBox 7">
            <a:extLst>
              <a:ext uri="{FF2B5EF4-FFF2-40B4-BE49-F238E27FC236}">
                <a16:creationId xmlns:a16="http://schemas.microsoft.com/office/drawing/2014/main" id="{3B60309B-9E24-4F8C-A39C-3A839A5D6E0C}"/>
              </a:ext>
            </a:extLst>
          </p:cNvPr>
          <p:cNvSpPr txBox="1"/>
          <p:nvPr/>
        </p:nvSpPr>
        <p:spPr>
          <a:xfrm>
            <a:off x="7442408" y="3711795"/>
            <a:ext cx="1013871" cy="523220"/>
          </a:xfrm>
          <a:prstGeom prst="rect">
            <a:avLst/>
          </a:prstGeom>
          <a:noFill/>
        </p:spPr>
        <p:txBody>
          <a:bodyPr wrap="square" rtlCol="0">
            <a:spAutoFit/>
          </a:bodyPr>
          <a:lstStyle/>
          <a:p>
            <a:r>
              <a:rPr lang="en-US" sz="2800" dirty="0"/>
              <a:t>END</a:t>
            </a:r>
          </a:p>
        </p:txBody>
      </p:sp>
    </p:spTree>
    <p:extLst>
      <p:ext uri="{BB962C8B-B14F-4D97-AF65-F5344CB8AC3E}">
        <p14:creationId xmlns:p14="http://schemas.microsoft.com/office/powerpoint/2010/main" val="395014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THÀNH VIÊN NHÓM </a:t>
            </a:r>
          </a:p>
        </p:txBody>
      </p:sp>
      <p:sp>
        <p:nvSpPr>
          <p:cNvPr id="423" name="Google Shape;423;p30"/>
          <p:cNvSpPr txBox="1">
            <a:spLocks noGrp="1"/>
          </p:cNvSpPr>
          <p:nvPr>
            <p:ph type="body" idx="1"/>
          </p:nvPr>
        </p:nvSpPr>
        <p:spPr>
          <a:xfrm>
            <a:off x="1552200" y="1094289"/>
            <a:ext cx="6992446" cy="351928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Dương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Phạm</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Ngọc</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Minh –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nhóm</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trưởng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p>
          <a:p>
            <a:pPr marL="0" lvl="0" indent="0">
              <a:lnSpc>
                <a:spcPct val="150000"/>
              </a:lnSpc>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Nguyễn</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Xuân</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Nhi </a:t>
            </a:r>
          </a:p>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Trần</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Thanh Nhi</a:t>
            </a:r>
          </a:p>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Võ</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Trường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Chính</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p>
          <a:p>
            <a:pPr marL="0" lvl="0" indent="0" algn="l" rtl="0">
              <a:lnSpc>
                <a:spcPct val="150000"/>
              </a:lnSpc>
              <a:spcBef>
                <a:spcPts val="0"/>
              </a:spcBef>
              <a:spcAft>
                <a:spcPts val="0"/>
              </a:spcAft>
              <a:buNone/>
            </a:pP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Đỗ</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Huy</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sz="3000" dirty="0" err="1">
                <a:solidFill>
                  <a:schemeClr val="dk1"/>
                </a:solidFill>
                <a:latin typeface="Lato" panose="020F0502020204030203" pitchFamily="34" charset="0"/>
                <a:ea typeface="Lato" panose="020F0502020204030203" pitchFamily="34" charset="0"/>
                <a:cs typeface="Lato" panose="020F0502020204030203" pitchFamily="34" charset="0"/>
              </a:rPr>
              <a:t>Hoàng</a:t>
            </a:r>
            <a:r>
              <a:rPr lang="en-US" sz="3000" dirty="0">
                <a:solidFill>
                  <a:schemeClr val="dk1"/>
                </a:solidFill>
                <a:latin typeface="Lato" panose="020F0502020204030203" pitchFamily="34" charset="0"/>
                <a:ea typeface="Lato" panose="020F0502020204030203" pitchFamily="34" charset="0"/>
                <a:cs typeface="Lato" panose="020F0502020204030203" pitchFamily="34" charset="0"/>
              </a:rPr>
              <a:t> Minh</a:t>
            </a:r>
          </a:p>
          <a:p>
            <a:pPr marL="0" lvl="0" indent="0" algn="l" rtl="0">
              <a:spcBef>
                <a:spcPts val="0"/>
              </a:spcBef>
              <a:spcAft>
                <a:spcPts val="0"/>
              </a:spcAft>
              <a:buNone/>
            </a:pPr>
            <a:endParaRPr dirty="0">
              <a:solidFill>
                <a:schemeClr val="dk1"/>
              </a:solidFill>
              <a:latin typeface="+mj-lt"/>
            </a:endParaRPr>
          </a:p>
        </p:txBody>
      </p:sp>
      <p:pic>
        <p:nvPicPr>
          <p:cNvPr id="3" name="Picture 2" descr="Icon&#10;&#10;Description automatically generated">
            <a:extLst>
              <a:ext uri="{FF2B5EF4-FFF2-40B4-BE49-F238E27FC236}">
                <a16:creationId xmlns:a16="http://schemas.microsoft.com/office/drawing/2014/main" id="{00AAD975-B3C5-4457-90CF-07DCF7155E96}"/>
              </a:ext>
            </a:extLst>
          </p:cNvPr>
          <p:cNvPicPr>
            <a:picLocks noChangeAspect="1"/>
          </p:cNvPicPr>
          <p:nvPr/>
        </p:nvPicPr>
        <p:blipFill>
          <a:blip r:embed="rId3"/>
          <a:stretch>
            <a:fillRect/>
          </a:stretch>
        </p:blipFill>
        <p:spPr>
          <a:xfrm flipH="1">
            <a:off x="720024" y="2626879"/>
            <a:ext cx="599355" cy="484800"/>
          </a:xfrm>
          <a:prstGeom prst="rect">
            <a:avLst/>
          </a:prstGeom>
        </p:spPr>
      </p:pic>
      <p:pic>
        <p:nvPicPr>
          <p:cNvPr id="5" name="Picture 4" descr="Icon&#10;&#10;Description automatically generated">
            <a:extLst>
              <a:ext uri="{FF2B5EF4-FFF2-40B4-BE49-F238E27FC236}">
                <a16:creationId xmlns:a16="http://schemas.microsoft.com/office/drawing/2014/main" id="{C9896297-FDFF-4DA3-B3D9-2D1CA63C9640}"/>
              </a:ext>
            </a:extLst>
          </p:cNvPr>
          <p:cNvPicPr>
            <a:picLocks noChangeAspect="1"/>
          </p:cNvPicPr>
          <p:nvPr/>
        </p:nvPicPr>
        <p:blipFill>
          <a:blip r:embed="rId4"/>
          <a:stretch>
            <a:fillRect/>
          </a:stretch>
        </p:blipFill>
        <p:spPr>
          <a:xfrm>
            <a:off x="720024" y="1916559"/>
            <a:ext cx="599355" cy="484800"/>
          </a:xfrm>
          <a:prstGeom prst="rect">
            <a:avLst/>
          </a:prstGeom>
        </p:spPr>
      </p:pic>
      <p:pic>
        <p:nvPicPr>
          <p:cNvPr id="6" name="Picture 5">
            <a:extLst>
              <a:ext uri="{FF2B5EF4-FFF2-40B4-BE49-F238E27FC236}">
                <a16:creationId xmlns:a16="http://schemas.microsoft.com/office/drawing/2014/main" id="{6406185A-92F3-46F6-B711-66804E39210F}"/>
              </a:ext>
            </a:extLst>
          </p:cNvPr>
          <p:cNvPicPr>
            <a:picLocks noChangeAspect="1"/>
          </p:cNvPicPr>
          <p:nvPr/>
        </p:nvPicPr>
        <p:blipFill>
          <a:blip r:embed="rId5"/>
          <a:stretch>
            <a:fillRect/>
          </a:stretch>
        </p:blipFill>
        <p:spPr>
          <a:xfrm>
            <a:off x="760588" y="3337199"/>
            <a:ext cx="518226" cy="518226"/>
          </a:xfrm>
          <a:prstGeom prst="rect">
            <a:avLst/>
          </a:prstGeom>
        </p:spPr>
      </p:pic>
      <p:pic>
        <p:nvPicPr>
          <p:cNvPr id="7" name="Picture 6">
            <a:extLst>
              <a:ext uri="{FF2B5EF4-FFF2-40B4-BE49-F238E27FC236}">
                <a16:creationId xmlns:a16="http://schemas.microsoft.com/office/drawing/2014/main" id="{3869E732-F94E-4B25-B049-51D7428C6351}"/>
              </a:ext>
            </a:extLst>
          </p:cNvPr>
          <p:cNvPicPr>
            <a:picLocks noChangeAspect="1"/>
          </p:cNvPicPr>
          <p:nvPr/>
        </p:nvPicPr>
        <p:blipFill>
          <a:blip r:embed="rId6"/>
          <a:stretch>
            <a:fillRect/>
          </a:stretch>
        </p:blipFill>
        <p:spPr>
          <a:xfrm>
            <a:off x="760587" y="4080945"/>
            <a:ext cx="518227" cy="518227"/>
          </a:xfrm>
          <a:prstGeom prst="rect">
            <a:avLst/>
          </a:prstGeom>
        </p:spPr>
      </p:pic>
      <p:pic>
        <p:nvPicPr>
          <p:cNvPr id="8" name="Picture 7">
            <a:extLst>
              <a:ext uri="{FF2B5EF4-FFF2-40B4-BE49-F238E27FC236}">
                <a16:creationId xmlns:a16="http://schemas.microsoft.com/office/drawing/2014/main" id="{C94D4FF2-2523-4810-8A93-9CE886B3CFD6}"/>
              </a:ext>
            </a:extLst>
          </p:cNvPr>
          <p:cNvPicPr>
            <a:picLocks noChangeAspect="1"/>
          </p:cNvPicPr>
          <p:nvPr/>
        </p:nvPicPr>
        <p:blipFill>
          <a:blip r:embed="rId7"/>
          <a:stretch>
            <a:fillRect/>
          </a:stretch>
        </p:blipFill>
        <p:spPr>
          <a:xfrm>
            <a:off x="760587" y="1152045"/>
            <a:ext cx="538994" cy="5389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18" name="TextBox 17">
            <a:extLst>
              <a:ext uri="{FF2B5EF4-FFF2-40B4-BE49-F238E27FC236}">
                <a16:creationId xmlns:a16="http://schemas.microsoft.com/office/drawing/2014/main" id="{763E545E-A755-4B91-9F8A-6EBE1E895601}"/>
              </a:ext>
            </a:extLst>
          </p:cNvPr>
          <p:cNvSpPr txBox="1"/>
          <p:nvPr/>
        </p:nvSpPr>
        <p:spPr>
          <a:xfrm>
            <a:off x="636104" y="1288110"/>
            <a:ext cx="7787896" cy="2800767"/>
          </a:xfrm>
          <a:prstGeom prst="rect">
            <a:avLst/>
          </a:prstGeom>
          <a:noFill/>
        </p:spPr>
        <p:txBody>
          <a:bodyPr wrap="square" rtlCol="0">
            <a:spAutoFit/>
          </a:bodyPr>
          <a:lstStyle/>
          <a:p>
            <a:pPr algn="just"/>
            <a:r>
              <a:rPr lang="vi-VN" sz="2200" b="0" i="0" dirty="0">
                <a:effectLst/>
                <a:latin typeface="Varela Round" panose="020B0604020202020204" charset="-79"/>
                <a:cs typeface="Varela Round" panose="020B0604020202020204" charset="-79"/>
              </a:rPr>
              <a:t>Câu 1:</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Trong các yêu cầu sau, yêu cầu nào được xem là bài toán: giải phương trình ax2+bx+c=0; In một dòng chữ ra màn hình, tìm ước chung lớn nhất của 2 số nguyên dương a, b; tra cứu một từ trong từ điển; tính diện tích hình tròn?</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Vậy khái niệm "Bài toán" trong Tin học có khác gì không?Giải thích tại sao? Khi giải một bài toán trên máy tính cần quan tâm đến những yếu tố nào?Hãy nêu ra các yếu tố đó và các ví dụ?</a:t>
            </a:r>
            <a:endParaRPr lang="en-US" sz="2200" dirty="0">
              <a:latin typeface="Varela Round" panose="020B0604020202020204" charset="-79"/>
              <a:cs typeface="Varela Round" panose="020B0604020202020204"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10" name="Picture 9">
            <a:extLst>
              <a:ext uri="{FF2B5EF4-FFF2-40B4-BE49-F238E27FC236}">
                <a16:creationId xmlns:a16="http://schemas.microsoft.com/office/drawing/2014/main" id="{1162850D-A2B4-450A-9C18-71C3D6B2241B}"/>
              </a:ext>
            </a:extLst>
          </p:cNvPr>
          <p:cNvPicPr>
            <a:picLocks noChangeAspect="1"/>
          </p:cNvPicPr>
          <p:nvPr/>
        </p:nvPicPr>
        <p:blipFill rotWithShape="1">
          <a:blip r:embed="rId3"/>
          <a:srcRect l="29198" t="36158" r="14593" b="61361"/>
          <a:stretch/>
        </p:blipFill>
        <p:spPr>
          <a:xfrm flipV="1">
            <a:off x="340242" y="751231"/>
            <a:ext cx="8452884" cy="648607"/>
          </a:xfrm>
          <a:prstGeom prst="rect">
            <a:avLst/>
          </a:prstGeom>
        </p:spPr>
      </p:pic>
      <p:sp>
        <p:nvSpPr>
          <p:cNvPr id="19" name="TextBox 18">
            <a:extLst>
              <a:ext uri="{FF2B5EF4-FFF2-40B4-BE49-F238E27FC236}">
                <a16:creationId xmlns:a16="http://schemas.microsoft.com/office/drawing/2014/main" id="{F6D31845-B52D-42B6-81A4-ABFB8B4FA336}"/>
              </a:ext>
            </a:extLst>
          </p:cNvPr>
          <p:cNvSpPr txBox="1"/>
          <p:nvPr/>
        </p:nvSpPr>
        <p:spPr>
          <a:xfrm>
            <a:off x="532736" y="751231"/>
            <a:ext cx="8260390" cy="3908762"/>
          </a:xfrm>
          <a:prstGeom prst="rect">
            <a:avLst/>
          </a:prstGeom>
          <a:noFill/>
        </p:spPr>
        <p:txBody>
          <a:bodyPr wrap="square" rtlCol="0">
            <a:spAutoFit/>
          </a:bodyPr>
          <a:lstStyle/>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bài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trong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giải phương trình ax2+bx+c=0</a:t>
            </a:r>
            <a:r>
              <a:rPr lang="en-US" sz="1800" dirty="0">
                <a:latin typeface="Lato" panose="020F0502020204030203" pitchFamily="34" charset="0"/>
                <a:ea typeface="Lato" panose="020F0502020204030203" pitchFamily="34" charset="0"/>
                <a:cs typeface="Lato" panose="020F0502020204030203" pitchFamily="34" charset="0"/>
              </a:rPr>
              <a: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tìm ước chung lớn nhất của 2 số nguyên dương a, b</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tính diện tích hình tròn</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bài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toán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trong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vi-VN" sz="1800" b="0" i="0" dirty="0">
                <a:effectLst/>
                <a:latin typeface="Lato" panose="020F0502020204030203" pitchFamily="34" charset="0"/>
                <a:ea typeface="Lato" panose="020F0502020204030203" pitchFamily="34" charset="0"/>
                <a:cs typeface="Lato" panose="020F0502020204030203" pitchFamily="34" charset="0"/>
              </a:rPr>
              <a:t>giải phương trình ax2+bx+c=0; In một dòng chữ ra màn hình, tìm ước chung lớn nhất của 2 số nguyên dương a, b; tra cứu một từ trong từ điển; tính diện tích hình tròn</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Kh</a:t>
            </a:r>
            <a:r>
              <a:rPr lang="vi-VN" sz="1800" b="0" i="0" dirty="0">
                <a:effectLst/>
                <a:latin typeface="Lato" panose="020F0502020204030203" pitchFamily="34" charset="0"/>
                <a:ea typeface="Lato" panose="020F0502020204030203" pitchFamily="34" charset="0"/>
                <a:cs typeface="Lato" panose="020F0502020204030203" pitchFamily="34" charset="0"/>
              </a:rPr>
              <a:t>ái niệm "Bài toán" trong Tin học có khác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Vì</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nó</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việc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nào</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đó</a:t>
            </a:r>
            <a:r>
              <a:rPr lang="en-US" sz="1800" b="0" i="0" dirty="0">
                <a:effectLst/>
                <a:latin typeface="Lato" panose="020F0502020204030203" pitchFamily="34" charset="0"/>
                <a:ea typeface="Lato" panose="020F0502020204030203" pitchFamily="34" charset="0"/>
                <a:cs typeface="Lato" panose="020F0502020204030203" pitchFamily="34" charset="0"/>
              </a:rPr>
              <a:t> ta </a:t>
            </a:r>
            <a:r>
              <a:rPr lang="en-US" sz="1800" b="0" i="0" dirty="0" err="1">
                <a:effectLst/>
                <a:latin typeface="Lato" panose="020F0502020204030203" pitchFamily="34" charset="0"/>
                <a:ea typeface="Lato" panose="020F0502020204030203" pitchFamily="34" charset="0"/>
                <a:cs typeface="Lato" panose="020F0502020204030203" pitchFamily="34" charset="0"/>
              </a:rPr>
              <a:t>muốn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máy</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tính</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thực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hiện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phạm</a:t>
            </a:r>
            <a:r>
              <a:rPr lang="en-US" sz="1800" b="0" i="0" dirty="0">
                <a:effectLst/>
                <a:latin typeface="Lato" panose="020F0502020204030203" pitchFamily="34" charset="0"/>
                <a:ea typeface="Lato" panose="020F0502020204030203" pitchFamily="34" charset="0"/>
                <a:cs typeface="Lato" panose="020F0502020204030203" pitchFamily="34" charset="0"/>
              </a:rPr>
              <a:t> vi </a:t>
            </a:r>
            <a:r>
              <a:rPr lang="en-US" sz="1800" b="0" i="0" dirty="0" err="1">
                <a:effectLst/>
                <a:latin typeface="Lato" panose="020F0502020204030203" pitchFamily="34" charset="0"/>
                <a:ea typeface="Lato" panose="020F0502020204030203" pitchFamily="34" charset="0"/>
                <a:cs typeface="Lato" panose="020F0502020204030203" pitchFamily="34" charset="0"/>
              </a:rPr>
              <a:t>công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việc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rộng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bài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trong</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học</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 Khi </a:t>
            </a:r>
            <a:r>
              <a:rPr lang="en-US" sz="1800" b="0" i="0" dirty="0" err="1">
                <a:effectLst/>
                <a:latin typeface="Lato" panose="020F0502020204030203" pitchFamily="34" charset="0"/>
                <a:ea typeface="Lato" panose="020F0502020204030203" pitchFamily="34" charset="0"/>
                <a:cs typeface="Lato" panose="020F0502020204030203" pitchFamily="34" charset="0"/>
              </a:rPr>
              <a:t>giải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một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bài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trên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máy</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tính</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cần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quan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tâm</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đến</a:t>
            </a:r>
            <a:r>
              <a:rPr lang="en-US" sz="1800" b="0" i="0" dirty="0">
                <a:effectLst/>
                <a:latin typeface="Lato" panose="020F0502020204030203" pitchFamily="34" charset="0"/>
                <a:ea typeface="Lato" panose="020F0502020204030203" pitchFamily="34" charset="0"/>
                <a:cs typeface="Lato" panose="020F0502020204030203" pitchFamily="34" charset="0"/>
              </a:rPr>
              <a:t> 2 </a:t>
            </a:r>
            <a:r>
              <a:rPr lang="en-US" sz="1800" b="0" i="0" dirty="0" err="1">
                <a:effectLst/>
                <a:latin typeface="Lato" panose="020F0502020204030203" pitchFamily="34" charset="0"/>
                <a:ea typeface="Lato" panose="020F0502020204030203" pitchFamily="34" charset="0"/>
                <a:cs typeface="Lato" panose="020F0502020204030203" pitchFamily="34" charset="0"/>
              </a:rPr>
              <a:t>yếu</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tố</a:t>
            </a:r>
            <a:r>
              <a:rPr lang="en-US" sz="1800" dirty="0">
                <a:latin typeface="Lato" panose="020F0502020204030203" pitchFamily="34" charset="0"/>
                <a:ea typeface="Lato" panose="020F0502020204030203" pitchFamily="34" charset="0"/>
                <a:cs typeface="Lato" panose="020F0502020204030203" pitchFamily="34" charset="0"/>
              </a:rPr>
              <a:t>: </a:t>
            </a:r>
          </a:p>
          <a:p>
            <a:r>
              <a:rPr lang="en-US" sz="1800" dirty="0">
                <a:latin typeface="Lato" panose="020F0502020204030203" pitchFamily="34" charset="0"/>
                <a:ea typeface="Lato" panose="020F0502020204030203" pitchFamily="34" charset="0"/>
                <a:cs typeface="Lato" panose="020F0502020204030203" pitchFamily="34" charset="0"/>
              </a:rPr>
              <a:t>+ Input: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đã</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biết</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đưa</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vào</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máy</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tính</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 O</a:t>
            </a:r>
            <a:r>
              <a:rPr lang="en-US" sz="1800" dirty="0">
                <a:latin typeface="Lato" panose="020F0502020204030203" pitchFamily="34" charset="0"/>
                <a:ea typeface="Lato" panose="020F0502020204030203" pitchFamily="34" charset="0"/>
                <a:cs typeface="Lato" panose="020F0502020204030203" pitchFamily="34" charset="0"/>
              </a:rPr>
              <a:t>utput: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cần</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tìm</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thông</a:t>
            </a:r>
            <a:r>
              <a:rPr lang="en-US" sz="1800" dirty="0">
                <a:latin typeface="Lato" panose="020F0502020204030203" pitchFamily="34" charset="0"/>
                <a:ea typeface="Lato" panose="020F0502020204030203" pitchFamily="34" charset="0"/>
                <a:cs typeface="Lato" panose="020F0502020204030203" pitchFamily="34" charset="0"/>
              </a:rPr>
              <a:t> tin </a:t>
            </a:r>
            <a:r>
              <a:rPr lang="en-US" sz="1800" dirty="0" err="1">
                <a:latin typeface="Lato" panose="020F0502020204030203" pitchFamily="34" charset="0"/>
                <a:ea typeface="Lato" panose="020F0502020204030203" pitchFamily="34" charset="0"/>
                <a:cs typeface="Lato" panose="020F0502020204030203" pitchFamily="34" charset="0"/>
              </a:rPr>
              <a:t>lấy</a:t>
            </a:r>
            <a:r>
              <a:rPr lang="en-US" sz="1800" dirty="0">
                <a:latin typeface="Lato" panose="020F0502020204030203" pitchFamily="34" charset="0"/>
                <a:ea typeface="Lato" panose="020F0502020204030203" pitchFamily="34" charset="0"/>
                <a:cs typeface="Lato" panose="020F0502020204030203" pitchFamily="34" charset="0"/>
              </a:rPr>
              <a:t> ra </a:t>
            </a:r>
            <a:r>
              <a:rPr lang="en-US" sz="1800" dirty="0" err="1">
                <a:latin typeface="Lato" panose="020F0502020204030203" pitchFamily="34" charset="0"/>
                <a:ea typeface="Lato" panose="020F0502020204030203" pitchFamily="34" charset="0"/>
                <a:cs typeface="Lato" panose="020F0502020204030203" pitchFamily="34" charset="0"/>
              </a:rPr>
              <a:t>từ</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máy</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tính</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Ví</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dụ</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Bài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toán</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xếp</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loại</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học</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tập</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của</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một</a:t>
            </a:r>
            <a:r>
              <a:rPr lang="en-US" sz="1800" b="0" i="0" dirty="0">
                <a:effectLst/>
                <a:latin typeface="Lato" panose="020F0502020204030203" pitchFamily="34" charset="0"/>
                <a:ea typeface="Lato" panose="020F0502020204030203" pitchFamily="34" charset="0"/>
                <a:cs typeface="Lato" panose="020F0502020204030203" pitchFamily="34" charset="0"/>
              </a:rPr>
              <a:t> </a:t>
            </a:r>
            <a:r>
              <a:rPr lang="en-US" sz="1800" b="0" i="0" dirty="0" err="1">
                <a:effectLst/>
                <a:latin typeface="Lato" panose="020F0502020204030203" pitchFamily="34" charset="0"/>
                <a:ea typeface="Lato" panose="020F0502020204030203" pitchFamily="34" charset="0"/>
                <a:cs typeface="Lato" panose="020F0502020204030203" pitchFamily="34" charset="0"/>
              </a:rPr>
              <a:t>lớp</a:t>
            </a:r>
            <a:r>
              <a:rPr lang="en-US" sz="1800" b="0" i="0" dirty="0">
                <a:effectLst/>
                <a:latin typeface="Lato" panose="020F0502020204030203" pitchFamily="34" charset="0"/>
                <a:ea typeface="Lato" panose="020F0502020204030203" pitchFamily="34" charset="0"/>
                <a:cs typeface="Lato" panose="020F0502020204030203" pitchFamily="34" charset="0"/>
              </a:rPr>
              <a:t>.</a:t>
            </a:r>
          </a:p>
          <a:p>
            <a:r>
              <a:rPr lang="en-US" sz="1800" dirty="0">
                <a:latin typeface="Lato" panose="020F0502020204030203" pitchFamily="34" charset="0"/>
                <a:ea typeface="Lato" panose="020F0502020204030203" pitchFamily="34" charset="0"/>
                <a:cs typeface="Lato" panose="020F0502020204030203" pitchFamily="34" charset="0"/>
              </a:rPr>
              <a:t>Input: </a:t>
            </a:r>
            <a:r>
              <a:rPr lang="en-US" sz="1800" dirty="0" err="1">
                <a:latin typeface="Lato" panose="020F0502020204030203" pitchFamily="34" charset="0"/>
                <a:ea typeface="Lato" panose="020F0502020204030203" pitchFamily="34" charset="0"/>
                <a:cs typeface="Lato" panose="020F0502020204030203" pitchFamily="34" charset="0"/>
              </a:rPr>
              <a:t>Bảng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điểm</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của</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sinh</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trong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lớp</a:t>
            </a:r>
            <a:r>
              <a:rPr lang="en-US" sz="1800" dirty="0">
                <a:latin typeface="Lato" panose="020F0502020204030203" pitchFamily="34" charset="0"/>
                <a:ea typeface="Lato" panose="020F0502020204030203" pitchFamily="34" charset="0"/>
                <a:cs typeface="Lato" panose="020F0502020204030203" pitchFamily="34" charset="0"/>
              </a:rPr>
              <a:t>:</a:t>
            </a:r>
          </a:p>
          <a:p>
            <a:r>
              <a:rPr lang="en-US" sz="1800" b="0" i="0" dirty="0">
                <a:effectLst/>
                <a:latin typeface="Lato" panose="020F0502020204030203" pitchFamily="34" charset="0"/>
                <a:ea typeface="Lato" panose="020F0502020204030203" pitchFamily="34" charset="0"/>
                <a:cs typeface="Lato" panose="020F0502020204030203" pitchFamily="34" charset="0"/>
              </a:rPr>
              <a:t>Output: </a:t>
            </a:r>
            <a:r>
              <a:rPr lang="en-US" sz="1800" b="0" i="0" dirty="0" err="1">
                <a:effectLst/>
                <a:latin typeface="Lato" panose="020F0502020204030203" pitchFamily="34" charset="0"/>
                <a:ea typeface="Lato" panose="020F0502020204030203" pitchFamily="34" charset="0"/>
                <a:cs typeface="Lato" panose="020F0502020204030203" pitchFamily="34" charset="0"/>
              </a:rPr>
              <a:t>B</a:t>
            </a:r>
            <a:r>
              <a:rPr lang="en-US" sz="1800" dirty="0" err="1">
                <a:latin typeface="Lato" panose="020F0502020204030203" pitchFamily="34" charset="0"/>
                <a:ea typeface="Lato" panose="020F0502020204030203" pitchFamily="34" charset="0"/>
                <a:cs typeface="Lato" panose="020F0502020204030203" pitchFamily="34" charset="0"/>
              </a:rPr>
              <a:t>ảng</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xếp</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loại</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học</a:t>
            </a:r>
            <a:r>
              <a:rPr lang="en-US" sz="1800" dirty="0">
                <a:latin typeface="Lato" panose="020F0502020204030203" pitchFamily="34" charset="0"/>
                <a:ea typeface="Lato" panose="020F0502020204030203" pitchFamily="34" charset="0"/>
                <a:cs typeface="Lato" panose="020F0502020204030203" pitchFamily="34" charset="0"/>
              </a:rPr>
              <a:t> </a:t>
            </a:r>
            <a:r>
              <a:rPr lang="en-US" sz="1800" dirty="0" err="1">
                <a:latin typeface="Lato" panose="020F0502020204030203" pitchFamily="34" charset="0"/>
                <a:ea typeface="Lato" panose="020F0502020204030203" pitchFamily="34" charset="0"/>
                <a:cs typeface="Lato" panose="020F0502020204030203" pitchFamily="34" charset="0"/>
              </a:rPr>
              <a:t>lực</a:t>
            </a:r>
            <a:r>
              <a:rPr lang="en-US" sz="1800" dirty="0">
                <a:latin typeface="Lato" panose="020F0502020204030203" pitchFamily="34" charset="0"/>
                <a:ea typeface="Lato" panose="020F0502020204030203" pitchFamily="34" charset="0"/>
                <a:cs typeface="Lato" panose="020F0502020204030203" pitchFamily="34" charset="0"/>
              </a:rPr>
              <a:t>.</a:t>
            </a:r>
            <a:endParaRPr lang="en-US" sz="1800" b="0" i="0" dirty="0">
              <a:effectLst/>
              <a:latin typeface="Lato" panose="020F0502020204030203" pitchFamily="34" charset="0"/>
              <a:ea typeface="Lato" panose="020F0502020204030203" pitchFamily="34" charset="0"/>
              <a:cs typeface="Lato" panose="020F0502020204030203" pitchFamily="34" charset="0"/>
            </a:endParaRPr>
          </a:p>
          <a:p>
            <a:endParaRPr lang="en-US" sz="1400" b="0" i="0" dirty="0">
              <a:effectLst/>
              <a:latin typeface="Varela Round" panose="020B0604020202020204" charset="-79"/>
              <a:cs typeface="Varela Round" panose="020B0604020202020204"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2" name="TextBox 1">
            <a:extLst>
              <a:ext uri="{FF2B5EF4-FFF2-40B4-BE49-F238E27FC236}">
                <a16:creationId xmlns:a16="http://schemas.microsoft.com/office/drawing/2014/main" id="{9BF140F6-C9DF-4B55-845E-C3482E2DA457}"/>
              </a:ext>
            </a:extLst>
          </p:cNvPr>
          <p:cNvSpPr txBox="1"/>
          <p:nvPr/>
        </p:nvSpPr>
        <p:spPr>
          <a:xfrm>
            <a:off x="548640" y="1192696"/>
            <a:ext cx="7529885" cy="1785104"/>
          </a:xfrm>
          <a:prstGeom prst="rect">
            <a:avLst/>
          </a:prstGeom>
          <a:noFill/>
        </p:spPr>
        <p:txBody>
          <a:bodyPr wrap="square" rtlCol="0">
            <a:spAutoFit/>
          </a:bodyPr>
          <a:lstStyle/>
          <a:p>
            <a:r>
              <a:rPr lang="vi-VN" sz="2200" b="0" i="0" dirty="0">
                <a:effectLst/>
                <a:latin typeface="Varela Round" panose="020B0604020202020204" charset="-79"/>
                <a:cs typeface="Varela Round" panose="020B0604020202020204" charset="-79"/>
              </a:rPr>
              <a:t>Câu 2:</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Theo các em làm thế nào để từ Input của bài toán, máy tính tìm cho ta Output? Các em hãy nhận xét và đưa ra khái niệm thuật toán? Từ khái niệm thuật toán các em hãy tìm hiểu và hãy nêu ra các tính chất của thuật toán ? </a:t>
            </a:r>
            <a:r>
              <a:rPr lang="en-US" sz="2200" dirty="0">
                <a:latin typeface="Varela Round" panose="020B0604020202020204" charset="-79"/>
                <a:cs typeface="Varela Round" panose="020B0604020202020204" charset="-79"/>
              </a:rPr>
              <a:t>V</a:t>
            </a:r>
            <a:r>
              <a:rPr lang="vi-VN" sz="2200" b="0" i="0" dirty="0">
                <a:effectLst/>
                <a:latin typeface="Varela Round" panose="020B0604020202020204" charset="-79"/>
                <a:cs typeface="Varela Round" panose="020B0604020202020204" charset="-79"/>
              </a:rPr>
              <a:t>í dụ?</a:t>
            </a:r>
            <a:endParaRPr lang="en-US" sz="2200" dirty="0">
              <a:latin typeface="Varela Round" panose="020B0604020202020204" charset="-79"/>
              <a:cs typeface="Varela Round" panose="020B0604020202020204"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515298" y="751231"/>
            <a:ext cx="8121556" cy="4373505"/>
          </a:xfrm>
          <a:prstGeom prst="rect">
            <a:avLst/>
          </a:prstGeom>
          <a:noFill/>
        </p:spPr>
        <p:txBody>
          <a:bodyPr wrap="square" rtlCol="0">
            <a:spAutoFit/>
          </a:bodyPr>
          <a:lstStyle/>
          <a:p>
            <a:pPr marR="0" lvl="0">
              <a:lnSpc>
                <a:spcPct val="115000"/>
              </a:lnSpc>
              <a:spcBef>
                <a:spcPts val="0"/>
              </a:spcBef>
              <a:spcAft>
                <a:spcPts val="0"/>
              </a:spcAft>
            </a:pPr>
            <a:r>
              <a:rPr lang="en-US"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Theo em, để từ Input của bài toán mà máy tính tìm cho ta Output thì ta sẽ nhập bài toán vào để máy tính xử lý, máy tính sẽ tìm ra hướng giải rồi áp dụng vào máy tính bằng ngôn ngữ máy tính.                    </a:t>
            </a:r>
            <a:endParaRPr lang="en-US" sz="1800" u="none" strike="noStrike" dirty="0">
              <a:effectLst/>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Thuật toán để giải một bài toán là một dãy hữu hạn các thao tác được sắp xếp theo một trình tự xác định sao cho sau khi thực hiện dãy thao tác ấy, từ Input của thuật toán, ta nhận được Output cần tìm.</a:t>
            </a:r>
            <a:endParaRPr lang="en-US"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b="1"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Các tính chất của thuật toán:</a:t>
            </a:r>
            <a:endParaRPr lang="en-US" sz="1800" dirty="0">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dirty="0">
                <a:latin typeface="Lato" panose="020F0502020204030203" pitchFamily="34" charset="0"/>
                <a:ea typeface="Lato" panose="020F0502020204030203" pitchFamily="34" charset="0"/>
                <a:cs typeface="Lato" panose="020F0502020204030203" pitchFamily="34" charset="0"/>
              </a:rPr>
              <a:t>+ </a:t>
            </a:r>
            <a:r>
              <a:rPr lang="vi-VN" sz="1800" dirty="0">
                <a:solidFill>
                  <a:srgbClr val="000000"/>
                </a:solidFill>
                <a:effectLst/>
                <a:latin typeface="Lato" panose="020F0502020204030203" pitchFamily="34" charset="0"/>
                <a:ea typeface="Lato" panose="020F0502020204030203" pitchFamily="34" charset="0"/>
                <a:cs typeface="Lato" panose="020F0502020204030203" pitchFamily="34" charset="0"/>
              </a:rPr>
              <a:t>Tính dừng</a:t>
            </a:r>
            <a:endParaRPr lang="en-US" sz="1800" dirty="0">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dirty="0">
                <a:solidFill>
                  <a:srgbClr val="000000"/>
                </a:solidFill>
                <a:effectLst/>
                <a:latin typeface="Lato" panose="020F0502020204030203" pitchFamily="34" charset="0"/>
                <a:ea typeface="Lato" panose="020F0502020204030203" pitchFamily="34" charset="0"/>
                <a:cs typeface="Lato" panose="020F0502020204030203" pitchFamily="34" charset="0"/>
              </a:rPr>
              <a:t>Tính xác định </a:t>
            </a:r>
            <a:endParaRPr lang="en-US" sz="1800" dirty="0">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r>
              <a:rPr lang="en-US" sz="180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vi-VN" sz="1800" dirty="0">
                <a:solidFill>
                  <a:srgbClr val="000000"/>
                </a:solidFill>
                <a:effectLst/>
                <a:latin typeface="Lato" panose="020F0502020204030203" pitchFamily="34" charset="0"/>
                <a:ea typeface="Lato" panose="020F0502020204030203" pitchFamily="34" charset="0"/>
                <a:cs typeface="Lato" panose="020F0502020204030203" pitchFamily="34" charset="0"/>
              </a:rPr>
              <a:t>Tính đúng đắn </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R="0" lvl="0">
              <a:lnSpc>
                <a:spcPct val="115000"/>
              </a:lnSpc>
              <a:spcBef>
                <a:spcPts val="0"/>
              </a:spcBef>
              <a:spcAft>
                <a:spcPts val="0"/>
              </a:spcAft>
            </a:pPr>
            <a:endParaRPr lang="en-US" sz="160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marR="0" lvl="0" indent="-285750">
              <a:lnSpc>
                <a:spcPct val="115000"/>
              </a:lnSpc>
              <a:spcBef>
                <a:spcPts val="0"/>
              </a:spcBef>
              <a:spcAft>
                <a:spcPts val="0"/>
              </a:spcAft>
              <a:buFontTx/>
              <a:buChar char="-"/>
            </a:pPr>
            <a:endParaRPr lang="en-US" sz="1600" u="none" strike="noStrike"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600" dirty="0">
                <a:effectLst/>
                <a:highlight>
                  <a:srgbClr val="FFFFFF"/>
                </a:highlight>
                <a:latin typeface="Lato" panose="020F0502020204030203" pitchFamily="34" charset="0"/>
                <a:ea typeface="Lato" panose="020F0502020204030203" pitchFamily="34" charset="0"/>
                <a:cs typeface="Lato" panose="020F0502020204030203" pitchFamily="34" charset="0"/>
              </a:rPr>
              <a:t> </a:t>
            </a:r>
            <a:endParaRPr lang="en-US" sz="1600" dirty="0">
              <a:effectLst/>
              <a:latin typeface="Lato" panose="020F0502020204030203" pitchFamily="34" charset="0"/>
              <a:ea typeface="Lato" panose="020F0502020204030203" pitchFamily="34" charset="0"/>
              <a:cs typeface="Lato" panose="020F0502020204030203" pitchFamily="34" charset="0"/>
            </a:endParaRPr>
          </a:p>
          <a:p>
            <a:endParaRPr lang="en-US" sz="16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2061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572494" y="845123"/>
            <a:ext cx="6861976" cy="4161139"/>
          </a:xfrm>
          <a:prstGeom prst="rect">
            <a:avLst/>
          </a:prstGeom>
          <a:noFill/>
        </p:spPr>
        <p:txBody>
          <a:bodyPr wrap="square" rtlCol="0">
            <a:spAutoFit/>
          </a:bodyPr>
          <a:lstStyle/>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VD: Với thuật toán tìm Max đã xét:</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  </a:t>
            </a:r>
            <a:r>
              <a:rPr lang="vi-VN" sz="1800" b="1" dirty="0">
                <a:effectLst/>
                <a:latin typeface="Lato" panose="020F0502020204030203" pitchFamily="34" charset="0"/>
                <a:ea typeface="Lato" panose="020F0502020204030203" pitchFamily="34" charset="0"/>
                <a:cs typeface="Lato" panose="020F0502020204030203" pitchFamily="34" charset="0"/>
              </a:rPr>
              <a:t>Tính dừng</a:t>
            </a:r>
            <a:r>
              <a:rPr lang="vi-VN" sz="1800" dirty="0">
                <a:effectLst/>
                <a:latin typeface="Lato" panose="020F0502020204030203" pitchFamily="34" charset="0"/>
                <a:ea typeface="Lato" panose="020F0502020204030203" pitchFamily="34" charset="0"/>
                <a:cs typeface="Lato" panose="020F0502020204030203" pitchFamily="34" charset="0"/>
              </a:rPr>
              <a:t>: Vì giá trị của i mỗi lần tăng lên 1 nên sau N lần thì i &gt; N, khi đó kết quả phép so sánh ở bước 3 xác định việc đưa ra giá trị Max rồi kết thúc</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  </a:t>
            </a:r>
            <a:r>
              <a:rPr lang="vi-VN" sz="1800" b="1" dirty="0">
                <a:effectLst/>
                <a:latin typeface="Lato" panose="020F0502020204030203" pitchFamily="34" charset="0"/>
                <a:ea typeface="Lato" panose="020F0502020204030203" pitchFamily="34" charset="0"/>
                <a:cs typeface="Lato" panose="020F0502020204030203" pitchFamily="34" charset="0"/>
              </a:rPr>
              <a:t>Tính xác định</a:t>
            </a:r>
            <a:r>
              <a:rPr lang="vi-VN" sz="1800" dirty="0">
                <a:effectLst/>
                <a:latin typeface="Lato" panose="020F0502020204030203" pitchFamily="34" charset="0"/>
                <a:ea typeface="Lato" panose="020F0502020204030203" pitchFamily="34" charset="0"/>
                <a:cs typeface="Lato" panose="020F0502020204030203" pitchFamily="34" charset="0"/>
              </a:rPr>
              <a:t>: Thứ tự thực hiện các bước của thuật toán được xác định là tuần tự nên sau bước 1 là bước 2, sau bước 2 là bước 3. Kết quả các phép so sánh trong bước 3 và bước 4 đều xác định duy nhất bước tiếp theo cần thực hiện.</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latin typeface="Lato" panose="020F0502020204030203" pitchFamily="34" charset="0"/>
                <a:ea typeface="Lato" panose="020F0502020204030203" pitchFamily="34" charset="0"/>
                <a:cs typeface="Lato" panose="020F0502020204030203" pitchFamily="34" charset="0"/>
              </a:rPr>
              <a:t>  </a:t>
            </a:r>
            <a:r>
              <a:rPr lang="vi-VN" sz="1800" b="1" dirty="0">
                <a:effectLst/>
                <a:latin typeface="Lato" panose="020F0502020204030203" pitchFamily="34" charset="0"/>
                <a:ea typeface="Lato" panose="020F0502020204030203" pitchFamily="34" charset="0"/>
                <a:cs typeface="Lato" panose="020F0502020204030203" pitchFamily="34" charset="0"/>
              </a:rPr>
              <a:t>Tính đúng đắn</a:t>
            </a:r>
            <a:r>
              <a:rPr lang="vi-VN" sz="1800" dirty="0">
                <a:effectLst/>
                <a:latin typeface="Lato" panose="020F0502020204030203" pitchFamily="34" charset="0"/>
                <a:ea typeface="Lato" panose="020F0502020204030203" pitchFamily="34" charset="0"/>
                <a:cs typeface="Lato" panose="020F0502020204030203" pitchFamily="34" charset="0"/>
              </a:rPr>
              <a:t>: Vì thuật toán so sánh Max với từng số hạng của dãy số và thực hiện Max ←  a</a:t>
            </a:r>
            <a:r>
              <a:rPr lang="vi-VN" sz="1800" baseline="-25000" dirty="0">
                <a:effectLst/>
                <a:latin typeface="Lato" panose="020F0502020204030203" pitchFamily="34" charset="0"/>
                <a:ea typeface="Lato" panose="020F0502020204030203" pitchFamily="34" charset="0"/>
                <a:cs typeface="Lato" panose="020F0502020204030203" pitchFamily="34" charset="0"/>
              </a:rPr>
              <a:t>i </a:t>
            </a:r>
            <a:r>
              <a:rPr lang="vi-VN" sz="1800" dirty="0">
                <a:effectLst/>
                <a:latin typeface="Lato" panose="020F0502020204030203" pitchFamily="34" charset="0"/>
                <a:ea typeface="Lato" panose="020F0502020204030203" pitchFamily="34" charset="0"/>
                <a:cs typeface="Lato" panose="020F0502020204030203" pitchFamily="34" charset="0"/>
              </a:rPr>
              <a:t>nếu a</a:t>
            </a:r>
            <a:r>
              <a:rPr lang="vi-VN" sz="1800" baseline="-25000" dirty="0">
                <a:effectLst/>
                <a:latin typeface="Lato" panose="020F0502020204030203" pitchFamily="34" charset="0"/>
                <a:ea typeface="Lato" panose="020F0502020204030203" pitchFamily="34" charset="0"/>
                <a:cs typeface="Lato" panose="020F0502020204030203" pitchFamily="34" charset="0"/>
              </a:rPr>
              <a:t>i</a:t>
            </a:r>
            <a:r>
              <a:rPr lang="vi-VN" sz="1800" dirty="0">
                <a:effectLst/>
                <a:latin typeface="Lato" panose="020F0502020204030203" pitchFamily="34" charset="0"/>
                <a:ea typeface="Lato" panose="020F0502020204030203" pitchFamily="34" charset="0"/>
                <a:cs typeface="Lato" panose="020F0502020204030203" pitchFamily="34" charset="0"/>
              </a:rPr>
              <a:t>  &gt; Max nên sau khi so sánh hết N số hạng của dãy thì Max là giá trị lớn nhất.</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r>
              <a:rPr lang="vi-VN" sz="1800" dirty="0">
                <a:effectLst/>
                <a:highlight>
                  <a:srgbClr val="FFFFFF"/>
                </a:highlight>
                <a:latin typeface="Lato" panose="020F0502020204030203" pitchFamily="34" charset="0"/>
                <a:ea typeface="Lato" panose="020F0502020204030203" pitchFamily="34" charset="0"/>
                <a:cs typeface="Lato" panose="020F0502020204030203" pitchFamily="34" charset="0"/>
              </a:rPr>
              <a:t> </a:t>
            </a:r>
            <a:endParaRPr lang="en-US" sz="1800" dirty="0">
              <a:effectLst/>
              <a:latin typeface="Lato" panose="020F0502020204030203" pitchFamily="34" charset="0"/>
              <a:ea typeface="Lato" panose="020F0502020204030203" pitchFamily="34" charset="0"/>
              <a:cs typeface="Lato" panose="020F0502020204030203" pitchFamily="34" charset="0"/>
            </a:endParaRPr>
          </a:p>
          <a:p>
            <a:endParaRPr lang="en-US" sz="16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0866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5" name="Picture 4">
            <a:extLst>
              <a:ext uri="{FF2B5EF4-FFF2-40B4-BE49-F238E27FC236}">
                <a16:creationId xmlns:a16="http://schemas.microsoft.com/office/drawing/2014/main" id="{8DF24C2E-67A2-483B-BEC7-A16146F40354}"/>
              </a:ext>
            </a:extLst>
          </p:cNvPr>
          <p:cNvPicPr>
            <a:picLocks noChangeAspect="1"/>
          </p:cNvPicPr>
          <p:nvPr/>
        </p:nvPicPr>
        <p:blipFill>
          <a:blip r:embed="rId3"/>
          <a:stretch>
            <a:fillRect/>
          </a:stretch>
        </p:blipFill>
        <p:spPr>
          <a:xfrm>
            <a:off x="2495551" y="1814318"/>
            <a:ext cx="4221638" cy="2173482"/>
          </a:xfrm>
          <a:prstGeom prst="rect">
            <a:avLst/>
          </a:prstGeom>
        </p:spPr>
      </p:pic>
      <p:sp>
        <p:nvSpPr>
          <p:cNvPr id="6" name="Rectangle 5">
            <a:extLst>
              <a:ext uri="{FF2B5EF4-FFF2-40B4-BE49-F238E27FC236}">
                <a16:creationId xmlns:a16="http://schemas.microsoft.com/office/drawing/2014/main" id="{B1CA178E-535B-4A40-963B-DDBFC7B937F2}"/>
              </a:ext>
            </a:extLst>
          </p:cNvPr>
          <p:cNvSpPr/>
          <p:nvPr/>
        </p:nvSpPr>
        <p:spPr>
          <a:xfrm rot="16200000">
            <a:off x="3162408" y="3102201"/>
            <a:ext cx="2719700" cy="99484"/>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31297D2-8EF4-4EA9-AC1C-23F1544FBEC2}"/>
              </a:ext>
            </a:extLst>
          </p:cNvPr>
          <p:cNvSpPr/>
          <p:nvPr/>
        </p:nvSpPr>
        <p:spPr>
          <a:xfrm flipV="1">
            <a:off x="494650" y="1769868"/>
            <a:ext cx="5429899" cy="88900"/>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63E545E-A755-4B91-9F8A-6EBE1E895601}"/>
              </a:ext>
            </a:extLst>
          </p:cNvPr>
          <p:cNvSpPr txBox="1"/>
          <p:nvPr/>
        </p:nvSpPr>
        <p:spPr>
          <a:xfrm>
            <a:off x="556591" y="1089327"/>
            <a:ext cx="8205746" cy="769441"/>
          </a:xfrm>
          <a:prstGeom prst="rect">
            <a:avLst/>
          </a:prstGeom>
          <a:noFill/>
        </p:spPr>
        <p:txBody>
          <a:bodyPr wrap="square" rtlCol="0">
            <a:spAutoFit/>
          </a:bodyPr>
          <a:lstStyle/>
          <a:p>
            <a:pPr algn="just"/>
            <a:r>
              <a:rPr lang="vi-VN" sz="2200" b="0" i="0" dirty="0">
                <a:effectLst/>
                <a:latin typeface="Varela Round" panose="020B0604020202020204" charset="-79"/>
                <a:cs typeface="Varela Round" panose="020B0604020202020204" charset="-79"/>
              </a:rPr>
              <a:t>Câu 3:</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Bài toán: vẽ hình tam giác vuông lên bảng.</a:t>
            </a:r>
            <a:r>
              <a:rPr lang="en-US" sz="2200" b="0" i="0" dirty="0">
                <a:effectLst/>
                <a:latin typeface="Varela Round" panose="020B0604020202020204" charset="-79"/>
                <a:cs typeface="Varela Round" panose="020B0604020202020204" charset="-79"/>
              </a:rPr>
              <a:t> </a:t>
            </a:r>
            <a:r>
              <a:rPr lang="vi-VN" sz="2200" b="0" i="0" dirty="0">
                <a:effectLst/>
                <a:latin typeface="Varela Round" panose="020B0604020202020204" charset="-79"/>
                <a:cs typeface="Varela Round" panose="020B0604020202020204" charset="-79"/>
              </a:rPr>
              <a:t>Thuật toán nào được xem </a:t>
            </a:r>
            <a:r>
              <a:rPr lang="en-US" sz="2200" b="0" i="0" dirty="0">
                <a:effectLst/>
                <a:latin typeface="Varela Round" panose="020B0604020202020204" charset="-79"/>
                <a:cs typeface="Varela Round" panose="020B0604020202020204" charset="-79"/>
              </a:rPr>
              <a:t>l</a:t>
            </a:r>
            <a:r>
              <a:rPr lang="vi-VN" sz="2200" b="0" i="0" dirty="0">
                <a:effectLst/>
                <a:latin typeface="Varela Round" panose="020B0604020202020204" charset="-79"/>
                <a:cs typeface="Varela Round" panose="020B0604020202020204" charset="-79"/>
              </a:rPr>
              <a:t>à thuật toán giải bài toán? Tại sao?</a:t>
            </a:r>
            <a:endParaRPr lang="en-US" sz="2200" dirty="0">
              <a:latin typeface="Varela Round" panose="020B0604020202020204" charset="-79"/>
              <a:cs typeface="Varela Round" panose="020B0604020202020204" charset="-79"/>
            </a:endParaRPr>
          </a:p>
        </p:txBody>
      </p:sp>
      <p:sp>
        <p:nvSpPr>
          <p:cNvPr id="10" name="Rectangle 9">
            <a:extLst>
              <a:ext uri="{FF2B5EF4-FFF2-40B4-BE49-F238E27FC236}">
                <a16:creationId xmlns:a16="http://schemas.microsoft.com/office/drawing/2014/main" id="{BD7AB9F4-5C25-4BF2-A1A5-5505549DBFE0}"/>
              </a:ext>
            </a:extLst>
          </p:cNvPr>
          <p:cNvSpPr/>
          <p:nvPr/>
        </p:nvSpPr>
        <p:spPr>
          <a:xfrm>
            <a:off x="5296957" y="1792093"/>
            <a:ext cx="1828800" cy="88899"/>
          </a:xfrm>
          <a:prstGeom prst="rect">
            <a:avLst/>
          </a:prstGeom>
          <a:solidFill>
            <a:srgbClr val="F6F2E3"/>
          </a:solidFill>
          <a:ln>
            <a:solidFill>
              <a:srgbClr val="F6F2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66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E99E-F69D-48B2-924D-5216FA0F686A}"/>
              </a:ext>
            </a:extLst>
          </p:cNvPr>
          <p:cNvPicPr>
            <a:picLocks noChangeAspect="1"/>
          </p:cNvPicPr>
          <p:nvPr/>
        </p:nvPicPr>
        <p:blipFill rotWithShape="1">
          <a:blip r:embed="rId2"/>
          <a:srcRect l="29198" t="36158" r="14593" b="61361"/>
          <a:stretch/>
        </p:blipFill>
        <p:spPr>
          <a:xfrm flipV="1">
            <a:off x="340242" y="751231"/>
            <a:ext cx="8452884" cy="648607"/>
          </a:xfrm>
          <a:prstGeom prst="rect">
            <a:avLst/>
          </a:prstGeom>
        </p:spPr>
      </p:pic>
      <p:sp>
        <p:nvSpPr>
          <p:cNvPr id="4" name="TextBox 3">
            <a:extLst>
              <a:ext uri="{FF2B5EF4-FFF2-40B4-BE49-F238E27FC236}">
                <a16:creationId xmlns:a16="http://schemas.microsoft.com/office/drawing/2014/main" id="{5133C4AA-8E00-485A-9871-74DCF97D48BF}"/>
              </a:ext>
            </a:extLst>
          </p:cNvPr>
          <p:cNvSpPr txBox="1"/>
          <p:nvPr/>
        </p:nvSpPr>
        <p:spPr>
          <a:xfrm>
            <a:off x="421194" y="821899"/>
            <a:ext cx="6861976" cy="1636474"/>
          </a:xfrm>
          <a:prstGeom prst="rect">
            <a:avLst/>
          </a:prstGeom>
          <a:noFill/>
        </p:spPr>
        <p:txBody>
          <a:bodyPr wrap="square" rtlCol="0">
            <a:spAutoFit/>
          </a:bodyPr>
          <a:lstStyle/>
          <a:p>
            <a:pPr marR="0" lvl="0">
              <a:lnSpc>
                <a:spcPct val="107000"/>
              </a:lnSpc>
              <a:spcBef>
                <a:spcPts val="0"/>
              </a:spcBef>
              <a:spcAft>
                <a:spcPts val="0"/>
              </a:spcAft>
            </a:pP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Thuật</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toán</a:t>
            </a:r>
            <a:r>
              <a:rPr lang="en-US" sz="1800" dirty="0">
                <a:effectLst/>
                <a:latin typeface="Lato" panose="020F0502020204030203" pitchFamily="34" charset="0"/>
                <a:ea typeface="Lato" panose="020F0502020204030203" pitchFamily="34" charset="0"/>
                <a:cs typeface="Lato" panose="020F0502020204030203" pitchFamily="34" charset="0"/>
              </a:rPr>
              <a:t> 1 </a:t>
            </a:r>
            <a:r>
              <a:rPr lang="en-US" sz="1800" dirty="0" err="1">
                <a:effectLst/>
                <a:latin typeface="Lato" panose="020F0502020204030203" pitchFamily="34" charset="0"/>
                <a:ea typeface="Lato" panose="020F0502020204030203" pitchFamily="34" charset="0"/>
                <a:cs typeface="Lato" panose="020F0502020204030203" pitchFamily="34" charset="0"/>
              </a:rPr>
              <a:t>không</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là</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thuật</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toán</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giải</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bài</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toán</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vì</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dãy</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thao</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tác</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này</a:t>
            </a:r>
            <a:r>
              <a:rPr lang="en-US" sz="1800" dirty="0">
                <a:effectLst/>
                <a:latin typeface="Lato" panose="020F0502020204030203" pitchFamily="34" charset="0"/>
                <a:ea typeface="Lato" panose="020F0502020204030203" pitchFamily="34" charset="0"/>
                <a:cs typeface="Lato" panose="020F0502020204030203" pitchFamily="34" charset="0"/>
              </a:rPr>
              <a:t> vi </a:t>
            </a:r>
            <a:r>
              <a:rPr lang="en-US" sz="1800" dirty="0" err="1">
                <a:effectLst/>
                <a:latin typeface="Lato" panose="020F0502020204030203" pitchFamily="34" charset="0"/>
                <a:ea typeface="Lato" panose="020F0502020204030203" pitchFamily="34" charset="0"/>
                <a:cs typeface="Lato" panose="020F0502020204030203" pitchFamily="34" charset="0"/>
              </a:rPr>
              <a:t>phạm</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tính</a:t>
            </a:r>
            <a:r>
              <a:rPr lang="en-US" sz="1800" dirty="0">
                <a:effectLst/>
                <a:latin typeface="Lato" panose="020F0502020204030203" pitchFamily="34" charset="0"/>
                <a:ea typeface="Lato" panose="020F0502020204030203" pitchFamily="34" charset="0"/>
                <a:cs typeface="Lato" panose="020F0502020204030203" pitchFamily="34" charset="0"/>
              </a:rPr>
              <a:t> </a:t>
            </a:r>
            <a:r>
              <a:rPr lang="en-US" sz="1800" dirty="0" err="1">
                <a:effectLst/>
                <a:latin typeface="Lato" panose="020F0502020204030203" pitchFamily="34" charset="0"/>
                <a:ea typeface="Lato" panose="020F0502020204030203" pitchFamily="34" charset="0"/>
                <a:cs typeface="Lato" panose="020F0502020204030203" pitchFamily="34" charset="0"/>
              </a:rPr>
              <a:t>dừng</a:t>
            </a:r>
            <a:r>
              <a:rPr lang="en-US" sz="1800" dirty="0">
                <a:effectLst/>
                <a:latin typeface="Lato" panose="020F0502020204030203" pitchFamily="34" charset="0"/>
                <a:ea typeface="Lato" panose="020F0502020204030203" pitchFamily="34" charset="0"/>
                <a:cs typeface="Lato" panose="020F0502020204030203" pitchFamily="34" charset="0"/>
              </a:rPr>
              <a:t> </a:t>
            </a:r>
          </a:p>
          <a:p>
            <a:pPr marR="0" lvl="0">
              <a:lnSpc>
                <a:spcPct val="107000"/>
              </a:lnSpc>
              <a:spcBef>
                <a:spcPts val="0"/>
              </a:spcBef>
              <a:spcAft>
                <a:spcPts val="800"/>
              </a:spcAft>
            </a:pPr>
            <a:r>
              <a:rPr lang="en-US" sz="1800" dirty="0">
                <a:effectLst/>
                <a:latin typeface="Lato" panose="020F0502020204030203" pitchFamily="34" charset="0"/>
                <a:ea typeface="Lato" panose="020F0502020204030203" pitchFamily="34" charset="0"/>
                <a:cs typeface="Lato" panose="020F0502020204030203" pitchFamily="34" charset="0"/>
              </a:rPr>
              <a:t> - </a:t>
            </a:r>
            <a:r>
              <a:rPr lang="vi-VN" sz="1800" dirty="0">
                <a:effectLst/>
                <a:latin typeface="Lato" panose="020F0502020204030203" pitchFamily="34" charset="0"/>
                <a:ea typeface="Lato" panose="020F0502020204030203" pitchFamily="34" charset="0"/>
                <a:cs typeface="Lato" panose="020F0502020204030203" pitchFamily="34" charset="0"/>
              </a:rPr>
              <a:t>Thuật toán 2 là thuật toán giải bài toán vì không vi phạm các tính chất của thuật toán.</a:t>
            </a:r>
            <a:endParaRPr lang="en-US" sz="1800" dirty="0">
              <a:effectLst/>
              <a:latin typeface="Lato" panose="020F0502020204030203" pitchFamily="34" charset="0"/>
              <a:ea typeface="Lato" panose="020F0502020204030203" pitchFamily="34" charset="0"/>
              <a:cs typeface="Lato" panose="020F0502020204030203" pitchFamily="34" charset="0"/>
            </a:endParaRPr>
          </a:p>
          <a:p>
            <a:pPr marL="0" marR="0">
              <a:lnSpc>
                <a:spcPct val="115000"/>
              </a:lnSpc>
              <a:spcBef>
                <a:spcPts val="0"/>
              </a:spcBef>
              <a:spcAft>
                <a:spcPts val="0"/>
              </a:spcAft>
            </a:pPr>
            <a:endParaRPr lang="en-US" sz="1600" dirty="0">
              <a:effectLst/>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a:extLst>
              <a:ext uri="{FF2B5EF4-FFF2-40B4-BE49-F238E27FC236}">
                <a16:creationId xmlns:a16="http://schemas.microsoft.com/office/drawing/2014/main" id="{79D02540-80E0-45D9-B086-4FC214FECB4C}"/>
              </a:ext>
            </a:extLst>
          </p:cNvPr>
          <p:cNvCxnSpPr>
            <a:cxnSpLocks/>
          </p:cNvCxnSpPr>
          <p:nvPr/>
        </p:nvCxnSpPr>
        <p:spPr>
          <a:xfrm>
            <a:off x="340242" y="2194560"/>
            <a:ext cx="855687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782F42B5-E319-470C-B504-DB674586E2CF}"/>
              </a:ext>
            </a:extLst>
          </p:cNvPr>
          <p:cNvPicPr>
            <a:picLocks noChangeAspect="1"/>
          </p:cNvPicPr>
          <p:nvPr/>
        </p:nvPicPr>
        <p:blipFill rotWithShape="1">
          <a:blip r:embed="rId3"/>
          <a:srcRect l="30610" t="29372" r="62402" b="65091"/>
          <a:stretch/>
        </p:blipFill>
        <p:spPr>
          <a:xfrm>
            <a:off x="526774" y="2326798"/>
            <a:ext cx="1058082" cy="471574"/>
          </a:xfrm>
          <a:prstGeom prst="rect">
            <a:avLst/>
          </a:prstGeom>
        </p:spPr>
      </p:pic>
      <p:cxnSp>
        <p:nvCxnSpPr>
          <p:cNvPr id="28" name="Straight Connector 27">
            <a:extLst>
              <a:ext uri="{FF2B5EF4-FFF2-40B4-BE49-F238E27FC236}">
                <a16:creationId xmlns:a16="http://schemas.microsoft.com/office/drawing/2014/main" id="{7407CBE5-125A-4E60-8E42-00C5E1F4C9F7}"/>
              </a:ext>
            </a:extLst>
          </p:cNvPr>
          <p:cNvCxnSpPr>
            <a:cxnSpLocks/>
          </p:cNvCxnSpPr>
          <p:nvPr/>
        </p:nvCxnSpPr>
        <p:spPr>
          <a:xfrm>
            <a:off x="340242" y="2794095"/>
            <a:ext cx="8452884"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33" name="Google Shape;735;p44">
            <a:extLst>
              <a:ext uri="{FF2B5EF4-FFF2-40B4-BE49-F238E27FC236}">
                <a16:creationId xmlns:a16="http://schemas.microsoft.com/office/drawing/2014/main" id="{A72B1CB1-E527-4422-94B5-1E879EB6C4F8}"/>
              </a:ext>
            </a:extLst>
          </p:cNvPr>
          <p:cNvGrpSpPr/>
          <p:nvPr/>
        </p:nvGrpSpPr>
        <p:grpSpPr>
          <a:xfrm>
            <a:off x="7548843" y="1946373"/>
            <a:ext cx="1393989" cy="812100"/>
            <a:chOff x="1217362" y="1846472"/>
            <a:chExt cx="911100" cy="689641"/>
          </a:xfrm>
        </p:grpSpPr>
        <p:sp>
          <p:nvSpPr>
            <p:cNvPr id="34" name="Google Shape;736;p44">
              <a:extLst>
                <a:ext uri="{FF2B5EF4-FFF2-40B4-BE49-F238E27FC236}">
                  <a16:creationId xmlns:a16="http://schemas.microsoft.com/office/drawing/2014/main" id="{14D74913-0347-4372-AEF1-15AFC3F13DF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7;p44">
              <a:extLst>
                <a:ext uri="{FF2B5EF4-FFF2-40B4-BE49-F238E27FC236}">
                  <a16:creationId xmlns:a16="http://schemas.microsoft.com/office/drawing/2014/main" id="{6B692F5C-3E9C-4F5A-8A69-95D47F1DB53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735;p44">
            <a:extLst>
              <a:ext uri="{FF2B5EF4-FFF2-40B4-BE49-F238E27FC236}">
                <a16:creationId xmlns:a16="http://schemas.microsoft.com/office/drawing/2014/main" id="{36BE6202-1F46-4015-ADCB-CB42DA643784}"/>
              </a:ext>
            </a:extLst>
          </p:cNvPr>
          <p:cNvGrpSpPr/>
          <p:nvPr/>
        </p:nvGrpSpPr>
        <p:grpSpPr>
          <a:xfrm>
            <a:off x="80706" y="4121461"/>
            <a:ext cx="1437198" cy="874311"/>
            <a:chOff x="1217362" y="1846472"/>
            <a:chExt cx="911100" cy="689641"/>
          </a:xfrm>
        </p:grpSpPr>
        <p:sp>
          <p:nvSpPr>
            <p:cNvPr id="37" name="Google Shape;736;p44">
              <a:extLst>
                <a:ext uri="{FF2B5EF4-FFF2-40B4-BE49-F238E27FC236}">
                  <a16:creationId xmlns:a16="http://schemas.microsoft.com/office/drawing/2014/main" id="{16FA0788-7033-412A-8133-ECA8AE011009}"/>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7;p44">
              <a:extLst>
                <a:ext uri="{FF2B5EF4-FFF2-40B4-BE49-F238E27FC236}">
                  <a16:creationId xmlns:a16="http://schemas.microsoft.com/office/drawing/2014/main" id="{494A9AC7-E232-4068-B6F0-64C034291342}"/>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8C767D39-5140-48D5-BD10-84ABD25581F5}"/>
              </a:ext>
            </a:extLst>
          </p:cNvPr>
          <p:cNvSpPr txBox="1"/>
          <p:nvPr/>
        </p:nvSpPr>
        <p:spPr>
          <a:xfrm>
            <a:off x="340242" y="2995232"/>
            <a:ext cx="8266352" cy="769441"/>
          </a:xfrm>
          <a:prstGeom prst="rect">
            <a:avLst/>
          </a:prstGeom>
          <a:noFill/>
        </p:spPr>
        <p:txBody>
          <a:bodyPr wrap="square" rtlCol="0">
            <a:spAutoFit/>
          </a:bodyPr>
          <a:lstStyle/>
          <a:p>
            <a:r>
              <a:rPr lang="en-US" sz="2200" b="0" i="0" dirty="0" err="1">
                <a:effectLst/>
                <a:latin typeface="Varela Round" panose="020B0604020202020204" charset="-79"/>
                <a:cs typeface="Varela Round" panose="020B0604020202020204" charset="-79"/>
              </a:rPr>
              <a:t>Câu</a:t>
            </a:r>
            <a:r>
              <a:rPr lang="en-US" sz="2200" b="0" i="0" dirty="0">
                <a:effectLst/>
                <a:latin typeface="Varela Round" panose="020B0604020202020204" charset="-79"/>
                <a:cs typeface="Varela Round" panose="020B0604020202020204" charset="-79"/>
              </a:rPr>
              <a:t> 4: </a:t>
            </a:r>
            <a:r>
              <a:rPr lang="en-US" sz="2200" b="0" i="0" dirty="0" err="1">
                <a:effectLst/>
                <a:latin typeface="Varela Round" panose="020B0604020202020204" charset="-79"/>
                <a:cs typeface="Varela Round" panose="020B0604020202020204" charset="-79"/>
              </a:rPr>
              <a:t>Có</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mấy</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cách</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diễn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tả</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thuật</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toán</a:t>
            </a:r>
            <a:r>
              <a:rPr lang="en-US" sz="2200" b="0" i="0" dirty="0">
                <a:effectLst/>
                <a:latin typeface="Varela Round" panose="020B0604020202020204" charset="-79"/>
                <a:cs typeface="Varela Round" panose="020B0604020202020204" charset="-79"/>
              </a:rPr>
              <a:t>? Qua </a:t>
            </a:r>
            <a:r>
              <a:rPr lang="en-US" sz="2200" b="0" i="0" dirty="0" err="1">
                <a:effectLst/>
                <a:latin typeface="Varela Round" panose="020B0604020202020204" charset="-79"/>
                <a:cs typeface="Varela Round" panose="020B0604020202020204" charset="-79"/>
              </a:rPr>
              <a:t>ví</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dụ</a:t>
            </a:r>
            <a:r>
              <a:rPr lang="en-US" sz="2200" b="0" i="0" dirty="0">
                <a:effectLst/>
                <a:latin typeface="Varela Round" panose="020B0604020202020204" charset="-79"/>
                <a:cs typeface="Varela Round" panose="020B0604020202020204" charset="-79"/>
              </a:rPr>
              <a:t> ở </a:t>
            </a:r>
            <a:r>
              <a:rPr lang="en-US" sz="2200" b="0" i="0" dirty="0" err="1">
                <a:effectLst/>
                <a:latin typeface="Varela Round" panose="020B0604020202020204" charset="-79"/>
                <a:cs typeface="Varela Round" panose="020B0604020202020204" charset="-79"/>
              </a:rPr>
              <a:t>câu</a:t>
            </a:r>
            <a:r>
              <a:rPr lang="en-US" sz="2200" b="0" i="0" dirty="0">
                <a:effectLst/>
                <a:latin typeface="Varela Round" panose="020B0604020202020204" charset="-79"/>
                <a:cs typeface="Varela Round" panose="020B0604020202020204" charset="-79"/>
              </a:rPr>
              <a:t> 3, </a:t>
            </a:r>
            <a:r>
              <a:rPr lang="en-US" sz="2200" b="0" i="0" dirty="0" err="1">
                <a:effectLst/>
                <a:latin typeface="Varela Round" panose="020B0604020202020204" charset="-79"/>
                <a:cs typeface="Varela Round" panose="020B0604020202020204" charset="-79"/>
              </a:rPr>
              <a:t>các</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em</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hãy</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diễn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tả</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thuật</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toán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của</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bài</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toán</a:t>
            </a:r>
            <a:r>
              <a:rPr lang="en-US" sz="2200" b="0" i="0" dirty="0">
                <a:effectLst/>
                <a:latin typeface="Varela Round" panose="020B0604020202020204" charset="-79"/>
                <a:cs typeface="Varela Round" panose="020B0604020202020204" charset="-79"/>
              </a:rPr>
              <a:t> </a:t>
            </a:r>
            <a:r>
              <a:rPr lang="en-US" sz="2200" b="0" i="0" dirty="0" err="1">
                <a:effectLst/>
                <a:latin typeface="Varela Round" panose="020B0604020202020204" charset="-79"/>
                <a:cs typeface="Varela Round" panose="020B0604020202020204" charset="-79"/>
              </a:rPr>
              <a:t>trên</a:t>
            </a:r>
            <a:r>
              <a:rPr lang="en-US" sz="2200" b="0" i="0" dirty="0">
                <a:effectLst/>
                <a:latin typeface="Varela Round" panose="020B0604020202020204" charset="-79"/>
                <a:cs typeface="Varela Round" panose="020B0604020202020204" charset="-79"/>
              </a:rPr>
              <a:t>? </a:t>
            </a:r>
            <a:endParaRPr lang="en-US" sz="2200" dirty="0">
              <a:latin typeface="Varela Round" panose="020B0604020202020204" charset="-79"/>
              <a:cs typeface="Varela Round" panose="020B0604020202020204" charset="-79"/>
            </a:endParaRPr>
          </a:p>
        </p:txBody>
      </p:sp>
    </p:spTree>
    <p:extLst>
      <p:ext uri="{BB962C8B-B14F-4D97-AF65-F5344CB8AC3E}">
        <p14:creationId xmlns:p14="http://schemas.microsoft.com/office/powerpoint/2010/main" val="323531014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1645</Words>
  <Application>Microsoft Office PowerPoint</Application>
  <PresentationFormat>On-screen Show (16:9)</PresentationFormat>
  <Paragraphs>93</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Lato</vt:lpstr>
      <vt:lpstr>Bebas Neue</vt:lpstr>
      <vt:lpstr>Varela Round</vt:lpstr>
      <vt:lpstr>Segoe UI Historic</vt:lpstr>
      <vt:lpstr>Roboto Condensed Light</vt:lpstr>
      <vt:lpstr>Anaheim</vt:lpstr>
      <vt:lpstr>Kuman Business Meeting by Slidesgo</vt:lpstr>
      <vt:lpstr>CHỦ ĐỀ BÀI TOÁN VÀ THUẬT TOÁN </vt:lpstr>
      <vt:lpstr>THÀNH VIÊN NHÓM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BÀI TOÁN VÀ THUẬT TOÁN</dc:title>
  <dc:creator>Admin</dc:creator>
  <cp:lastModifiedBy>Nguyen Xuan Nhi</cp:lastModifiedBy>
  <cp:revision>6</cp:revision>
  <dcterms:modified xsi:type="dcterms:W3CDTF">2021-10-20T15:35:18Z</dcterms:modified>
</cp:coreProperties>
</file>