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16"/>
  </p:notesMasterIdLst>
  <p:sldIdLst>
    <p:sldId id="256" r:id="rId2"/>
    <p:sldId id="257" r:id="rId3"/>
    <p:sldId id="258" r:id="rId4"/>
    <p:sldId id="260" r:id="rId5"/>
    <p:sldId id="262" r:id="rId6"/>
    <p:sldId id="301" r:id="rId7"/>
    <p:sldId id="302" r:id="rId8"/>
    <p:sldId id="303" r:id="rId9"/>
    <p:sldId id="304" r:id="rId10"/>
    <p:sldId id="306" r:id="rId11"/>
    <p:sldId id="305" r:id="rId12"/>
    <p:sldId id="307" r:id="rId13"/>
    <p:sldId id="308" r:id="rId14"/>
    <p:sldId id="309" r:id="rId15"/>
  </p:sldIdLst>
  <p:sldSz cx="9144000" cy="5143500" type="screen16x9"/>
  <p:notesSz cx="6858000" cy="9144000"/>
  <p:embeddedFontLst>
    <p:embeddedFont>
      <p:font typeface="Bebas Neue" panose="020B0604020202020204" charset="0"/>
      <p:regular r:id="rId17"/>
    </p:embeddedFont>
    <p:embeddedFont>
      <p:font typeface="Lato" panose="020F0502020204030203" pitchFamily="34" charset="0"/>
      <p:regular r:id="rId18"/>
      <p:bold r:id="rId19"/>
      <p:italic r:id="rId20"/>
      <p:boldItalic r:id="rId21"/>
    </p:embeddedFont>
    <p:embeddedFont>
      <p:font typeface="Roboto Condensed Light" panose="02000000000000000000" pitchFamily="2" charset="0"/>
      <p:regular r:id="rId22"/>
      <p:italic r:id="rId23"/>
    </p:embeddedFont>
    <p:embeddedFont>
      <p:font typeface="Varela Round" panose="020B0604020202020204" charset="-79"/>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B55AF-B1CE-4362-8334-FB7811C9D29D}" v="79" dt="2021-10-19T10:46:48.661"/>
  </p1510:revLst>
</p1510:revInfo>
</file>

<file path=ppt/tableStyles.xml><?xml version="1.0" encoding="utf-8"?>
<a:tblStyleLst xmlns:a="http://schemas.openxmlformats.org/drawingml/2006/main" def="{13FE1260-1D0D-48F4-A256-D6A8758ABAD6}">
  <a:tblStyle styleId="{13FE1260-1D0D-48F4-A256-D6A8758ABA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44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91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52;p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56" name="Google Shape;56;p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01"/>
        <p:cNvGrpSpPr/>
        <p:nvPr/>
      </p:nvGrpSpPr>
      <p:grpSpPr>
        <a:xfrm>
          <a:off x="0" y="0"/>
          <a:ext cx="0" cy="0"/>
          <a:chOff x="0" y="0"/>
          <a:chExt cx="0" cy="0"/>
        </a:xfrm>
      </p:grpSpPr>
      <p:grpSp>
        <p:nvGrpSpPr>
          <p:cNvPr id="302" name="Google Shape;302;p21"/>
          <p:cNvGrpSpPr/>
          <p:nvPr/>
        </p:nvGrpSpPr>
        <p:grpSpPr>
          <a:xfrm>
            <a:off x="323275" y="322475"/>
            <a:ext cx="8490434" cy="4491900"/>
            <a:chOff x="323275" y="322475"/>
            <a:chExt cx="8490434" cy="4491900"/>
          </a:xfrm>
        </p:grpSpPr>
        <p:sp>
          <p:nvSpPr>
            <p:cNvPr id="303" name="Google Shape;303;p21"/>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1"/>
            <p:cNvGrpSpPr/>
            <p:nvPr/>
          </p:nvGrpSpPr>
          <p:grpSpPr>
            <a:xfrm flipH="1">
              <a:off x="331504" y="469451"/>
              <a:ext cx="8482204" cy="530259"/>
              <a:chOff x="716550" y="1893994"/>
              <a:chExt cx="7697100" cy="481179"/>
            </a:xfrm>
          </p:grpSpPr>
          <p:cxnSp>
            <p:nvCxnSpPr>
              <p:cNvPr id="305" name="Google Shape;305;p21"/>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06" name="Google Shape;306;p21"/>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21"/>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7"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thuthuatnhanh.com/cach-viet-dau-khac-trong-exce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thuthuatnhanh.com/cach-viet-dau-khac-trong-exce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793881" y="1290865"/>
            <a:ext cx="7556087" cy="18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CHỦ ĐỀ BÀI TOÁN VÀ THUẬT TOÁN </a:t>
            </a:r>
            <a:endParaRPr dirty="0"/>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NHÓM 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B48884E-D836-4A59-8A40-ECB3B39B05FD}"/>
              </a:ext>
            </a:extLst>
          </p:cNvPr>
          <p:cNvGraphicFramePr>
            <a:graphicFrameLocks noGrp="1"/>
          </p:cNvGraphicFramePr>
          <p:nvPr>
            <p:extLst>
              <p:ext uri="{D42A27DB-BD31-4B8C-83A1-F6EECF244321}">
                <p14:modId xmlns:p14="http://schemas.microsoft.com/office/powerpoint/2010/main" val="1032446866"/>
              </p:ext>
            </p:extLst>
          </p:nvPr>
        </p:nvGraphicFramePr>
        <p:xfrm>
          <a:off x="634764" y="1900513"/>
          <a:ext cx="7863840" cy="2560320"/>
        </p:xfrm>
        <a:graphic>
          <a:graphicData uri="http://schemas.openxmlformats.org/drawingml/2006/table">
            <a:tbl>
              <a:tblPr firstRow="1" lastRow="1" bandRow="1">
                <a:tableStyleId>{5940675A-B579-460E-94D1-54222C63F5DA}</a:tableStyleId>
              </a:tblPr>
              <a:tblGrid>
                <a:gridCol w="3931920">
                  <a:extLst>
                    <a:ext uri="{9D8B030D-6E8A-4147-A177-3AD203B41FA5}">
                      <a16:colId xmlns:a16="http://schemas.microsoft.com/office/drawing/2014/main" val="1167272997"/>
                    </a:ext>
                  </a:extLst>
                </a:gridCol>
                <a:gridCol w="3931920">
                  <a:extLst>
                    <a:ext uri="{9D8B030D-6E8A-4147-A177-3AD203B41FA5}">
                      <a16:colId xmlns:a16="http://schemas.microsoft.com/office/drawing/2014/main" val="2940936705"/>
                    </a:ext>
                  </a:extLst>
                </a:gridCol>
              </a:tblGrid>
              <a:tr h="365760">
                <a:tc>
                  <a:txBody>
                    <a:bodyPr/>
                    <a:lstStyle/>
                    <a:p>
                      <a:pPr algn="ctr"/>
                      <a:r>
                        <a:rPr lang="en-US" sz="1800" dirty="0" err="1">
                          <a:solidFill>
                            <a:sysClr val="windowText" lastClr="000000"/>
                          </a:solidFill>
                        </a:rPr>
                        <a:t>Hình</a:t>
                      </a:r>
                      <a:r>
                        <a:rPr lang="en-US" sz="1800" dirty="0">
                          <a:solidFill>
                            <a:sysClr val="windowText" lastClr="000000"/>
                          </a:solidFill>
                        </a:rPr>
                        <a:t> </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Ý </a:t>
                      </a:r>
                      <a:r>
                        <a:rPr lang="en-US" sz="1800" dirty="0" err="1">
                          <a:latin typeface="Lato" panose="020F0502020204030203" pitchFamily="34" charset="0"/>
                          <a:ea typeface="Lato" panose="020F0502020204030203" pitchFamily="34" charset="0"/>
                          <a:cs typeface="Lato" panose="020F0502020204030203" pitchFamily="34" charset="0"/>
                        </a:rPr>
                        <a:t>nghĩa</a:t>
                      </a:r>
                      <a:r>
                        <a:rPr lang="en-US" sz="1800" dirty="0">
                          <a:latin typeface="Lato" panose="020F0502020204030203" pitchFamily="34" charset="0"/>
                          <a:ea typeface="Lato" panose="020F0502020204030203" pitchFamily="34" charset="0"/>
                          <a:cs typeface="Lato" panose="020F0502020204030203" pitchFamily="34" charset="0"/>
                        </a:rPr>
                        <a:t> </a:t>
                      </a:r>
                    </a:p>
                  </a:txBody>
                  <a:tcPr/>
                </a:tc>
                <a:extLst>
                  <a:ext uri="{0D108BD9-81ED-4DB2-BD59-A6C34878D82A}">
                    <a16:rowId xmlns:a16="http://schemas.microsoft.com/office/drawing/2014/main" val="1007645230"/>
                  </a:ext>
                </a:extLst>
              </a:tr>
              <a:tr h="548640">
                <a:tc>
                  <a:txBody>
                    <a:bodyPr/>
                    <a:lstStyle/>
                    <a:p>
                      <a:pPr algn="ctr"/>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Thể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thao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tác</a:t>
                      </a:r>
                      <a:r>
                        <a:rPr lang="en-US" sz="1800" dirty="0">
                          <a:latin typeface="Lato" panose="020F0502020204030203" pitchFamily="34" charset="0"/>
                          <a:ea typeface="Lato" panose="020F0502020204030203" pitchFamily="34" charset="0"/>
                          <a:cs typeface="Lato" panose="020F0502020204030203" pitchFamily="34" charset="0"/>
                        </a:rPr>
                        <a:t> so </a:t>
                      </a:r>
                      <a:r>
                        <a:rPr lang="en-US" sz="1800" dirty="0" err="1">
                          <a:latin typeface="Lato" panose="020F0502020204030203" pitchFamily="34" charset="0"/>
                          <a:ea typeface="Lato" panose="020F0502020204030203" pitchFamily="34" charset="0"/>
                          <a:cs typeface="Lato" panose="020F0502020204030203" pitchFamily="34" charset="0"/>
                        </a:rPr>
                        <a:t>sánh</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365253750"/>
                  </a:ext>
                </a:extLst>
              </a:tr>
              <a:tr h="548640">
                <a:tc>
                  <a:txBody>
                    <a:bodyPr/>
                    <a:lstStyle/>
                    <a:p>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Thể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phép</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tính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p>
                  </a:txBody>
                  <a:tcPr anchor="ctr"/>
                </a:tc>
                <a:extLst>
                  <a:ext uri="{0D108BD9-81ED-4DB2-BD59-A6C34878D82A}">
                    <a16:rowId xmlns:a16="http://schemas.microsoft.com/office/drawing/2014/main" val="1328295415"/>
                  </a:ext>
                </a:extLst>
              </a:tr>
              <a:tr h="548640">
                <a:tc>
                  <a:txBody>
                    <a:bodyPr/>
                    <a:lstStyle/>
                    <a:p>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Thể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thao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nhập</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xuất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dữ</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liệu</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985289630"/>
                  </a:ext>
                </a:extLst>
              </a:tr>
              <a:tr h="548640">
                <a:tc>
                  <a:txBody>
                    <a:bodyPr/>
                    <a:lstStyle/>
                    <a:p>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Quy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trình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tự</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thao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tác</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413774127"/>
                  </a:ext>
                </a:extLst>
              </a:tr>
            </a:tbl>
          </a:graphicData>
        </a:graphic>
      </p:graphicFrame>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508486" y="751231"/>
            <a:ext cx="6861976" cy="1231106"/>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Có</a:t>
            </a:r>
            <a:r>
              <a:rPr lang="en-US" sz="1800" dirty="0">
                <a:latin typeface="Lato" panose="020F0502020204030203" pitchFamily="34" charset="0"/>
                <a:ea typeface="Lato" panose="020F0502020204030203" pitchFamily="34" charset="0"/>
                <a:cs typeface="Lato" panose="020F0502020204030203" pitchFamily="34" charset="0"/>
              </a:rPr>
              <a:t> 2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diễn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a:t>
            </a:r>
            <a:r>
              <a:rPr lang="en-US" sz="2000" dirty="0">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Sử</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dụng</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cách</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liệt</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kê</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nêu</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ra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tuần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tự</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các</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thao</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tác</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cần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tiến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hành</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Sử dụng sơ đồ khối để mô tả thuật toán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t>
            </a:r>
            <a:br>
              <a:rPr lang="en-US" sz="1800" dirty="0">
                <a:latin typeface="Lato" panose="020F0502020204030203" pitchFamily="34" charset="0"/>
                <a:ea typeface="Lato" panose="020F0502020204030203" pitchFamily="34" charset="0"/>
                <a:cs typeface="Lato" panose="020F0502020204030203" pitchFamily="34" charset="0"/>
              </a:rPr>
            </a:br>
            <a:endParaRPr lang="en-US" sz="1800" dirty="0">
              <a:latin typeface="Lato" panose="020F0502020204030203" pitchFamily="34" charset="0"/>
              <a:ea typeface="Lato" panose="020F0502020204030203" pitchFamily="34" charset="0"/>
              <a:cs typeface="Lato" panose="020F0502020204030203" pitchFamily="34" charset="0"/>
            </a:endParaRPr>
          </a:p>
        </p:txBody>
      </p:sp>
      <p:sp>
        <p:nvSpPr>
          <p:cNvPr id="6" name="Diamond 5">
            <a:extLst>
              <a:ext uri="{FF2B5EF4-FFF2-40B4-BE49-F238E27FC236}">
                <a16:creationId xmlns:a16="http://schemas.microsoft.com/office/drawing/2014/main" id="{5ED9EC62-8AFC-4B08-A3DB-728BF77171D7}"/>
              </a:ext>
            </a:extLst>
          </p:cNvPr>
          <p:cNvSpPr/>
          <p:nvPr/>
        </p:nvSpPr>
        <p:spPr>
          <a:xfrm>
            <a:off x="2007506" y="2346134"/>
            <a:ext cx="1161288" cy="396367"/>
          </a:xfrm>
          <a:prstGeom prst="diamond">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9B2AD9-789D-487C-B65F-4596E173CDAE}"/>
              </a:ext>
            </a:extLst>
          </p:cNvPr>
          <p:cNvSpPr/>
          <p:nvPr/>
        </p:nvSpPr>
        <p:spPr>
          <a:xfrm>
            <a:off x="1943498" y="2881946"/>
            <a:ext cx="1271016" cy="396367"/>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EC2C92-DE7F-4F96-BF1E-E12C78316566}"/>
              </a:ext>
            </a:extLst>
          </p:cNvPr>
          <p:cNvSpPr/>
          <p:nvPr/>
        </p:nvSpPr>
        <p:spPr>
          <a:xfrm>
            <a:off x="2071912" y="3417758"/>
            <a:ext cx="1014586" cy="418192"/>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3D6380E-5D7B-4BCE-A353-32F958E4A710}"/>
              </a:ext>
            </a:extLst>
          </p:cNvPr>
          <p:cNvCxnSpPr/>
          <p:nvPr/>
        </p:nvCxnSpPr>
        <p:spPr>
          <a:xfrm>
            <a:off x="1802562" y="4187952"/>
            <a:ext cx="165884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1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E8989-CDFD-430D-8187-42266792D1BD}"/>
              </a:ext>
            </a:extLst>
          </p:cNvPr>
          <p:cNvSpPr txBox="1"/>
          <p:nvPr/>
        </p:nvSpPr>
        <p:spPr>
          <a:xfrm>
            <a:off x="411917" y="1304770"/>
            <a:ext cx="8320166" cy="1107996"/>
          </a:xfrm>
          <a:prstGeom prst="rect">
            <a:avLst/>
          </a:prstGeom>
          <a:noFill/>
        </p:spPr>
        <p:txBody>
          <a:bodyPr wrap="square" rtlCol="0">
            <a:spAutoFit/>
          </a:bodyPr>
          <a:lstStyle/>
          <a:p>
            <a:r>
              <a:rPr lang="vi-VN" sz="2200" b="0" i="0" dirty="0">
                <a:effectLst/>
                <a:latin typeface="Varela Round" panose="020B0604020202020204" charset="-79"/>
                <a:ea typeface="Lato" panose="020F0502020204030203" pitchFamily="34" charset="0"/>
                <a:cs typeface="Varela Round" panose="020B0604020202020204" charset="-79"/>
              </a:rPr>
              <a:t>Qua tìm hiểu về</a:t>
            </a:r>
            <a:r>
              <a:rPr lang="en-US" sz="2200" b="0" i="0" dirty="0">
                <a:effectLst/>
                <a:latin typeface="Varela Round" panose="020B0604020202020204" charset="-79"/>
                <a:ea typeface="Lato" panose="020F0502020204030203" pitchFamily="34" charset="0"/>
                <a:cs typeface="Varela Round" panose="020B0604020202020204" charset="-79"/>
              </a:rPr>
              <a:t> </a:t>
            </a:r>
            <a:r>
              <a:rPr lang="vi-VN" sz="2200" b="0" i="0" dirty="0">
                <a:effectLst/>
                <a:latin typeface="Varela Round" panose="020B0604020202020204" charset="-79"/>
                <a:ea typeface="Lato" panose="020F0502020204030203" pitchFamily="34" charset="0"/>
                <a:cs typeface="Varela Round" panose="020B0604020202020204" charset="-79"/>
              </a:rPr>
              <a:t>bài toán giải phương trình bậc 2: ax2+bx+c=0, Các em hãy tìm Input và Output của bài toán? Các em hãy nêu ý tưởng về việc giải thuật toán trên?</a:t>
            </a:r>
            <a:endParaRPr lang="en-US" sz="2200" dirty="0">
              <a:latin typeface="Varela Round" panose="020B0604020202020204" charset="-79"/>
              <a:ea typeface="Lato" panose="020F0502020204030203" pitchFamily="34" charset="0"/>
              <a:cs typeface="Varela Round" panose="020B0604020202020204" charset="-79"/>
            </a:endParaRPr>
          </a:p>
        </p:txBody>
      </p:sp>
    </p:spTree>
    <p:extLst>
      <p:ext uri="{BB962C8B-B14F-4D97-AF65-F5344CB8AC3E}">
        <p14:creationId xmlns:p14="http://schemas.microsoft.com/office/powerpoint/2010/main" val="180630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5558" y="810567"/>
            <a:ext cx="8452884" cy="648607"/>
          </a:xfrm>
          <a:prstGeom prst="rect">
            <a:avLst/>
          </a:prstGeom>
        </p:spPr>
      </p:pic>
      <p:sp>
        <p:nvSpPr>
          <p:cNvPr id="5" name="Rectangle 1">
            <a:extLst>
              <a:ext uri="{FF2B5EF4-FFF2-40B4-BE49-F238E27FC236}">
                <a16:creationId xmlns:a16="http://schemas.microsoft.com/office/drawing/2014/main" id="{86528B16-8D6C-42BF-B694-8373B410A53D}"/>
              </a:ext>
            </a:extLst>
          </p:cNvPr>
          <p:cNvSpPr>
            <a:spLocks noChangeArrowheads="1"/>
          </p:cNvSpPr>
          <p:nvPr/>
        </p:nvSpPr>
        <p:spPr bwMode="auto">
          <a:xfrm>
            <a:off x="0" y="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7AEC25E6-3400-41D7-AFED-8DA49150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042E091-65CD-4961-B9F9-16B7C23B2D67}"/>
              </a:ext>
            </a:extLst>
          </p:cNvPr>
          <p:cNvSpPr>
            <a:spLocks noChangeArrowheads="1"/>
          </p:cNvSpPr>
          <p:nvPr/>
        </p:nvSpPr>
        <p:spPr bwMode="auto">
          <a:xfrm>
            <a:off x="152400" y="1524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B13C47B2-C491-4F2A-83AA-0DA3C87CA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07E7DC9E-E594-431C-91AA-073B2FC8F8F8}"/>
              </a:ext>
            </a:extLst>
          </p:cNvPr>
          <p:cNvSpPr>
            <a:spLocks noChangeArrowheads="1"/>
          </p:cNvSpPr>
          <p:nvPr/>
        </p:nvSpPr>
        <p:spPr bwMode="auto">
          <a:xfrm>
            <a:off x="304800" y="3048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F605CE72-752C-4ED1-B00B-816C0D3E3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1682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960709-4446-4347-A310-060CF798AF64}"/>
              </a:ext>
            </a:extLst>
          </p:cNvPr>
          <p:cNvSpPr txBox="1"/>
          <p:nvPr/>
        </p:nvSpPr>
        <p:spPr>
          <a:xfrm>
            <a:off x="640080" y="883560"/>
            <a:ext cx="7616952" cy="3139321"/>
          </a:xfrm>
          <a:prstGeom prst="rect">
            <a:avLst/>
          </a:prstGeom>
          <a:noFill/>
        </p:spPr>
        <p:txBody>
          <a:bodyPr wrap="square" rtlCol="0">
            <a:spAutoFit/>
          </a:bodyPr>
          <a:lstStyle/>
          <a:p>
            <a:r>
              <a:rPr lang="en-US" sz="1800" dirty="0" err="1">
                <a:latin typeface="Lato" panose="020F0502020204030203" pitchFamily="34" charset="0"/>
                <a:ea typeface="Lato" panose="020F0502020204030203" pitchFamily="34" charset="0"/>
                <a:cs typeface="Lato" panose="020F0502020204030203" pitchFamily="34" charset="0"/>
              </a:rPr>
              <a:t>Xác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định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Input: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a, b, c ( a </a:t>
            </a:r>
            <a:r>
              <a:rPr lang="en-US" sz="1800" b="0" i="0"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800" dirty="0">
                <a:latin typeface="Lato" panose="020F0502020204030203" pitchFamily="34" charset="0"/>
                <a:ea typeface="Lato" panose="020F0502020204030203" pitchFamily="34" charset="0"/>
                <a:cs typeface="Lato" panose="020F0502020204030203" pitchFamily="34" charset="0"/>
              </a:rPr>
              <a:t> 0 )</a:t>
            </a:r>
          </a:p>
          <a:p>
            <a:r>
              <a:rPr lang="en-US" sz="1800" dirty="0">
                <a:latin typeface="Lato" panose="020F0502020204030203" pitchFamily="34" charset="0"/>
                <a:ea typeface="Lato" panose="020F0502020204030203" pitchFamily="34" charset="0"/>
                <a:cs typeface="Lato" panose="020F0502020204030203" pitchFamily="34" charset="0"/>
              </a:rPr>
              <a:t>- Output: </a:t>
            </a:r>
            <a:r>
              <a:rPr lang="en-US" sz="1800" dirty="0" err="1">
                <a:latin typeface="Lato" panose="020F0502020204030203" pitchFamily="34" charset="0"/>
                <a:ea typeface="Lato" panose="020F0502020204030203" pitchFamily="34" charset="0"/>
                <a:cs typeface="Lato" panose="020F0502020204030203" pitchFamily="34" charset="0"/>
              </a:rPr>
              <a:t>Tất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x </a:t>
            </a:r>
            <a:r>
              <a:rPr lang="en-US" sz="1800" dirty="0" err="1">
                <a:latin typeface="Lato" panose="020F0502020204030203" pitchFamily="34" charset="0"/>
                <a:ea typeface="Lato" panose="020F0502020204030203" pitchFamily="34" charset="0"/>
                <a:cs typeface="Lato" panose="020F0502020204030203" pitchFamily="34" charset="0"/>
              </a:rPr>
              <a:t>thỏa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mãn</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ax2+bx+c=0</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Ý tưởng:</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Tính d = b2 - 4ac.</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Lần lượt xét ba trường hợp cho giá trị d:</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&lt;0 thì pt vô nghiệm</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 0 thì kết luận phương trình có một nghiệm x =-b/2a</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&gt; 0 thì kết luận phương trình có hai nghiệm phân biệt là:</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x - (-b± √ d ) / 2a.</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r>
              <a:rPr lang="en-US" sz="1800" dirty="0">
                <a:latin typeface="Lato" panose="020F0502020204030203" pitchFamily="34" charset="0"/>
                <a:ea typeface="Lato" panose="020F0502020204030203" pitchFamily="34" charset="0"/>
                <a:cs typeface="Lato" panose="020F0502020204030203" pitchFamily="34" charset="0"/>
              </a:rPr>
              <a:t> </a:t>
            </a:r>
          </a:p>
        </p:txBody>
      </p:sp>
      <p:pic>
        <p:nvPicPr>
          <p:cNvPr id="9" name="Graphic 8" descr="Remote learning math outline">
            <a:extLst>
              <a:ext uri="{FF2B5EF4-FFF2-40B4-BE49-F238E27FC236}">
                <a16:creationId xmlns:a16="http://schemas.microsoft.com/office/drawing/2014/main" id="{A024455E-DD93-4971-8A09-C3A9BB207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9480" y="3483864"/>
            <a:ext cx="1435608" cy="1354836"/>
          </a:xfrm>
          <a:prstGeom prst="rect">
            <a:avLst/>
          </a:prstGeom>
        </p:spPr>
      </p:pic>
    </p:spTree>
    <p:extLst>
      <p:ext uri="{BB962C8B-B14F-4D97-AF65-F5344CB8AC3E}">
        <p14:creationId xmlns:p14="http://schemas.microsoft.com/office/powerpoint/2010/main" val="123306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E8989-CDFD-430D-8187-42266792D1BD}"/>
              </a:ext>
            </a:extLst>
          </p:cNvPr>
          <p:cNvSpPr txBox="1"/>
          <p:nvPr/>
        </p:nvSpPr>
        <p:spPr>
          <a:xfrm>
            <a:off x="494650" y="1238095"/>
            <a:ext cx="8320166" cy="1107996"/>
          </a:xfrm>
          <a:prstGeom prst="rect">
            <a:avLst/>
          </a:prstGeom>
          <a:noFill/>
        </p:spPr>
        <p:txBody>
          <a:bodyPr wrap="square" rtlCol="0">
            <a:spAutoFit/>
          </a:bodyPr>
          <a:lstStyle/>
          <a:p>
            <a:r>
              <a:rPr lang="vi-VN" sz="2200" b="0" i="0" dirty="0">
                <a:effectLst/>
                <a:latin typeface="Varela Round" panose="020B0604020202020204" charset="-79"/>
                <a:cs typeface="Varela Round" panose="020B0604020202020204" charset="-79"/>
              </a:rPr>
              <a:t>Câu 6:</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Có mấy cách để mô tả</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thuật toán ở câu 5 trên? Các em hãy mô tả</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thuật toán trên bằng cách liệt kê bước hoặc dùng sơ đồ</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khối?</a:t>
            </a:r>
            <a:endParaRPr lang="en-US" sz="2200" dirty="0">
              <a:latin typeface="Varela Round" panose="020B0604020202020204" charset="-79"/>
              <a:ea typeface="Lato" panose="020F0502020204030203" pitchFamily="34" charset="0"/>
              <a:cs typeface="Varela Round" panose="020B0604020202020204" charset="-79"/>
            </a:endParaRPr>
          </a:p>
        </p:txBody>
      </p:sp>
    </p:spTree>
    <p:extLst>
      <p:ext uri="{BB962C8B-B14F-4D97-AF65-F5344CB8AC3E}">
        <p14:creationId xmlns:p14="http://schemas.microsoft.com/office/powerpoint/2010/main" val="338063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5558" y="810567"/>
            <a:ext cx="8452884" cy="648607"/>
          </a:xfrm>
          <a:prstGeom prst="rect">
            <a:avLst/>
          </a:prstGeom>
        </p:spPr>
      </p:pic>
      <p:sp>
        <p:nvSpPr>
          <p:cNvPr id="5" name="Rectangle 1">
            <a:extLst>
              <a:ext uri="{FF2B5EF4-FFF2-40B4-BE49-F238E27FC236}">
                <a16:creationId xmlns:a16="http://schemas.microsoft.com/office/drawing/2014/main" id="{86528B16-8D6C-42BF-B694-8373B410A53D}"/>
              </a:ext>
            </a:extLst>
          </p:cNvPr>
          <p:cNvSpPr>
            <a:spLocks noChangeArrowheads="1"/>
          </p:cNvSpPr>
          <p:nvPr/>
        </p:nvSpPr>
        <p:spPr bwMode="auto">
          <a:xfrm>
            <a:off x="0" y="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7AEC25E6-3400-41D7-AFED-8DA49150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042E091-65CD-4961-B9F9-16B7C23B2D67}"/>
              </a:ext>
            </a:extLst>
          </p:cNvPr>
          <p:cNvSpPr>
            <a:spLocks noChangeArrowheads="1"/>
          </p:cNvSpPr>
          <p:nvPr/>
        </p:nvSpPr>
        <p:spPr bwMode="auto">
          <a:xfrm>
            <a:off x="152400" y="1524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B13C47B2-C491-4F2A-83AA-0DA3C87CA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07E7DC9E-E594-431C-91AA-073B2FC8F8F8}"/>
              </a:ext>
            </a:extLst>
          </p:cNvPr>
          <p:cNvSpPr>
            <a:spLocks noChangeArrowheads="1"/>
          </p:cNvSpPr>
          <p:nvPr/>
        </p:nvSpPr>
        <p:spPr bwMode="auto">
          <a:xfrm>
            <a:off x="304800" y="3048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F605CE72-752C-4ED1-B00B-816C0D3E3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1682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BA64C1-AB66-4C65-AE86-A03E586A80A5}"/>
              </a:ext>
            </a:extLst>
          </p:cNvPr>
          <p:cNvSpPr txBox="1"/>
          <p:nvPr/>
        </p:nvSpPr>
        <p:spPr>
          <a:xfrm>
            <a:off x="484188" y="810567"/>
            <a:ext cx="7406640" cy="3970318"/>
          </a:xfrm>
          <a:prstGeom prst="rect">
            <a:avLst/>
          </a:prstGeom>
          <a:noFill/>
        </p:spPr>
        <p:txBody>
          <a:bodyPr wrap="square" rtlCol="0">
            <a:spAutoFit/>
          </a:bodyPr>
          <a:lstStyle/>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Có</a:t>
            </a:r>
            <a:r>
              <a:rPr lang="en-US" sz="1800" dirty="0">
                <a:latin typeface="Lato" panose="020F0502020204030203" pitchFamily="34" charset="0"/>
                <a:ea typeface="Lato" panose="020F0502020204030203" pitchFamily="34" charset="0"/>
                <a:cs typeface="Lato" panose="020F0502020204030203" pitchFamily="34" charset="0"/>
              </a:rPr>
              <a:t> 2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từ</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câu</a:t>
            </a:r>
            <a:r>
              <a:rPr lang="en-US" sz="1800" dirty="0">
                <a:latin typeface="Lato" panose="020F0502020204030203" pitchFamily="34" charset="0"/>
                <a:ea typeface="Lato" panose="020F0502020204030203" pitchFamily="34" charset="0"/>
                <a:cs typeface="Lato" panose="020F0502020204030203" pitchFamily="34" charset="0"/>
              </a:rPr>
              <a:t> 5 </a:t>
            </a:r>
            <a:r>
              <a:rPr lang="en-US" sz="1800" dirty="0" err="1">
                <a:latin typeface="Lato" panose="020F0502020204030203" pitchFamily="34" charset="0"/>
                <a:ea typeface="Lato" panose="020F0502020204030203" pitchFamily="34" charset="0"/>
                <a:cs typeface="Lato" panose="020F0502020204030203" pitchFamily="34" charset="0"/>
              </a:rPr>
              <a:t>trên</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bằng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liệt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kê</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bằng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sơ</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khối</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ax2+bx+c=0</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bằng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cách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liệt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kê</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I</a:t>
            </a:r>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Nhập ba số a, b, c;</a:t>
            </a:r>
            <a:br>
              <a:rPr lang="vi-VN" sz="1800" dirty="0">
                <a:latin typeface="Lato" panose="020F0502020204030203" pitchFamily="34" charset="0"/>
                <a:ea typeface="Lato" panose="020F0502020204030203" pitchFamily="34" charset="0"/>
                <a:cs typeface="Lato" panose="020F0502020204030203" pitchFamily="34" charset="0"/>
              </a:rPr>
            </a:b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2</a:t>
            </a:r>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d 4-(b*b - 4*a*c);</a:t>
            </a:r>
            <a:br>
              <a:rPr lang="vi-VN" sz="1800" dirty="0">
                <a:latin typeface="Lato" panose="020F0502020204030203" pitchFamily="34" charset="0"/>
                <a:ea typeface="Lato" panose="020F0502020204030203" pitchFamily="34" charset="0"/>
                <a:cs typeface="Lato" panose="020F0502020204030203" pitchFamily="34" charset="0"/>
              </a:rPr>
            </a:b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3</a:t>
            </a: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 N</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ếu d &lt; 0 thì đưa ra thông báo phương trình vô nghiệm rồi kết thúc;</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 0 thì đưa ra thông báo phương trình có một nghiệm và tính nghiệm</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x = -b/(2*a), rồi kết thúc;</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(d&gt; 0 thì đưa ra thông báo phương trình có hai nghiệm phân biệt, tính nghiệm X/= (-b + -√ d) / (2*a) và x2 = (-b - √ d ) / (2*a), rồi kết thúc;</a:t>
            </a:r>
            <a:endParaRPr lang="en-US" sz="1800" dirty="0">
              <a:latin typeface="Lato" panose="020F0502020204030203" pitchFamily="34" charset="0"/>
              <a:ea typeface="Lato" panose="020F0502020204030203" pitchFamily="34" charset="0"/>
              <a:cs typeface="Lato" panose="020F0502020204030203" pitchFamily="34" charset="0"/>
            </a:endParaRPr>
          </a:p>
          <a:p>
            <a:r>
              <a:rPr lang="en-US" sz="1800" dirty="0"/>
              <a:t> </a:t>
            </a:r>
          </a:p>
        </p:txBody>
      </p:sp>
    </p:spTree>
    <p:extLst>
      <p:ext uri="{BB962C8B-B14F-4D97-AF65-F5344CB8AC3E}">
        <p14:creationId xmlns:p14="http://schemas.microsoft.com/office/powerpoint/2010/main" val="80425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THÀNH VIÊN NHÓM </a:t>
            </a:r>
          </a:p>
        </p:txBody>
      </p:sp>
      <p:sp>
        <p:nvSpPr>
          <p:cNvPr id="423" name="Google Shape;423;p30"/>
          <p:cNvSpPr txBox="1">
            <a:spLocks noGrp="1"/>
          </p:cNvSpPr>
          <p:nvPr>
            <p:ph type="body" idx="1"/>
          </p:nvPr>
        </p:nvSpPr>
        <p:spPr>
          <a:xfrm>
            <a:off x="1552200" y="1094289"/>
            <a:ext cx="6992446" cy="35192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Dương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Phạm</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Ngọc</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Minh –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nhóm</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trưởng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p>
          <a:p>
            <a:pPr marL="0" lvl="0" indent="0">
              <a:lnSpc>
                <a:spcPct val="150000"/>
              </a:lnSpc>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Nguyễn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Xuân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Nhi </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Trần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Thanh Nhi</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Võ</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Trường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Chính</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Đỗ</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Huy</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Hoàng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Minh</a:t>
            </a:r>
          </a:p>
          <a:p>
            <a:pPr marL="0" lvl="0" indent="0" algn="l" rtl="0">
              <a:spcBef>
                <a:spcPts val="0"/>
              </a:spcBef>
              <a:spcAft>
                <a:spcPts val="0"/>
              </a:spcAft>
              <a:buNone/>
            </a:pPr>
            <a:endParaRPr dirty="0">
              <a:solidFill>
                <a:schemeClr val="dk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18" name="TextBox 17">
            <a:extLst>
              <a:ext uri="{FF2B5EF4-FFF2-40B4-BE49-F238E27FC236}">
                <a16:creationId xmlns:a16="http://schemas.microsoft.com/office/drawing/2014/main" id="{763E545E-A755-4B91-9F8A-6EBE1E895601}"/>
              </a:ext>
            </a:extLst>
          </p:cNvPr>
          <p:cNvSpPr txBox="1"/>
          <p:nvPr/>
        </p:nvSpPr>
        <p:spPr>
          <a:xfrm>
            <a:off x="636104" y="1288110"/>
            <a:ext cx="7787896" cy="2800767"/>
          </a:xfrm>
          <a:prstGeom prst="rect">
            <a:avLst/>
          </a:prstGeom>
          <a:noFill/>
        </p:spPr>
        <p:txBody>
          <a:bodyPr wrap="square" rtlCol="0">
            <a:spAutoFit/>
          </a:bodyPr>
          <a:lstStyle/>
          <a:p>
            <a:pPr algn="just"/>
            <a:r>
              <a:rPr lang="vi-VN" sz="2200" b="0" i="0" dirty="0">
                <a:effectLst/>
                <a:latin typeface="Varela Round" panose="020B0604020202020204" charset="-79"/>
                <a:cs typeface="Varela Round" panose="020B0604020202020204" charset="-79"/>
              </a:rPr>
              <a:t>Câu 1:Trong các yêu cầu sau, yêu cầu nào được xem là bài toán: giải phương trình ax2+bx+c=0; In một dòng chữ ra màn hình, tìm ước chung lớn nhất của 2 số nguyên dương a, b; tra cứu một từ trong từ điển; tính diện tích hình tròn?</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Vậy khái niệm "Bài toán" trong Tin học có khác gì không?Giải thích tại sao? Khi giải một bài toán trên máy tính cần quan tâm đến những yếu tố nào?Hãy nêu ra các yếu tố đó và các ví dụ?</a:t>
            </a:r>
            <a:endParaRPr lang="en-US" sz="2200" dirty="0">
              <a:latin typeface="Varela Round" panose="020B0604020202020204" charset="-79"/>
              <a:cs typeface="Varela Round" panose="020B0604020202020204"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10" name="Picture 9">
            <a:extLst>
              <a:ext uri="{FF2B5EF4-FFF2-40B4-BE49-F238E27FC236}">
                <a16:creationId xmlns:a16="http://schemas.microsoft.com/office/drawing/2014/main" id="{1162850D-A2B4-450A-9C18-71C3D6B2241B}"/>
              </a:ext>
            </a:extLst>
          </p:cNvPr>
          <p:cNvPicPr>
            <a:picLocks noChangeAspect="1"/>
          </p:cNvPicPr>
          <p:nvPr/>
        </p:nvPicPr>
        <p:blipFill rotWithShape="1">
          <a:blip r:embed="rId3"/>
          <a:srcRect l="29198" t="36158" r="14593" b="61361"/>
          <a:stretch/>
        </p:blipFill>
        <p:spPr>
          <a:xfrm flipV="1">
            <a:off x="340242" y="751231"/>
            <a:ext cx="8452884" cy="648607"/>
          </a:xfrm>
          <a:prstGeom prst="rect">
            <a:avLst/>
          </a:prstGeom>
        </p:spPr>
      </p:pic>
      <p:sp>
        <p:nvSpPr>
          <p:cNvPr id="19" name="TextBox 18">
            <a:extLst>
              <a:ext uri="{FF2B5EF4-FFF2-40B4-BE49-F238E27FC236}">
                <a16:creationId xmlns:a16="http://schemas.microsoft.com/office/drawing/2014/main" id="{F6D31845-B52D-42B6-81A4-ABFB8B4FA336}"/>
              </a:ext>
            </a:extLst>
          </p:cNvPr>
          <p:cNvSpPr txBox="1"/>
          <p:nvPr/>
        </p:nvSpPr>
        <p:spPr>
          <a:xfrm>
            <a:off x="532737" y="751231"/>
            <a:ext cx="7450372" cy="4185761"/>
          </a:xfrm>
          <a:prstGeom prst="rect">
            <a:avLst/>
          </a:prstGeom>
          <a:noFill/>
        </p:spPr>
        <p:txBody>
          <a:bodyPr wrap="square" rtlCol="0">
            <a:spAutoFit/>
          </a:bodyPr>
          <a:lstStyle/>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giải phương trình ax2+bx+c=0</a:t>
            </a:r>
            <a:r>
              <a:rPr lang="en-US" sz="1800" dirty="0">
                <a:latin typeface="Lato" panose="020F0502020204030203" pitchFamily="34" charset="0"/>
                <a:ea typeface="Lato" panose="020F0502020204030203" pitchFamily="34" charset="0"/>
                <a:cs typeface="Lato" panose="020F0502020204030203" pitchFamily="34" charset="0"/>
              </a:rPr>
              <a: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tìm ước chung lớn nhất của 2 số nguyên dương a, b</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tính diện tích hình tròn</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giải phương trình ax2+bx+c=0; In một dòng chữ ra màn hình, tìm ước chung lớn nhất của 2 số nguyên dương a, b; tra cứu một từ trong từ điển; tính diện tích hình tròn</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Kh</a:t>
            </a:r>
            <a:r>
              <a:rPr lang="vi-VN" sz="1800" b="0" i="0" dirty="0">
                <a:effectLst/>
                <a:latin typeface="Lato" panose="020F0502020204030203" pitchFamily="34" charset="0"/>
                <a:ea typeface="Lato" panose="020F0502020204030203" pitchFamily="34" charset="0"/>
                <a:cs typeface="Lato" panose="020F0502020204030203" pitchFamily="34" charset="0"/>
              </a:rPr>
              <a:t>ái niệm "Bài toán" trong Tin học có khác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Vì</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nó</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việc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nào</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đó</a:t>
            </a:r>
            <a:r>
              <a:rPr lang="en-US" sz="1800" b="0" i="0" dirty="0">
                <a:effectLst/>
                <a:latin typeface="Lato" panose="020F0502020204030203" pitchFamily="34" charset="0"/>
                <a:ea typeface="Lato" panose="020F0502020204030203" pitchFamily="34" charset="0"/>
                <a:cs typeface="Lato" panose="020F0502020204030203" pitchFamily="34" charset="0"/>
              </a:rPr>
              <a:t> ta </a:t>
            </a:r>
            <a:r>
              <a:rPr lang="en-US" sz="1800" b="0" i="0" dirty="0" err="1">
                <a:effectLst/>
                <a:latin typeface="Lato" panose="020F0502020204030203" pitchFamily="34" charset="0"/>
                <a:ea typeface="Lato" panose="020F0502020204030203" pitchFamily="34" charset="0"/>
                <a:cs typeface="Lato" panose="020F0502020204030203" pitchFamily="34" charset="0"/>
              </a:rPr>
              <a:t>muốn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máy</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tính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thực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hiện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phạm</a:t>
            </a:r>
            <a:r>
              <a:rPr lang="en-US" sz="1800" b="0" i="0" dirty="0">
                <a:effectLst/>
                <a:latin typeface="Lato" panose="020F0502020204030203" pitchFamily="34" charset="0"/>
                <a:ea typeface="Lato" panose="020F0502020204030203" pitchFamily="34" charset="0"/>
                <a:cs typeface="Lato" panose="020F0502020204030203" pitchFamily="34" charset="0"/>
              </a:rPr>
              <a:t> vi </a:t>
            </a:r>
            <a:r>
              <a:rPr lang="en-US" sz="1800" b="0" i="0" dirty="0" err="1">
                <a:effectLst/>
                <a:latin typeface="Lato" panose="020F0502020204030203" pitchFamily="34" charset="0"/>
                <a:ea typeface="Lato" panose="020F0502020204030203" pitchFamily="34" charset="0"/>
                <a:cs typeface="Lato" panose="020F0502020204030203" pitchFamily="34" charset="0"/>
              </a:rPr>
              <a:t>công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việc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rộng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trong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học</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Khi </a:t>
            </a:r>
            <a:r>
              <a:rPr lang="en-US" sz="1800" b="0" i="0" dirty="0" err="1">
                <a:effectLst/>
                <a:latin typeface="Lato" panose="020F0502020204030203" pitchFamily="34" charset="0"/>
                <a:ea typeface="Lato" panose="020F0502020204030203" pitchFamily="34" charset="0"/>
                <a:cs typeface="Lato" panose="020F0502020204030203" pitchFamily="34" charset="0"/>
              </a:rPr>
              <a:t>giải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một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trên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máy</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tính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cần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quan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tâm</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đến</a:t>
            </a:r>
            <a:r>
              <a:rPr lang="en-US" sz="1800" b="0" i="0" dirty="0">
                <a:effectLst/>
                <a:latin typeface="Lato" panose="020F0502020204030203" pitchFamily="34" charset="0"/>
                <a:ea typeface="Lato" panose="020F0502020204030203" pitchFamily="34" charset="0"/>
                <a:cs typeface="Lato" panose="020F0502020204030203" pitchFamily="34" charset="0"/>
              </a:rPr>
              <a:t> 2 </a:t>
            </a:r>
            <a:r>
              <a:rPr lang="en-US" sz="1800" b="0" i="0" dirty="0" err="1">
                <a:effectLst/>
                <a:latin typeface="Lato" panose="020F0502020204030203" pitchFamily="34" charset="0"/>
                <a:ea typeface="Lato" panose="020F0502020204030203" pitchFamily="34" charset="0"/>
                <a:cs typeface="Lato" panose="020F0502020204030203" pitchFamily="34" charset="0"/>
              </a:rPr>
              <a:t>yếu</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tố</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Input: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đã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biết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đưa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vào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máy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tính</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O</a:t>
            </a:r>
            <a:r>
              <a:rPr lang="en-US" sz="1800" dirty="0">
                <a:latin typeface="Lato" panose="020F0502020204030203" pitchFamily="34" charset="0"/>
                <a:ea typeface="Lato" panose="020F0502020204030203" pitchFamily="34" charset="0"/>
                <a:cs typeface="Lato" panose="020F0502020204030203" pitchFamily="34" charset="0"/>
              </a:rPr>
              <a:t>utput: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cần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tìm</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lấy</a:t>
            </a:r>
            <a:r>
              <a:rPr lang="en-US" sz="1800" dirty="0">
                <a:latin typeface="Lato" panose="020F0502020204030203" pitchFamily="34" charset="0"/>
                <a:ea typeface="Lato" panose="020F0502020204030203" pitchFamily="34" charset="0"/>
                <a:cs typeface="Lato" panose="020F0502020204030203" pitchFamily="34" charset="0"/>
              </a:rPr>
              <a:t> ra </a:t>
            </a:r>
            <a:r>
              <a:rPr lang="en-US" sz="1800" dirty="0" err="1">
                <a:latin typeface="Lato" panose="020F0502020204030203" pitchFamily="34" charset="0"/>
                <a:ea typeface="Lato" panose="020F0502020204030203" pitchFamily="34" charset="0"/>
                <a:cs typeface="Lato" panose="020F0502020204030203" pitchFamily="34" charset="0"/>
              </a:rPr>
              <a:t>từ</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máy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tính</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Ví</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dụ</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xếp</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loại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học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tập</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của</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một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lớp</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Input: </a:t>
            </a:r>
            <a:r>
              <a:rPr lang="en-US" sz="1800" dirty="0" err="1">
                <a:latin typeface="Lato" panose="020F0502020204030203" pitchFamily="34" charset="0"/>
                <a:ea typeface="Lato" panose="020F0502020204030203" pitchFamily="34" charset="0"/>
                <a:cs typeface="Lato" panose="020F0502020204030203" pitchFamily="34" charset="0"/>
              </a:rPr>
              <a:t>Bảng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điểm</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của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sinh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lớp</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Output: </a:t>
            </a:r>
            <a:r>
              <a:rPr lang="en-US" sz="1800" b="0" i="0" dirty="0" err="1">
                <a:effectLst/>
                <a:latin typeface="Lato" panose="020F0502020204030203" pitchFamily="34" charset="0"/>
                <a:ea typeface="Lato" panose="020F0502020204030203" pitchFamily="34" charset="0"/>
                <a:cs typeface="Lato" panose="020F0502020204030203" pitchFamily="34" charset="0"/>
              </a:rPr>
              <a:t>B</a:t>
            </a:r>
            <a:r>
              <a:rPr lang="en-US" sz="1800" dirty="0" err="1">
                <a:latin typeface="Lato" panose="020F0502020204030203" pitchFamily="34" charset="0"/>
                <a:ea typeface="Lato" panose="020F0502020204030203" pitchFamily="34" charset="0"/>
                <a:cs typeface="Lato" panose="020F0502020204030203" pitchFamily="34" charset="0"/>
              </a:rPr>
              <a:t>ảng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xếp</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loại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lực</a:t>
            </a:r>
            <a:r>
              <a:rPr lang="en-US" sz="1800" dirty="0">
                <a:latin typeface="Lato" panose="020F0502020204030203" pitchFamily="34" charset="0"/>
                <a:ea typeface="Lato" panose="020F0502020204030203" pitchFamily="34" charset="0"/>
                <a:cs typeface="Lato" panose="020F0502020204030203" pitchFamily="34" charset="0"/>
              </a:rPr>
              <a:t>.</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endParaRPr lang="en-US" sz="1400" b="0" i="0" dirty="0">
              <a:effectLst/>
              <a:latin typeface="Varela Round" panose="020B0604020202020204" charset="-79"/>
              <a:cs typeface="Varela Round" panose="020B0604020202020204"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 name="TextBox 1">
            <a:extLst>
              <a:ext uri="{FF2B5EF4-FFF2-40B4-BE49-F238E27FC236}">
                <a16:creationId xmlns:a16="http://schemas.microsoft.com/office/drawing/2014/main" id="{9BF140F6-C9DF-4B55-845E-C3482E2DA457}"/>
              </a:ext>
            </a:extLst>
          </p:cNvPr>
          <p:cNvSpPr txBox="1"/>
          <p:nvPr/>
        </p:nvSpPr>
        <p:spPr>
          <a:xfrm>
            <a:off x="548640" y="1192696"/>
            <a:ext cx="7529885" cy="1785104"/>
          </a:xfrm>
          <a:prstGeom prst="rect">
            <a:avLst/>
          </a:prstGeom>
          <a:noFill/>
        </p:spPr>
        <p:txBody>
          <a:bodyPr wrap="square" rtlCol="0">
            <a:spAutoFit/>
          </a:bodyPr>
          <a:lstStyle/>
          <a:p>
            <a:r>
              <a:rPr lang="vi-VN" sz="2200" b="0" i="0" dirty="0">
                <a:effectLst/>
                <a:latin typeface="Varela Round" panose="020B0604020202020204" charset="-79"/>
                <a:cs typeface="Varela Round" panose="020B0604020202020204" charset="-79"/>
              </a:rPr>
              <a:t>Câu 2:Theo các em làm thế nào để từ Input của bài toán, máy tính tìm cho ta Output? Các em hãy nhận xét và đưa ra khái niệm thuật toán? Từ khái niệm thuật toán các em hãy tìm hiểu và hãy nêu ra các tính chất của thuật toán ? </a:t>
            </a:r>
            <a:r>
              <a:rPr lang="en-US" sz="2200" dirty="0">
                <a:latin typeface="Varela Round" panose="020B0604020202020204" charset="-79"/>
                <a:cs typeface="Varela Round" panose="020B0604020202020204" charset="-79"/>
              </a:rPr>
              <a:t>V</a:t>
            </a:r>
            <a:r>
              <a:rPr lang="vi-VN" sz="2200" b="0" i="0" dirty="0">
                <a:effectLst/>
                <a:latin typeface="Varela Round" panose="020B0604020202020204" charset="-79"/>
                <a:cs typeface="Varela Round" panose="020B0604020202020204" charset="-79"/>
              </a:rPr>
              <a:t>í dụ?</a:t>
            </a:r>
            <a:endParaRPr lang="en-US" sz="2200" dirty="0">
              <a:latin typeface="Varela Round" panose="020B0604020202020204" charset="-79"/>
              <a:cs typeface="Varela Round" panose="020B060402020202020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699715" y="982361"/>
            <a:ext cx="6861976" cy="4692054"/>
          </a:xfrm>
          <a:prstGeom prst="rect">
            <a:avLst/>
          </a:prstGeom>
          <a:noFill/>
        </p:spPr>
        <p:txBody>
          <a:bodyPr wrap="square" rtlCol="0">
            <a:spAutoFit/>
          </a:bodyPr>
          <a:lstStyle/>
          <a:p>
            <a:pPr marR="0" lvl="0">
              <a:lnSpc>
                <a:spcPct val="115000"/>
              </a:lnSpc>
              <a:spcBef>
                <a:spcPts val="0"/>
              </a:spcBef>
              <a:spcAft>
                <a:spcPts val="0"/>
              </a:spcAft>
            </a:pPr>
            <a:r>
              <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Theo em, để từ Input của bài toán mà máy tính tìm cho ta Output thì ta sẽ nhập bài toán vào để máy tính xử lý, máy tính sẽ tìm ra hướng giải rồi áp dụng vào máy tính bằng ngôn ngữ máy tính.                    </a:t>
            </a:r>
            <a:endParaRPr lang="en-US" sz="1800" u="none" strike="noStrike" dirty="0">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Thuật toán để giải một bài toán là một dãy hữu hạn các thao tác được sắp xếp theo một trình tự xác định sao cho sau khi thực hiện dãy thao tác ấy, từ Input của thuật toán, ta nhận được Output cần tìm.</a:t>
            </a:r>
            <a:endPar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b="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Các tính chất của thuật toán:</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dừng</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xác định </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đúng đắn </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endParaRPr lang="en-US" sz="16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nSpc>
                <a:spcPct val="115000"/>
              </a:lnSpc>
              <a:spcBef>
                <a:spcPts val="0"/>
              </a:spcBef>
              <a:spcAft>
                <a:spcPts val="0"/>
              </a:spcAft>
              <a:buFontTx/>
              <a:buChar char="-"/>
            </a:pPr>
            <a:endParaRPr lang="en-US" sz="1600" u="none" strike="noStrike"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600" dirty="0">
                <a:effectLst/>
                <a:highlight>
                  <a:srgbClr val="FFFFFF"/>
                </a:highlight>
                <a:latin typeface="Lato" panose="020F0502020204030203" pitchFamily="34" charset="0"/>
                <a:ea typeface="Lato" panose="020F0502020204030203" pitchFamily="34" charset="0"/>
                <a:cs typeface="Lato" panose="020F0502020204030203" pitchFamily="34" charset="0"/>
              </a:rPr>
              <a:t> </a:t>
            </a:r>
            <a:endParaRPr lang="en-US" sz="1600" dirty="0">
              <a:effectLst/>
              <a:latin typeface="Lato" panose="020F0502020204030203" pitchFamily="34" charset="0"/>
              <a:ea typeface="Lato" panose="020F0502020204030203" pitchFamily="34" charset="0"/>
              <a:cs typeface="Lato" panose="020F0502020204030203" pitchFamily="34" charset="0"/>
            </a:endParaRPr>
          </a:p>
          <a:p>
            <a:endParaRPr lang="en-US" sz="1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2061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572494" y="845123"/>
            <a:ext cx="6861976" cy="4161139"/>
          </a:xfrm>
          <a:prstGeom prst="rect">
            <a:avLst/>
          </a:prstGeom>
          <a:noFill/>
        </p:spPr>
        <p:txBody>
          <a:bodyPr wrap="square" rtlCol="0">
            <a:spAutoFit/>
          </a:bodyPr>
          <a:lstStyle/>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VD: Với thuật toán tìm Max đã xét:</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dừng</a:t>
            </a:r>
            <a:r>
              <a:rPr lang="vi-VN" sz="1800" dirty="0">
                <a:effectLst/>
                <a:latin typeface="Lato" panose="020F0502020204030203" pitchFamily="34" charset="0"/>
                <a:ea typeface="Lato" panose="020F0502020204030203" pitchFamily="34" charset="0"/>
                <a:cs typeface="Lato" panose="020F0502020204030203" pitchFamily="34" charset="0"/>
              </a:rPr>
              <a:t>: Vì giá trị của i mỗi lần tăng lên 1 nên sau N lần thì i &gt; N, khi đó kết quả phép so sánh ở bước 3 xác định việc đưa ra giá trị Max rồi kết thúc</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xác định</a:t>
            </a:r>
            <a:r>
              <a:rPr lang="vi-VN" sz="1800" dirty="0">
                <a:effectLst/>
                <a:latin typeface="Lato" panose="020F0502020204030203" pitchFamily="34" charset="0"/>
                <a:ea typeface="Lato" panose="020F0502020204030203" pitchFamily="34" charset="0"/>
                <a:cs typeface="Lato" panose="020F0502020204030203" pitchFamily="34" charset="0"/>
              </a:rPr>
              <a:t>: Thứ tự thực hiện các bước của thuật toán được xác định là tuần tự nên sau bước 1 là bước 2, sau bước 2 là bước 3. Kết quả các phép so sánh trong bước 3 và bước 4 đều xác định duy nhất bước tiếp theo cần thực hiện.</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đúng đắn</a:t>
            </a:r>
            <a:r>
              <a:rPr lang="vi-VN" sz="1800" dirty="0">
                <a:effectLst/>
                <a:latin typeface="Lato" panose="020F0502020204030203" pitchFamily="34" charset="0"/>
                <a:ea typeface="Lato" panose="020F0502020204030203" pitchFamily="34" charset="0"/>
                <a:cs typeface="Lato" panose="020F0502020204030203" pitchFamily="34" charset="0"/>
              </a:rPr>
              <a:t>: Vì thuật toán so sánh Max với từng số hạng của dãy số và thực hiện Max ←  a</a:t>
            </a:r>
            <a:r>
              <a:rPr lang="vi-VN" sz="1800" baseline="-25000" dirty="0">
                <a:effectLst/>
                <a:latin typeface="Lato" panose="020F0502020204030203" pitchFamily="34" charset="0"/>
                <a:ea typeface="Lato" panose="020F0502020204030203" pitchFamily="34" charset="0"/>
                <a:cs typeface="Lato" panose="020F0502020204030203" pitchFamily="34" charset="0"/>
              </a:rPr>
              <a:t>i </a:t>
            </a:r>
            <a:r>
              <a:rPr lang="vi-VN" sz="1800" dirty="0">
                <a:effectLst/>
                <a:latin typeface="Lato" panose="020F0502020204030203" pitchFamily="34" charset="0"/>
                <a:ea typeface="Lato" panose="020F0502020204030203" pitchFamily="34" charset="0"/>
                <a:cs typeface="Lato" panose="020F0502020204030203" pitchFamily="34" charset="0"/>
              </a:rPr>
              <a:t>nếu a</a:t>
            </a:r>
            <a:r>
              <a:rPr lang="vi-VN" sz="1800" baseline="-25000" dirty="0">
                <a:effectLst/>
                <a:latin typeface="Lato" panose="020F0502020204030203" pitchFamily="34" charset="0"/>
                <a:ea typeface="Lato" panose="020F0502020204030203" pitchFamily="34" charset="0"/>
                <a:cs typeface="Lato" panose="020F0502020204030203" pitchFamily="34" charset="0"/>
              </a:rPr>
              <a:t>i</a:t>
            </a:r>
            <a:r>
              <a:rPr lang="vi-VN" sz="1800" dirty="0">
                <a:effectLst/>
                <a:latin typeface="Lato" panose="020F0502020204030203" pitchFamily="34" charset="0"/>
                <a:ea typeface="Lato" panose="020F0502020204030203" pitchFamily="34" charset="0"/>
                <a:cs typeface="Lato" panose="020F0502020204030203" pitchFamily="34" charset="0"/>
              </a:rPr>
              <a:t>  &gt; Max nên sau khi so sánh hết N số hạng của dãy thì Max là giá trị lớn nhất.</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highlight>
                  <a:srgbClr val="FFFFFF"/>
                </a:highlight>
                <a:latin typeface="Lato" panose="020F0502020204030203" pitchFamily="34" charset="0"/>
                <a:ea typeface="Lato" panose="020F0502020204030203" pitchFamily="34" charset="0"/>
                <a:cs typeface="Lato" panose="020F0502020204030203" pitchFamily="34" charset="0"/>
              </a:rPr>
              <a:t> </a:t>
            </a:r>
            <a:endParaRPr lang="en-US" sz="1800" dirty="0">
              <a:effectLst/>
              <a:latin typeface="Lato" panose="020F0502020204030203" pitchFamily="34" charset="0"/>
              <a:ea typeface="Lato" panose="020F0502020204030203" pitchFamily="34" charset="0"/>
              <a:cs typeface="Lato" panose="020F0502020204030203" pitchFamily="34" charset="0"/>
            </a:endParaRPr>
          </a:p>
          <a:p>
            <a:endParaRPr lang="en-US" sz="1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0866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5" name="Picture 4">
            <a:extLst>
              <a:ext uri="{FF2B5EF4-FFF2-40B4-BE49-F238E27FC236}">
                <a16:creationId xmlns:a16="http://schemas.microsoft.com/office/drawing/2014/main" id="{8DF24C2E-67A2-483B-BEC7-A16146F40354}"/>
              </a:ext>
            </a:extLst>
          </p:cNvPr>
          <p:cNvPicPr>
            <a:picLocks noChangeAspect="1"/>
          </p:cNvPicPr>
          <p:nvPr/>
        </p:nvPicPr>
        <p:blipFill>
          <a:blip r:embed="rId3"/>
          <a:stretch>
            <a:fillRect/>
          </a:stretch>
        </p:blipFill>
        <p:spPr>
          <a:xfrm>
            <a:off x="2495551" y="1814318"/>
            <a:ext cx="4221638" cy="2173482"/>
          </a:xfrm>
          <a:prstGeom prst="rect">
            <a:avLst/>
          </a:prstGeom>
        </p:spPr>
      </p:pic>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63E545E-A755-4B91-9F8A-6EBE1E895601}"/>
              </a:ext>
            </a:extLst>
          </p:cNvPr>
          <p:cNvSpPr txBox="1"/>
          <p:nvPr/>
        </p:nvSpPr>
        <p:spPr>
          <a:xfrm>
            <a:off x="556591" y="1089327"/>
            <a:ext cx="8205746" cy="769441"/>
          </a:xfrm>
          <a:prstGeom prst="rect">
            <a:avLst/>
          </a:prstGeom>
          <a:noFill/>
        </p:spPr>
        <p:txBody>
          <a:bodyPr wrap="square" rtlCol="0">
            <a:spAutoFit/>
          </a:bodyPr>
          <a:lstStyle/>
          <a:p>
            <a:pPr algn="just"/>
            <a:r>
              <a:rPr lang="vi-VN" sz="2200" b="0" i="0" dirty="0">
                <a:effectLst/>
                <a:latin typeface="Varela Round" panose="020B0604020202020204" charset="-79"/>
                <a:cs typeface="Varela Round" panose="020B0604020202020204" charset="-79"/>
              </a:rPr>
              <a:t>Câu 3:Bài toán: vẽ hình tam giác vuông lên bảng.Thuật toán nào được xem </a:t>
            </a:r>
            <a:r>
              <a:rPr lang="en-US" sz="2200" b="0" i="0" dirty="0">
                <a:effectLst/>
                <a:latin typeface="Varela Round" panose="020B0604020202020204" charset="-79"/>
                <a:cs typeface="Varela Round" panose="020B0604020202020204" charset="-79"/>
              </a:rPr>
              <a:t>l</a:t>
            </a:r>
            <a:r>
              <a:rPr lang="vi-VN" sz="2200" b="0" i="0" dirty="0">
                <a:effectLst/>
                <a:latin typeface="Varela Round" panose="020B0604020202020204" charset="-79"/>
                <a:cs typeface="Varela Round" panose="020B0604020202020204" charset="-79"/>
              </a:rPr>
              <a:t>à thuật toán giải bài toán? Tại sao?</a:t>
            </a:r>
            <a:endParaRPr lang="en-US" sz="2200" dirty="0">
              <a:latin typeface="Varela Round" panose="020B0604020202020204" charset="-79"/>
              <a:cs typeface="Varela Round" panose="020B0604020202020204" charset="-79"/>
            </a:endParaRPr>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6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421194" y="821899"/>
            <a:ext cx="6861976" cy="1636474"/>
          </a:xfrm>
          <a:prstGeom prst="rect">
            <a:avLst/>
          </a:prstGeom>
          <a:noFill/>
        </p:spPr>
        <p:txBody>
          <a:bodyPr wrap="square" rtlCol="0">
            <a:spAutoFit/>
          </a:bodyPr>
          <a:lstStyle/>
          <a:p>
            <a:pPr marR="0" lvl="0">
              <a:lnSpc>
                <a:spcPct val="107000"/>
              </a:lnSpc>
              <a:spcBef>
                <a:spcPts val="0"/>
              </a:spcBef>
              <a:spcAft>
                <a:spcPts val="0"/>
              </a:spcAft>
            </a:pP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Thuật</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1 </a:t>
            </a:r>
            <a:r>
              <a:rPr lang="en-US" sz="1800" dirty="0" err="1">
                <a:effectLst/>
                <a:latin typeface="Lato" panose="020F0502020204030203" pitchFamily="34" charset="0"/>
                <a:ea typeface="Lato" panose="020F0502020204030203" pitchFamily="34" charset="0"/>
                <a:cs typeface="Lato" panose="020F0502020204030203" pitchFamily="34" charset="0"/>
              </a:rPr>
              <a:t>không</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là</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thuật</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giải</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bài</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vì</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dãy</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thao</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tác</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này</a:t>
            </a:r>
            <a:r>
              <a:rPr lang="en-US" sz="1800" dirty="0">
                <a:effectLst/>
                <a:latin typeface="Lato" panose="020F0502020204030203" pitchFamily="34" charset="0"/>
                <a:ea typeface="Lato" panose="020F0502020204030203" pitchFamily="34" charset="0"/>
                <a:cs typeface="Lato" panose="020F0502020204030203" pitchFamily="34" charset="0"/>
              </a:rPr>
              <a:t> vi </a:t>
            </a:r>
            <a:r>
              <a:rPr lang="en-US" sz="1800" dirty="0" err="1">
                <a:effectLst/>
                <a:latin typeface="Lato" panose="020F0502020204030203" pitchFamily="34" charset="0"/>
                <a:ea typeface="Lato" panose="020F0502020204030203" pitchFamily="34" charset="0"/>
                <a:cs typeface="Lato" panose="020F0502020204030203" pitchFamily="34" charset="0"/>
              </a:rPr>
              <a:t>phạm</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tính</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dừng</a:t>
            </a:r>
            <a:r>
              <a:rPr lang="en-US" sz="1800" dirty="0">
                <a:effectLst/>
                <a:latin typeface="Lato" panose="020F0502020204030203" pitchFamily="34" charset="0"/>
                <a:ea typeface="Lato" panose="020F0502020204030203" pitchFamily="34" charset="0"/>
                <a:cs typeface="Lato" panose="020F0502020204030203" pitchFamily="34" charset="0"/>
              </a:rPr>
              <a:t> </a:t>
            </a:r>
          </a:p>
          <a:p>
            <a:pPr marR="0" lvl="0">
              <a:lnSpc>
                <a:spcPct val="107000"/>
              </a:lnSpc>
              <a:spcBef>
                <a:spcPts val="0"/>
              </a:spcBef>
              <a:spcAft>
                <a:spcPts val="800"/>
              </a:spcAft>
            </a:pPr>
            <a:r>
              <a:rPr lang="en-US" sz="1800" dirty="0">
                <a:effectLst/>
                <a:latin typeface="Lato" panose="020F0502020204030203" pitchFamily="34" charset="0"/>
                <a:ea typeface="Lato" panose="020F0502020204030203" pitchFamily="34" charset="0"/>
                <a:cs typeface="Lato" panose="020F0502020204030203" pitchFamily="34" charset="0"/>
              </a:rPr>
              <a:t> - </a:t>
            </a:r>
            <a:r>
              <a:rPr lang="vi-VN" sz="1800" dirty="0">
                <a:effectLst/>
                <a:latin typeface="Lato" panose="020F0502020204030203" pitchFamily="34" charset="0"/>
                <a:ea typeface="Lato" panose="020F0502020204030203" pitchFamily="34" charset="0"/>
                <a:cs typeface="Lato" panose="020F0502020204030203" pitchFamily="34" charset="0"/>
              </a:rPr>
              <a:t>Thuật toán 2 là thuật toán giải bài toán vì không vi phạm các tính chất của thuật toán.</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endParaRPr lang="en-US" sz="1600" dirty="0">
              <a:effectLst/>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a:extLst>
              <a:ext uri="{FF2B5EF4-FFF2-40B4-BE49-F238E27FC236}">
                <a16:creationId xmlns:a16="http://schemas.microsoft.com/office/drawing/2014/main" id="{79D02540-80E0-45D9-B086-4FC214FECB4C}"/>
              </a:ext>
            </a:extLst>
          </p:cNvPr>
          <p:cNvCxnSpPr>
            <a:cxnSpLocks/>
          </p:cNvCxnSpPr>
          <p:nvPr/>
        </p:nvCxnSpPr>
        <p:spPr>
          <a:xfrm>
            <a:off x="340242" y="2194560"/>
            <a:ext cx="855687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782F42B5-E319-470C-B504-DB674586E2CF}"/>
              </a:ext>
            </a:extLst>
          </p:cNvPr>
          <p:cNvPicPr>
            <a:picLocks noChangeAspect="1"/>
          </p:cNvPicPr>
          <p:nvPr/>
        </p:nvPicPr>
        <p:blipFill rotWithShape="1">
          <a:blip r:embed="rId3"/>
          <a:srcRect l="30610" t="29372" r="62402" b="65091"/>
          <a:stretch/>
        </p:blipFill>
        <p:spPr>
          <a:xfrm>
            <a:off x="526774" y="2326798"/>
            <a:ext cx="1058082" cy="471574"/>
          </a:xfrm>
          <a:prstGeom prst="rect">
            <a:avLst/>
          </a:prstGeom>
        </p:spPr>
      </p:pic>
      <p:cxnSp>
        <p:nvCxnSpPr>
          <p:cNvPr id="28" name="Straight Connector 27">
            <a:extLst>
              <a:ext uri="{FF2B5EF4-FFF2-40B4-BE49-F238E27FC236}">
                <a16:creationId xmlns:a16="http://schemas.microsoft.com/office/drawing/2014/main" id="{7407CBE5-125A-4E60-8E42-00C5E1F4C9F7}"/>
              </a:ext>
            </a:extLst>
          </p:cNvPr>
          <p:cNvCxnSpPr>
            <a:cxnSpLocks/>
          </p:cNvCxnSpPr>
          <p:nvPr/>
        </p:nvCxnSpPr>
        <p:spPr>
          <a:xfrm>
            <a:off x="340242" y="2794095"/>
            <a:ext cx="8452884"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33" name="Google Shape;735;p44">
            <a:extLst>
              <a:ext uri="{FF2B5EF4-FFF2-40B4-BE49-F238E27FC236}">
                <a16:creationId xmlns:a16="http://schemas.microsoft.com/office/drawing/2014/main" id="{A72B1CB1-E527-4422-94B5-1E879EB6C4F8}"/>
              </a:ext>
            </a:extLst>
          </p:cNvPr>
          <p:cNvGrpSpPr/>
          <p:nvPr/>
        </p:nvGrpSpPr>
        <p:grpSpPr>
          <a:xfrm>
            <a:off x="7548843" y="1946373"/>
            <a:ext cx="1393989" cy="812100"/>
            <a:chOff x="1217362" y="1846472"/>
            <a:chExt cx="911100" cy="689641"/>
          </a:xfrm>
        </p:grpSpPr>
        <p:sp>
          <p:nvSpPr>
            <p:cNvPr id="34" name="Google Shape;736;p44">
              <a:extLst>
                <a:ext uri="{FF2B5EF4-FFF2-40B4-BE49-F238E27FC236}">
                  <a16:creationId xmlns:a16="http://schemas.microsoft.com/office/drawing/2014/main" id="{14D74913-0347-4372-AEF1-15AFC3F13DF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7;p44">
              <a:extLst>
                <a:ext uri="{FF2B5EF4-FFF2-40B4-BE49-F238E27FC236}">
                  <a16:creationId xmlns:a16="http://schemas.microsoft.com/office/drawing/2014/main" id="{6B692F5C-3E9C-4F5A-8A69-95D47F1DB53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735;p44">
            <a:extLst>
              <a:ext uri="{FF2B5EF4-FFF2-40B4-BE49-F238E27FC236}">
                <a16:creationId xmlns:a16="http://schemas.microsoft.com/office/drawing/2014/main" id="{36BE6202-1F46-4015-ADCB-CB42DA643784}"/>
              </a:ext>
            </a:extLst>
          </p:cNvPr>
          <p:cNvGrpSpPr/>
          <p:nvPr/>
        </p:nvGrpSpPr>
        <p:grpSpPr>
          <a:xfrm>
            <a:off x="80706" y="4121461"/>
            <a:ext cx="1437198" cy="874311"/>
            <a:chOff x="1217362" y="1846472"/>
            <a:chExt cx="911100" cy="689641"/>
          </a:xfrm>
        </p:grpSpPr>
        <p:sp>
          <p:nvSpPr>
            <p:cNvPr id="37" name="Google Shape;736;p44">
              <a:extLst>
                <a:ext uri="{FF2B5EF4-FFF2-40B4-BE49-F238E27FC236}">
                  <a16:creationId xmlns:a16="http://schemas.microsoft.com/office/drawing/2014/main" id="{16FA0788-7033-412A-8133-ECA8AE011009}"/>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7;p44">
              <a:extLst>
                <a:ext uri="{FF2B5EF4-FFF2-40B4-BE49-F238E27FC236}">
                  <a16:creationId xmlns:a16="http://schemas.microsoft.com/office/drawing/2014/main" id="{494A9AC7-E232-4068-B6F0-64C034291342}"/>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8C767D39-5140-48D5-BD10-84ABD25581F5}"/>
              </a:ext>
            </a:extLst>
          </p:cNvPr>
          <p:cNvSpPr txBox="1"/>
          <p:nvPr/>
        </p:nvSpPr>
        <p:spPr>
          <a:xfrm>
            <a:off x="340242" y="2995232"/>
            <a:ext cx="8266352" cy="769441"/>
          </a:xfrm>
          <a:prstGeom prst="rect">
            <a:avLst/>
          </a:prstGeom>
          <a:noFill/>
        </p:spPr>
        <p:txBody>
          <a:bodyPr wrap="square" rtlCol="0">
            <a:spAutoFit/>
          </a:bodyPr>
          <a:lstStyle/>
          <a:p>
            <a:r>
              <a:rPr lang="en-US" sz="2200" b="0" i="0" dirty="0" err="1">
                <a:effectLst/>
                <a:latin typeface="Varela Round" panose="020B0604020202020204" charset="-79"/>
                <a:cs typeface="Varela Round" panose="020B0604020202020204" charset="-79"/>
              </a:rPr>
              <a:t>Câu</a:t>
            </a:r>
            <a:r>
              <a:rPr lang="en-US" sz="2200" b="0" i="0" dirty="0">
                <a:effectLst/>
                <a:latin typeface="Varela Round" panose="020B0604020202020204" charset="-79"/>
                <a:cs typeface="Varela Round" panose="020B0604020202020204" charset="-79"/>
              </a:rPr>
              <a:t> 4: </a:t>
            </a:r>
            <a:r>
              <a:rPr lang="en-US" sz="2200" b="0" i="0" dirty="0" err="1">
                <a:effectLst/>
                <a:latin typeface="Varela Round" panose="020B0604020202020204" charset="-79"/>
                <a:cs typeface="Varela Round" panose="020B0604020202020204" charset="-79"/>
              </a:rPr>
              <a:t>Có</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mấy</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cách</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diễn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tảthuật</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Qua </a:t>
            </a:r>
            <a:r>
              <a:rPr lang="en-US" sz="2200" b="0" i="0" dirty="0" err="1">
                <a:effectLst/>
                <a:latin typeface="Varela Round" panose="020B0604020202020204" charset="-79"/>
                <a:cs typeface="Varela Round" panose="020B0604020202020204" charset="-79"/>
              </a:rPr>
              <a:t>ví</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dụ</a:t>
            </a:r>
            <a:r>
              <a:rPr lang="en-US" sz="2200" b="0" i="0" dirty="0">
                <a:effectLst/>
                <a:latin typeface="Varela Round" panose="020B0604020202020204" charset="-79"/>
                <a:cs typeface="Varela Round" panose="020B0604020202020204" charset="-79"/>
              </a:rPr>
              <a:t> ở </a:t>
            </a:r>
            <a:r>
              <a:rPr lang="en-US" sz="2200" b="0" i="0" dirty="0" err="1">
                <a:effectLst/>
                <a:latin typeface="Varela Round" panose="020B0604020202020204" charset="-79"/>
                <a:cs typeface="Varela Round" panose="020B0604020202020204" charset="-79"/>
              </a:rPr>
              <a:t>câu</a:t>
            </a:r>
            <a:r>
              <a:rPr lang="en-US" sz="2200" b="0" i="0" dirty="0">
                <a:effectLst/>
                <a:latin typeface="Varela Round" panose="020B0604020202020204" charset="-79"/>
                <a:cs typeface="Varela Round" panose="020B0604020202020204" charset="-79"/>
              </a:rPr>
              <a:t> 3, </a:t>
            </a:r>
            <a:r>
              <a:rPr lang="en-US" sz="2200" b="0" i="0" dirty="0" err="1">
                <a:effectLst/>
                <a:latin typeface="Varela Round" panose="020B0604020202020204" charset="-79"/>
                <a:cs typeface="Varela Round" panose="020B0604020202020204" charset="-79"/>
              </a:rPr>
              <a:t>các</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em</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hãy</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diễn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tả</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thuật</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của</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bài</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trên</a:t>
            </a:r>
            <a:r>
              <a:rPr lang="en-US" sz="2200" b="0" i="0" dirty="0">
                <a:effectLst/>
                <a:latin typeface="Varela Round" panose="020B0604020202020204" charset="-79"/>
                <a:cs typeface="Varela Round" panose="020B0604020202020204" charset="-79"/>
              </a:rPr>
              <a:t>? </a:t>
            </a:r>
            <a:endParaRPr lang="en-US" sz="2200" dirty="0">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23531014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1264</Words>
  <Application>Microsoft Office PowerPoint</Application>
  <PresentationFormat>On-screen Show (16:9)</PresentationFormat>
  <Paragraphs>65</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Lato</vt:lpstr>
      <vt:lpstr>Bebas Neue</vt:lpstr>
      <vt:lpstr>Varela Round</vt:lpstr>
      <vt:lpstr>Roboto Condensed Light</vt:lpstr>
      <vt:lpstr>Anaheim</vt:lpstr>
      <vt:lpstr>Arial</vt:lpstr>
      <vt:lpstr>Kuman Business Meeting by Slidesgo</vt:lpstr>
      <vt:lpstr>CHỦ ĐỀ BÀI TOÁN VÀ THUẬT TOÁN </vt:lpstr>
      <vt:lpstr>THÀNH VIÊN NHÓM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BÀI TOÁN VÀ THUẬT TOÁN</dc:title>
  <dc:creator>Admin</dc:creator>
  <cp:lastModifiedBy>Nguyen Xuan Nhi</cp:lastModifiedBy>
  <cp:revision>2</cp:revision>
  <dcterms:modified xsi:type="dcterms:W3CDTF">2021-10-19T11:10:03Z</dcterms:modified>
</cp:coreProperties>
</file>