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8" r:id="rId2"/>
    <p:sldId id="260" r:id="rId3"/>
    <p:sldId id="261" r:id="rId4"/>
    <p:sldId id="262" r:id="rId5"/>
    <p:sldId id="279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69" r:id="rId14"/>
    <p:sldId id="281" r:id="rId15"/>
    <p:sldId id="270" r:id="rId16"/>
    <p:sldId id="271" r:id="rId17"/>
    <p:sldId id="282" r:id="rId18"/>
    <p:sldId id="272" r:id="rId19"/>
    <p:sldId id="273" r:id="rId20"/>
    <p:sldId id="283" r:id="rId21"/>
    <p:sldId id="285" r:id="rId22"/>
    <p:sldId id="274" r:id="rId23"/>
    <p:sldId id="284" r:id="rId24"/>
    <p:sldId id="286" r:id="rId25"/>
    <p:sldId id="275" r:id="rId26"/>
    <p:sldId id="276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pos="2880">
          <p15:clr>
            <a:srgbClr val="A4A3A4"/>
          </p15:clr>
        </p15:guide>
        <p15:guide id="5" pos="22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476" y="96"/>
      </p:cViewPr>
      <p:guideLst>
        <p:guide orient="horz" pos="436"/>
        <p:guide orient="horz" pos="2160"/>
        <p:guide orient="horz" pos="754"/>
        <p:guide pos="2880"/>
        <p:guide pos="22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36CE-5AB0-4965-B0A8-B15FC1AC8585}" type="datetimeFigureOut">
              <a:rPr lang="ko-KR" altLang="en-US" smtClean="0"/>
              <a:pPr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13A3-D1B6-41BD-BDBC-ED156FEBCA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0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7D3D564-B5F0-4910-9945-A6E43A5635D1}" type="slidenum">
              <a:rPr lang="ko-KR" altLang="en-US">
                <a:solidFill>
                  <a:prstClr val="black"/>
                </a:solidFill>
                <a:latin typeface="굴림" charset="-127"/>
                <a:ea typeface="굴림" charset="-127"/>
                <a:cs typeface="IRIVER_Gothic" pitchFamily="18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lang="ko-KR" altLang="en-US">
              <a:solidFill>
                <a:prstClr val="black"/>
              </a:solidFill>
              <a:latin typeface="굴림" charset="-127"/>
              <a:ea typeface="굴림" charset="-127"/>
              <a:cs typeface="IRIVER_Gothic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4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3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4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0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21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59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7D3D564-B5F0-4910-9945-A6E43A5635D1}" type="slidenum">
              <a:rPr lang="ko-KR" altLang="en-US">
                <a:solidFill>
                  <a:prstClr val="black"/>
                </a:solidFill>
                <a:latin typeface="굴림" charset="-127"/>
                <a:ea typeface="굴림" charset="-127"/>
                <a:cs typeface="IRIVER_Gothic" pitchFamily="18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lang="ko-KR" altLang="en-US">
              <a:solidFill>
                <a:prstClr val="black"/>
              </a:solidFill>
              <a:latin typeface="굴림" charset="-127"/>
              <a:ea typeface="굴림" charset="-127"/>
              <a:cs typeface="IRIVER_Gothic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471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89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4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1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0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18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21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1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2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1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0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5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9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A8AC9-6BB9-4129-8A0C-31D654ACFF38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8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:\Non_Documents\CI\슬로건-디스플레이비욘드이미지네이션\120820-RGB-slogan-1line-white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1675" y="6215063"/>
            <a:ext cx="1955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D:\Non_Documents\CI\합작사 CI\삼성디스플레이 CI\CI-AI파일\시그니처-웹용5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75" y="6396038"/>
            <a:ext cx="14065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>
            <a:lvl1pPr algn="ctr">
              <a:defRPr sz="5400" b="1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35624"/>
            <a:ext cx="6400800" cy="841648"/>
          </a:xfrm>
        </p:spPr>
        <p:txBody>
          <a:bodyPr/>
          <a:lstStyle>
            <a:lvl1pPr marL="0" indent="0" algn="ctr">
              <a:buFontTx/>
              <a:buNone/>
              <a:defRPr b="1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64AB-4773-48D2-8862-C4306CE6A2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3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58E23-21E7-4CD1-9A9D-4A2B3B435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41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29388" y="58738"/>
            <a:ext cx="2157412" cy="60674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975" y="58738"/>
            <a:ext cx="6323013" cy="6067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33E3B-591B-4610-AA8F-44EB98C6FA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92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5ADF-71E3-4CBD-BE94-537E490E36A5}" type="datetimeFigureOut">
              <a:rPr lang="ko-KR" altLang="en-US"/>
              <a:pPr>
                <a:defRPr/>
              </a:pPr>
              <a:t>2019-07-05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6CE6A-13E6-4835-9FFD-1303B61B3A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0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765175"/>
            <a:ext cx="9144000" cy="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6FE0B-E628-464C-9C3C-5E91E43DA0E6}" type="datetimeFigureOut">
              <a:rPr lang="ko-KR" altLang="en-US"/>
              <a:pPr>
                <a:defRPr/>
              </a:pPr>
              <a:t>2019-07-05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ED67-088F-42B7-A03D-00639A5F9C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765175"/>
            <a:ext cx="9144000" cy="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FE000-2CE2-47E1-9A94-F945C4A8C31B}" type="datetimeFigureOut">
              <a:rPr lang="ko-KR" altLang="en-US"/>
              <a:pPr>
                <a:defRPr/>
              </a:pPr>
              <a:t>2019-07-05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ED891-128F-47E9-9EA2-9918722C25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5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765175"/>
            <a:ext cx="9144000" cy="34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2CEB608-E51C-4FAA-BB05-3EDCC73E790C}" type="datetimeFigureOut">
              <a:rPr lang="ko-KR" altLang="en-US"/>
              <a:pPr>
                <a:defRPr/>
              </a:pPr>
              <a:t>2019-07-05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F67D02D-BC07-414B-A25A-8D8F28B3C4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4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71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4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441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72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131292"/>
            <a:ext cx="8229600" cy="633412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8D7F4-BF1F-4770-9F68-76B9964358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0" y="763588"/>
            <a:ext cx="9144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84" tIns="38943" rIns="77884" bIns="3894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163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신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" y="2"/>
            <a:ext cx="8937625" cy="714375"/>
          </a:xfrm>
          <a:prstGeom prst="rect">
            <a:avLst/>
          </a:prstGeom>
        </p:spPr>
        <p:txBody>
          <a:bodyPr lIns="91423" tIns="45712" rIns="91423" bIns="45712" anchor="ctr"/>
          <a:lstStyle>
            <a:lvl1pPr>
              <a:defRPr kumimoji="1" lang="ko-KR" altLang="en-US" sz="31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0" y="763588"/>
            <a:ext cx="9144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</p:spPr>
        <p:txBody>
          <a:bodyPr lIns="77884" tIns="38943" rIns="77884" bIns="38943"/>
          <a:lstStyle/>
          <a:p>
            <a:pPr defTabSz="914339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3800" dirty="0">
              <a:solidFill>
                <a:srgbClr val="0000FF"/>
              </a:solidFill>
              <a:latin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7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1E72-868E-449F-9C7C-7C5E706B8A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0" y="763588"/>
            <a:ext cx="9144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884" tIns="38943" rIns="77884" bIns="38943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6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2A37C-79CF-411B-9EFE-CADC4B0342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12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3322-06F6-499D-9865-50A2517F00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9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3E90-AE2B-4961-99B9-52FAA7DC77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1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E7557-C2DB-4701-9F80-D367C69C2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698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BB922-2178-4C72-AA3F-D5AF90B54E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51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" y="587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BF79E3F1-5473-42A9-97F2-634EA11B20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11" descr="D:\Non_Documents\CI\합작사 CI\삼성디스플레이 CI\CI-AI파일\시그니처-웹용5.png"/>
          <p:cNvPicPr>
            <a:picLocks noChangeAspect="1" noChangeArrowheads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75" y="6396038"/>
            <a:ext cx="14065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그룹 21"/>
          <p:cNvGrpSpPr>
            <a:grpSpLocks/>
          </p:cNvGrpSpPr>
          <p:nvPr userDrawn="1"/>
        </p:nvGrpSpPr>
        <p:grpSpPr bwMode="auto">
          <a:xfrm>
            <a:off x="7215188" y="6327775"/>
            <a:ext cx="1760537" cy="322263"/>
            <a:chOff x="6156176" y="5085184"/>
            <a:chExt cx="1759498" cy="321782"/>
          </a:xfrm>
        </p:grpSpPr>
        <p:pic>
          <p:nvPicPr>
            <p:cNvPr id="1037" name="Picture 7"/>
            <p:cNvPicPr>
              <a:picLocks noChangeAspect="1" noChangeArrowheads="1"/>
            </p:cNvPicPr>
            <p:nvPr userDrawn="1"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0" name="직선 연결선 19"/>
          <p:cNvCxnSpPr/>
          <p:nvPr userDrawn="1"/>
        </p:nvCxnSpPr>
        <p:spPr>
          <a:xfrm>
            <a:off x="61913" y="6643688"/>
            <a:ext cx="9001125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2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 b="1" spc="-15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맑은 고딕" pitchFamily="50" charset="-127"/>
          <a:ea typeface="맑은 고딕" pitchFamily="50" charset="-127"/>
          <a:cs typeface="IRIVER_Gothic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맑은 고딕" pitchFamily="50" charset="-127"/>
          <a:ea typeface="맑은 고딕" pitchFamily="50" charset="-127"/>
          <a:cs typeface="IRIVER_Gothic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맑은 고딕" pitchFamily="50" charset="-127"/>
          <a:ea typeface="맑은 고딕" pitchFamily="50" charset="-127"/>
          <a:cs typeface="IRIVER_Gothic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400" b="1">
          <a:solidFill>
            <a:schemeClr val="bg1"/>
          </a:solidFill>
          <a:latin typeface="맑은 고딕" pitchFamily="50" charset="-127"/>
          <a:ea typeface="맑은 고딕" pitchFamily="50" charset="-127"/>
          <a:cs typeface="IRIVER_Gothic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bg1"/>
          </a:solidFill>
          <a:latin typeface="IRIVER_Gothic" pitchFamily="18" charset="-127"/>
          <a:ea typeface="IRIVER_Gothic" pitchFamily="18" charset="-127"/>
          <a:cs typeface="IRIVER_Gothic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bg1"/>
          </a:solidFill>
          <a:latin typeface="IRIVER_Gothic" pitchFamily="18" charset="-127"/>
          <a:ea typeface="IRIVER_Gothic" pitchFamily="18" charset="-127"/>
          <a:cs typeface="IRIVER_Gothic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bg1"/>
          </a:solidFill>
          <a:latin typeface="IRIVER_Gothic" pitchFamily="18" charset="-127"/>
          <a:ea typeface="IRIVER_Gothic" pitchFamily="18" charset="-127"/>
          <a:cs typeface="IRIVER_Gothic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400">
          <a:solidFill>
            <a:schemeClr val="bg1"/>
          </a:solidFill>
          <a:latin typeface="IRIVER_Gothic" pitchFamily="18" charset="-127"/>
          <a:ea typeface="IRIVER_Gothic" pitchFamily="18" charset="-127"/>
          <a:cs typeface="IRIVER_Gothic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xus.saas.hand-china.com/content/repositories/rdc/com/oracle/ojdbc7/12.1.0.2/ojdbc7-12.1.0.2.ja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po1.maven.org/maven2/mysql/mysql-connector-java/5.1.47/mysql-connector-java-5.1.47.jar" TargetMode="External"/><Relationship Id="rId4" Type="http://schemas.openxmlformats.org/officeDocument/2006/relationships/hyperlink" Target="http://ida.fel.cvut.cz/maven/com/microsoft/sqlserver/sqljdbc41/6.0.8112/sqljdbc41-6.0.8112.ja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47007"/>
            <a:ext cx="7772400" cy="190207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4400" dirty="0" err="1" smtClean="0"/>
              <a:t>협력사</a:t>
            </a:r>
            <a:r>
              <a:rPr lang="ko-KR" altLang="en-US" sz="4400" dirty="0" smtClean="0"/>
              <a:t> 주요 품질정보 연계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smtClean="0"/>
              <a:t>사용자 </a:t>
            </a:r>
            <a:r>
              <a:rPr lang="ko-KR" altLang="en-US" sz="4400" dirty="0" smtClean="0"/>
              <a:t>매뉴얼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294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36912"/>
            <a:ext cx="6450521" cy="3600400"/>
          </a:xfrm>
          <a:prstGeom prst="rect">
            <a:avLst/>
          </a:prstGeom>
        </p:spPr>
      </p:pic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6" y="849486"/>
            <a:ext cx="88200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선택하는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Required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Input Database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“Select a menu number”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“2”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 후 사용하고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입력합니다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차례대로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IP, Port, service name(database name), User Id, password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프로그램에서는 내부적으로 연결테스트를 진행하고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정상적으로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입력하였으면 아래처럼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is Successful!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메시지가 출력됩니다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3608" y="4581128"/>
            <a:ext cx="6336704" cy="936104"/>
          </a:xfrm>
          <a:prstGeom prst="rect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3608" y="5877272"/>
            <a:ext cx="2880320" cy="288032"/>
          </a:xfrm>
          <a:prstGeom prst="rect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6" y="849486"/>
            <a:ext cx="88200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 / System No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입력하는 단계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[Required] Input API token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 / System No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“Select a menu number”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“3”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후 발급받은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token key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값을 입력합니다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토큰값은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접속후 오른쪽 위의 본인정보 수정 팝업에 저장되어 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 참고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없는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담당자에게 연락 주세요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92896"/>
            <a:ext cx="7463123" cy="33843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5536" y="4364967"/>
            <a:ext cx="7776864" cy="648210"/>
          </a:xfrm>
          <a:prstGeom prst="rect">
            <a:avLst/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6" y="849486"/>
            <a:ext cx="88200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 / System No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확인하는 곳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▶ 개발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토큰값은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접속후 오른쪽 상단에 본인정보 수정 팝업에 저장되어 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신청하신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확인 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담당자에게 연락 주세요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18982"/>
            <a:ext cx="7416824" cy="45764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3352800"/>
            <a:ext cx="24955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4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6" y="849486"/>
            <a:ext cx="8820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P-Portal EDI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(User ID / EDI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접속번호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입력하는 단계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[Required] Input P-Portal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 Id / Password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“Select a menu number”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“4”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 후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P-portal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접속용으로 회원가입한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가입 시 넣었던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꼭 입력합니다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번호는 로그인 시 사용하는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Password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아닙니다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및 패스워드 역시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본인정보 수정 팝업에 저장되어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9552" y="2636912"/>
            <a:ext cx="7416824" cy="3271649"/>
            <a:chOff x="539552" y="2636912"/>
            <a:chExt cx="7416824" cy="327164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2636912"/>
              <a:ext cx="7416824" cy="327164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39552" y="4725144"/>
              <a:ext cx="7416824" cy="57620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4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6" y="849486"/>
            <a:ext cx="882003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P-Portal EDI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(User ID / EDI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접속번호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확인하는 곳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▶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EDI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(User ID / EDI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접속번호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접속후 오른쪽 상단의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본인정보 수정 팝업에 저장되어 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신청하신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확인 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담당자에게 연락 주세요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21124"/>
            <a:ext cx="6840760" cy="43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27584" y="2636912"/>
            <a:ext cx="7334250" cy="2009775"/>
            <a:chOff x="827584" y="2636912"/>
            <a:chExt cx="7334250" cy="2009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636912"/>
              <a:ext cx="7334250" cy="2009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23150" y="3332278"/>
              <a:ext cx="899592" cy="144017"/>
            </a:xfrm>
            <a:prstGeom prst="rect">
              <a:avLst/>
            </a:prstGeom>
          </p:spPr>
        </p:pic>
      </p:grpSp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5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6" y="849486"/>
            <a:ext cx="88200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Proxy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정보 입력하는 단계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[Optional] Input Proxy Server Information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사항으로 내부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Proxy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있을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경우에만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“Select a menu number”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“5”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077072"/>
            <a:ext cx="7465547" cy="569615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2987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정보를 확인하는 단계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[Optional] Input Proxy Server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“Select a menu number”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“6”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 후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1~5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번까지 입력한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확인하는 메뉴입니다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980728"/>
            <a:ext cx="4392488" cy="55453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51920" y="954460"/>
            <a:ext cx="4608512" cy="564289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280920" cy="4176464"/>
          </a:xfr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2400" dirty="0" smtClean="0"/>
              <a:t>여기까지 오셨으면 서버의 기본 </a:t>
            </a:r>
            <a:r>
              <a:rPr lang="ko-KR" altLang="en-US" sz="2400" dirty="0" err="1" smtClean="0"/>
              <a:t>세팅은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거의 끝났습니다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smtClean="0"/>
              <a:t>이제 남아 있는 세팅은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1. </a:t>
            </a:r>
            <a:r>
              <a:rPr lang="ko-KR" altLang="en-US" sz="2400" smtClean="0"/>
              <a:t>실제로 데이터를 날릴 </a:t>
            </a:r>
            <a:r>
              <a:rPr lang="en-US" altLang="ko-KR" sz="2400" dirty="0" smtClean="0"/>
              <a:t>batch </a:t>
            </a:r>
            <a:r>
              <a:rPr lang="ko-KR" altLang="en-US" sz="2400" smtClean="0"/>
              <a:t>프로그램 실행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2.</a:t>
            </a:r>
            <a:r>
              <a:rPr lang="ko-KR" altLang="en-US" sz="2400" smtClean="0"/>
              <a:t> 개발에서 정합성이 확보된 데이터를 운영으로 전환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smtClean="0"/>
              <a:t>만 남았습니다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3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6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실행하기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57732"/>
            <a:ext cx="890797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협력사에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해당하는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배치를 실행합니다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윈도우의 경우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.bat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PportalQual01InfoScheduler.sh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 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간 품질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PportalQual02InfoScheduler.sh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 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간 품질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(CTQ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계측정보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PportalWinWipScheduler.sh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 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간에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WINODW WIP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재고 정보 인터페이스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PportalCellInfoScheduler.sh    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 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간에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OLED INV/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대소박스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/CELL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납품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bat/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초에 한번씩 실행이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확인용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745507"/>
            <a:ext cx="7344816" cy="33312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2392969"/>
            <a:ext cx="472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PportalWinWipScheduler.sh 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0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모드 전환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548" y="857732"/>
            <a:ext cx="770485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개발계에서 데이터 전송이 완료되면 운영 모드로 전환을 해야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전환을 위해선 우선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정합성이 확보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되어야 하며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후에 운영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발행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개발이 완료되어 전송이 성공적으로 완료되면 시스템 담당자에게 아래 정보와 함께 연락 바랍니다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▶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/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Vendor_code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연계한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Qual1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,WIP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→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협력사에서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 가능한 화면 제공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33056"/>
            <a:ext cx="4669243" cy="9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495798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품질정보 연계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[API Push Client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가이드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5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전환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548" y="857732"/>
            <a:ext cx="8547932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정합성 체크가 끝나야만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담당자가 운영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발행합니다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Switch Development / Production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mode”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선택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개발모드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개발모드에서 테스트 완료 후 운영모드 선택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key 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운영토큰 정보 보는 곳은 다음 페이지 참고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실행하고 있던 </a:t>
            </a:r>
            <a:r>
              <a:rPr lang="ko-KR" altLang="en-US" sz="16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배치프로그램을 반드시 재시작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재시작해야 반영됨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2564904"/>
            <a:ext cx="7583915" cy="36629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11560" y="4653136"/>
            <a:ext cx="7848871" cy="11456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모드 전환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34426"/>
            <a:ext cx="6552728" cy="4317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026" y="849486"/>
            <a:ext cx="88200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P-Portal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token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확인하는 곳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▶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접속후 오른쪽 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본인정보 수정 팝업에 저장되어 있습니다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신청하신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확인 후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담당자에게 연락 주세요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8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I/F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57732"/>
            <a:ext cx="890797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“EDI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성공여부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 시 해당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내역을 참조할 수 있습니다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EDI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용 계정으로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EDI &gt; EDI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17" y="2636912"/>
            <a:ext cx="8755950" cy="186227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8317" y="3861048"/>
            <a:ext cx="907299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44522" y="269920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399" y="2939286"/>
            <a:ext cx="432513" cy="2736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07604" y="359758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33665" latinLnBrk="0"/>
            <a:r>
              <a:rPr lang="en-US" altLang="ko-KR" sz="2800" dirty="0" smtClean="0">
                <a:solidFill>
                  <a:prstClr val="black"/>
                </a:solidFill>
              </a:rPr>
              <a:t>9. Trouble Shooting!</a:t>
            </a:r>
            <a:endParaRPr lang="en-US" altLang="ko-KR" sz="1800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94383"/>
              </p:ext>
            </p:extLst>
          </p:nvPr>
        </p:nvGraphicFramePr>
        <p:xfrm>
          <a:off x="395536" y="980728"/>
          <a:ext cx="7874000" cy="1689348"/>
        </p:xfrm>
        <a:graphic>
          <a:graphicData uri="http://schemas.openxmlformats.org/drawingml/2006/table">
            <a:tbl>
              <a:tblPr/>
              <a:tblGrid>
                <a:gridCol w="7874000"/>
              </a:tblGrid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 발생으로 시스템 문의시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폴더를 통째로 압축해서 사용자 정보와 함께 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담당자에게 보내주세요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▶ 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api_client</a:t>
                      </a:r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압축해서 보내주세요</a:t>
                      </a:r>
                      <a:r>
                        <a:rPr lang="en-US" altLang="ko-KR" sz="11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만약 용량 문제로 메일 전송이 힘들면 아래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파일을 보내주세요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api_client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\logs\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서비스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log.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.log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api_client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Setup.bat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api_client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application.properties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68001"/>
              </p:ext>
            </p:extLst>
          </p:nvPr>
        </p:nvGraphicFramePr>
        <p:xfrm>
          <a:off x="413240" y="3068960"/>
          <a:ext cx="7874000" cy="2245990"/>
        </p:xfrm>
        <a:graphic>
          <a:graphicData uri="http://schemas.openxmlformats.org/drawingml/2006/table">
            <a:tbl>
              <a:tblPr/>
              <a:tblGrid>
                <a:gridCol w="7874000"/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확인법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api_client &gt; logs &gt; 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ex: pportalQual01Info) &gt; log.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05064"/>
            <a:ext cx="5905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prstClr val="black"/>
                </a:solidFill>
              </a:rPr>
              <a:t>9. Trouble Shooting!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73035"/>
              </p:ext>
            </p:extLst>
          </p:nvPr>
        </p:nvGraphicFramePr>
        <p:xfrm>
          <a:off x="251520" y="1412776"/>
          <a:ext cx="8229599" cy="4523355"/>
        </p:xfrm>
        <a:graphic>
          <a:graphicData uri="http://schemas.openxmlformats.org/drawingml/2006/table">
            <a:tbl>
              <a:tblPr/>
              <a:tblGrid>
                <a:gridCol w="3600400"/>
                <a:gridCol w="1630215"/>
                <a:gridCol w="2998984"/>
              </a:tblGrid>
              <a:tr h="14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case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대처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58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[ERROR] 2019-06-26 14:52:07 PportalWinWipScheduler - 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 code : 500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[ERROR] 2019-06-26 14:52:07 PportalWinWipScheduler - User authentication failed. Please check id and password again.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들어오는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계정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비번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토큰이 틀림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클라이언트의 프로퍼티 파일에서</a:t>
                      </a:r>
                      <a:b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접속해서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EDI_USER/EDI_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접속번호가 맞는지 확인하세요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[ERROR] 2019-06-19 14:49:11 PportalQual02InfoScheduler - ###### 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HttpServerErrorException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######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[ERROR] 2019-06-19 14:49:32 PportalQual02InfoScheduler - Unexpected character ('&lt;' (code 60)): expected a valid value (number, String, array, object, 'true', 'false' or 'null')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at [Source: (String)"&lt;am:fault xmlns:am="http://wso2.org/apimanager"&gt;&lt;am:code&gt;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101503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&lt;/am:code&gt;&lt;am:type&gt;Status report&lt;/am:type&gt;&lt;am:message&gt;Runtime Error&lt;/am:message&gt;&lt;am:description&gt;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Error connecting to the back end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&lt;/am:description&gt;&lt;/am:fault&gt;"; line: 1, column: 2]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 DB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가는 통신이 막혀 있음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담당자에게 연락해 주세요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[INFO ] 2019-06-27 16:42:58 PportalWinWipScheduler - 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에러는 아닙니다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데이터가 없는 경우거나 데이터 보내는 조건이 틀린 경우입니다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ERR_FLAG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컬럼을 확인하세요</a:t>
                      </a:r>
                      <a:b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→데이터의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ERR_FLAG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컬럼이 빈값이거나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이어야 합니다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확인이 힘든 경우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api_client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폴더를 통째로 압축하고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데이터를 엑셀로 만들어서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담당자에게 보내주세요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[ERROR] 2019-07-01 16:18:39 PportalQual02InfoScheduler HttpClientErrorException  -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401 Unauthorized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[INFO ] 2019-07-01 16:18:45 PportalQual02InfoScheduler - Total Row Size : 1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[INFO ] 2019-07-01 16:18:46 PportalQual02InfoScheduler - Api Url : http://112.106.225.191:9120/sdc-pportal-pportalQual02Info-service/1.0.0/apis/pportalQual02Info/insert, TransactionId : 20190701181845, Send Start Time : 20190701181846, Send Row Size : 1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정보가 잘못되었을 경우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P-Portal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토큰 정보를 확인하세요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.P-Portal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후 오른쪽 상단의 사용자 정보 팝업을 보시면 확인 가능합니다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10:28:54][ERROR] - PportalWinWipScheduler RestClientException - org.apache.http.conn.HttpHostConnectException: 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 to 112.106.225.191:9122 [/112.106.225.191] failed: Connection timed out: connect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10:28:54][ERROR] - PportalWinWipScheduler - Check the network status. If not, there may be a problem with the p-portal server. Please contact the person in charge.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통신이 안되는 경우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로그에 표시된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맺는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방화벽이 열려있는지 확인하세요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Setup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프로그램에서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Proxy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입력한 경우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제대로 입력했는지 확인하세요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10:11:07][ERROR] - PportalWinWipScheduler -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Check that the table is created in the DB.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10:11:07][ERROR] - PportalWinWipScheduler - 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the table has been created, check the table layout.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 안 만들어진 경우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레이아웃이 잘못된 경우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컬럼누락 등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레이아웃대로 테이블을 재확인 후 구성하세요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10:15:01][ERROR] -</a:t>
                      </a:r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Unable to create initial connections of pool.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메시지로 시작하는 오류는 </a:t>
                      </a:r>
                      <a:r>
                        <a:rPr lang="en-US" altLang="ko-KR" sz="500" b="1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500" b="1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연결정보와 </a:t>
                      </a:r>
                      <a:br>
                        <a:rPr lang="ko-KR" altLang="en-US" sz="500" b="1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관련된 오류입니다</a:t>
                      </a:r>
                      <a:r>
                        <a:rPr lang="en-US" altLang="ko-KR" sz="500" b="1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정보가 잘못되었거나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서버가 작동하고 있지 않은 경우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정상적으로 동작중인지 확인하세요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Setup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프로그램에서 데이터베이스 정보를 제대로 입력했는지 확인하세요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10:15:01][ERROR] -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Unable to create initial connections of pool.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com.microsoft.sqlserver.jdbc.SQLServerException: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localhost,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1435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연결에 실패했습니다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 refused: connect.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속성을 확인하십시오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Server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인스턴스가 호스트에서 실행되고 있고 포트에서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연결을 허용하고 있는지 확인하십시오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또한 방화벽에서 포트로의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연결을 차단하지 않는지 확인하십시오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.".</a:t>
                      </a:r>
                      <a:b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 com.microsoft.sqlserver.jdbc.SQLServerException.makeFromDriverError(SQLServerException.java:191)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MS-SQL 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커넥션 실패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10:17:23][ERROR] -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Unable to create initial connections of pool.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com.microsoft.sqlserver.jdbc.SQLServerException: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hyun9.kim'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못했습니다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ClientConnectionId:ce865e3b-678c-48ea-99f7-25dded6969fa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MS-SQL 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커넥션 실패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정보 잘못됨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10:20:38][ERROR] -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Unable to create initial connections of pool.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java.sql.SQLRecoverableException: IO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Network Adapter could not establish the connection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at oracle.jdbc.driver.T4CConnection.logon(T4CConnection.java:743)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커넥션 실패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10:22:21][ERROR] -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Unable to create initial connections of pool.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java.sql.SQLException: ORA-01017: invalid username/password; logon denied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커넥션 실패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정보 잘못됨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10:37:06][ERROR] - Unable to create initial connections of pool.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com.mysql.jdbc.exceptions.jdbc4.CommunicationsException: Communications link failure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커넥션 실패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10:38:10][ERROR] - Unable to create initial connections of pool.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java.sql.SQLException: Access denied for user 'root'@'localhost' (using password: YES)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커넥션 실패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정보 잘못됨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 in thread "main" java.lang.UnsupportedClassVersionError: client/ClientApplication 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Unsupported major.minor version 51.0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at java.lang.ClassLoader.defineClass1(Native Method)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version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아래인 경우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버전을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이상으로 올리세요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시스템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버전확인방법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(Terminal)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b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-version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7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[2019-07-03 11:10:46][ERROR] -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startup failed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Caused by: org.springframework.beans.BeanInstantiationException: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Failed to instantiate [org.apache.tomcat.jdbc.pool.DataSource]: Factory method 'dataSource' threw exception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드라이버 오류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올바른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드라이버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jar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jdbc_driver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폴더에 넣어주세요</a:t>
                      </a:r>
                    </a:p>
                  </a:txBody>
                  <a:tcPr marL="4402" marR="4402" marT="44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69924"/>
              </p:ext>
            </p:extLst>
          </p:nvPr>
        </p:nvGraphicFramePr>
        <p:xfrm>
          <a:off x="251519" y="908720"/>
          <a:ext cx="8229599" cy="358554"/>
        </p:xfrm>
        <a:graphic>
          <a:graphicData uri="http://schemas.openxmlformats.org/drawingml/2006/table">
            <a:tbl>
              <a:tblPr/>
              <a:tblGrid>
                <a:gridCol w="8229599"/>
              </a:tblGrid>
              <a:tr h="3585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케이스별 원인 및 조치 방법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별첨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20825"/>
              </p:ext>
            </p:extLst>
          </p:nvPr>
        </p:nvGraphicFramePr>
        <p:xfrm>
          <a:off x="467544" y="1772816"/>
          <a:ext cx="8352929" cy="3442039"/>
        </p:xfrm>
        <a:graphic>
          <a:graphicData uri="http://schemas.openxmlformats.org/drawingml/2006/table">
            <a:tbl>
              <a:tblPr/>
              <a:tblGrid>
                <a:gridCol w="737190"/>
                <a:gridCol w="2137851"/>
                <a:gridCol w="2801322"/>
                <a:gridCol w="2676566"/>
              </a:tblGrid>
              <a:tr h="50433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No.</a:t>
                      </a: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인터페이스명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(API)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배치 프로그램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(Unix/Windows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용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배치 프로그램 내용</a:t>
                      </a: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44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Vendor Quality info 1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PportalQual01InfoScheduler.sh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PportalQual01InfoScheduler.bat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→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P-Portal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 품질 정보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 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4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Vendor CTQ info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PportalQual02InfoScheduler.sh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PportalQual02InfoScheduler.bat</a:t>
                      </a:r>
                      <a:endParaRPr kumimoji="1" lang="ko-KR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→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P-Portal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 품질 정보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(CTQ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계측정보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Gulim" pitchFamily="34" charset="-127"/>
                          <a:ea typeface="Guli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Wip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PportalWinWipScheduler.sh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PportalWinWipScheduler.bat</a:t>
                      </a:r>
                      <a:endParaRPr kumimoji="1" lang="ko-KR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→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P-Portal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간에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WINODW WIP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재고 정보 인터페이스 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4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 Cell mapping(OLED)</a:t>
                      </a: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PportalCellInfoScheduler.sh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PportalCellInfoScheduler.bat</a:t>
                      </a:r>
                      <a:endParaRPr kumimoji="1" lang="ko-KR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→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P-Portal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간에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OLED INV/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대소박스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/CELL </a:t>
                      </a:r>
                      <a:r>
                        <a:rPr lang="ko-KR" altLang="en-US" sz="12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 정보</a:t>
                      </a:r>
                      <a:endParaRPr lang="ko-KR" altLang="ko-KR" sz="120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82" marR="83082" marT="46789" marB="46789" anchor="ctr" horzOverflow="overflow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4548" y="8577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인터페이스별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프로그램은 아래와 같음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4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별첨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548" y="857732"/>
            <a:ext cx="77048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확인 방범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908" y="1483490"/>
            <a:ext cx="907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Client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1.7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버전에서 지원됩니다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 현재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확인할 수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# java -version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31" y="3645024"/>
            <a:ext cx="8971974" cy="8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b="1" dirty="0" smtClean="0">
                <a:solidFill>
                  <a:prstClr val="black"/>
                </a:solidFill>
              </a:rPr>
              <a:t>목차</a:t>
            </a:r>
            <a:endParaRPr kumimoji="1" lang="en-US" altLang="ko-KR" sz="3200" b="1" dirty="0">
              <a:solidFill>
                <a:prstClr val="black"/>
              </a:solidFill>
            </a:endParaRPr>
          </a:p>
        </p:txBody>
      </p:sp>
      <p:sp>
        <p:nvSpPr>
          <p:cNvPr id="110" name="텍스트 개체 틀 4"/>
          <p:cNvSpPr txBox="1">
            <a:spLocks/>
          </p:cNvSpPr>
          <p:nvPr/>
        </p:nvSpPr>
        <p:spPr>
          <a:xfrm>
            <a:off x="740532" y="1340768"/>
            <a:ext cx="5760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0050" indent="-4000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+mj-lt"/>
              <a:buAutoNum type="romanUcPeriod"/>
              <a:defRPr sz="18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다운로드 받기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풀기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JDBC </a:t>
            </a:r>
            <a:r>
              <a:rPr lang="ko-KR" altLang="en-US" sz="20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드라이버를 설치</a:t>
            </a:r>
            <a:endParaRPr lang="en-US" altLang="ko-KR" sz="2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00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실행하기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kumimoji="1"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1"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모드 전환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200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I/F </a:t>
            </a:r>
            <a:r>
              <a:rPr lang="ko-KR" altLang="en-US" sz="2000" noProof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2000" noProof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Trouble shooting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en-US" sz="16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→ 잘 한 것 같은데 뭔가 안되면 이걸 먼저 보세요 </a:t>
            </a:r>
            <a:r>
              <a:rPr kumimoji="0" lang="en-US" altLang="ko-KR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^^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altLang="ko-KR" sz="2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28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kumimoji="1" lang="en-US" altLang="ko-KR" sz="28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28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709444" y="1124744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766638" y="1124744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승인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및 권한부여</a:t>
            </a:r>
          </a:p>
        </p:txBody>
      </p:sp>
      <p:cxnSp>
        <p:nvCxnSpPr>
          <p:cNvPr id="159" name="직선 화살표 연결선 158"/>
          <p:cNvCxnSpPr>
            <a:stCxn id="157" idx="3"/>
            <a:endCxn id="158" idx="1"/>
          </p:cNvCxnSpPr>
          <p:nvPr/>
        </p:nvCxnSpPr>
        <p:spPr>
          <a:xfrm>
            <a:off x="2212327" y="1496398"/>
            <a:ext cx="554311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402904" y="836712"/>
            <a:ext cx="2582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02904" y="2852936"/>
            <a:ext cx="344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이용 방법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958337" y="1124744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발행 및 입력</a:t>
            </a: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7101565" y="1124744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 Push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</a:p>
        </p:txBody>
      </p:sp>
      <p:cxnSp>
        <p:nvCxnSpPr>
          <p:cNvPr id="164" name="직선 화살표 연결선 163"/>
          <p:cNvCxnSpPr>
            <a:stCxn id="158" idx="3"/>
            <a:endCxn id="162" idx="1"/>
          </p:cNvCxnSpPr>
          <p:nvPr/>
        </p:nvCxnSpPr>
        <p:spPr>
          <a:xfrm>
            <a:off x="4269521" y="1496398"/>
            <a:ext cx="688816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5" name="직선 화살표 연결선 164"/>
          <p:cNvCxnSpPr>
            <a:stCxn id="162" idx="3"/>
            <a:endCxn id="163" idx="1"/>
          </p:cNvCxnSpPr>
          <p:nvPr/>
        </p:nvCxnSpPr>
        <p:spPr>
          <a:xfrm>
            <a:off x="6461220" y="1496398"/>
            <a:ext cx="640345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6" name="모서리가 둥근 직사각형 165"/>
          <p:cNvSpPr/>
          <p:nvPr/>
        </p:nvSpPr>
        <p:spPr>
          <a:xfrm>
            <a:off x="637857" y="1988840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 Push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766638" y="1988840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</a:t>
            </a: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958337" y="1988840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직선 화살표 연결선 168"/>
          <p:cNvCxnSpPr>
            <a:stCxn id="166" idx="3"/>
            <a:endCxn id="167" idx="1"/>
          </p:cNvCxnSpPr>
          <p:nvPr/>
        </p:nvCxnSpPr>
        <p:spPr>
          <a:xfrm>
            <a:off x="2140740" y="2360494"/>
            <a:ext cx="625898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0" name="직선 화살표 연결선 169"/>
          <p:cNvCxnSpPr>
            <a:stCxn id="167" idx="3"/>
            <a:endCxn id="168" idx="1"/>
          </p:cNvCxnSpPr>
          <p:nvPr/>
        </p:nvCxnSpPr>
        <p:spPr>
          <a:xfrm>
            <a:off x="4269521" y="2360494"/>
            <a:ext cx="688816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1" name="꺾인 연결선 170"/>
          <p:cNvCxnSpPr>
            <a:stCxn id="163" idx="3"/>
            <a:endCxn id="166" idx="1"/>
          </p:cNvCxnSpPr>
          <p:nvPr/>
        </p:nvCxnSpPr>
        <p:spPr>
          <a:xfrm flipH="1">
            <a:off x="637857" y="1496398"/>
            <a:ext cx="7966591" cy="864096"/>
          </a:xfrm>
          <a:prstGeom prst="bentConnector5">
            <a:avLst>
              <a:gd name="adj1" fmla="val -2869"/>
              <a:gd name="adj2" fmla="val 50000"/>
              <a:gd name="adj3" fmla="val 102869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2" name="타원 171"/>
          <p:cNvSpPr/>
          <p:nvPr/>
        </p:nvSpPr>
        <p:spPr>
          <a:xfrm>
            <a:off x="792020" y="1357208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5673" y="3141924"/>
            <a:ext cx="8430382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EDI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회원가입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(EDI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연계용 계정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시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“EDI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항목 입력한 후 가입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승인 및 권한 부여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(SDC)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협력사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Token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발행 및 입력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(SDC)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발행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(API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(P-Portal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관리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. Token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발행은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 1~2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소요 예상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개발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Token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발행 후 테스트 완료 이후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CI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그룹 연락하여 운영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Token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발행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조영설 프로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youngseol.cho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서지혜 프로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jhrosa.seo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4) API Push Client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 P-Portal FAQ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메일로 제공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API Push Client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 받은 설치 프로그램을 협력사 서버의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OS(Unix or Window)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Set/up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설치 매뉴얼 별도 제공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합의된 해당 품질정보별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실행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7) I/F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. P-Portal &gt; EDI &gt; EDI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화면에서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조회 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ko-KR" altLang="en-US" sz="900" kern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전환</a:t>
            </a:r>
            <a:endParaRPr lang="en-US" altLang="ko-KR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개발모드에서 테스트 완료 후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 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프로그램에서 운영모드로 전환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1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메뉴 사용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2832006" y="1371455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5015127" y="1405526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7206478" y="1401926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741026" y="2235553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856973" y="2235553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014779" y="2235553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01565" y="1988840"/>
            <a:ext cx="1502883" cy="7433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3087" tIns="71543" rIns="143087" bIns="71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개발</a:t>
            </a:r>
            <a:r>
              <a:rPr lang="ko-KR" altLang="en-US" sz="9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운영 전환</a:t>
            </a:r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>
            <a:off x="6461220" y="2360494"/>
            <a:ext cx="640345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타원 30"/>
          <p:cNvSpPr/>
          <p:nvPr/>
        </p:nvSpPr>
        <p:spPr>
          <a:xfrm>
            <a:off x="7206478" y="2235553"/>
            <a:ext cx="240957" cy="249882"/>
          </a:xfrm>
          <a:prstGeom prst="ellipse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 받기</a:t>
            </a:r>
            <a:endParaRPr kumimoji="1" lang="en-US" altLang="ko-KR" sz="3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528" y="908720"/>
            <a:ext cx="871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P-portal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 &gt;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이용 방법 메뉴에서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압축파일을 다운받고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풀어줍니다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윈도우의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zip,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유닉스의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로그인이 되지 않거나 해당 화면이 보이지 않으면 아이디가 승인이 되지 않았거나 권한이 승인 전입니다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P-Portal 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담당자에게 연락해 주세요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76011"/>
            <a:ext cx="6228184" cy="450531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6139426"/>
            <a:ext cx="1728192" cy="1190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2852936"/>
            <a:ext cx="104360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23928" y="2420888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068960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0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04476"/>
              </p:ext>
            </p:extLst>
          </p:nvPr>
        </p:nvGraphicFramePr>
        <p:xfrm>
          <a:off x="611560" y="2212385"/>
          <a:ext cx="8064896" cy="4024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/>
                <a:gridCol w="6840760"/>
              </a:tblGrid>
              <a:tr h="2012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</a:t>
                      </a:r>
                      <a:r>
                        <a:rPr lang="ko-KR" altLang="en-US" sz="1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2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4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압축 풀기</a:t>
            </a:r>
            <a:endParaRPr kumimoji="1" lang="en-US" altLang="ko-KR" sz="3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528" y="908720"/>
            <a:ext cx="871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P-portal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압축파일을 다운받고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풀어줍니다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풉니다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▶윈도우의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:\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또는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D:\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zip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풀어주세요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Unix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 –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xvf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압축파일명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압축을 풀어줍니다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압축을 풀면 아래와 같이 파일이 보이게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064" y="4293096"/>
            <a:ext cx="5886284" cy="1872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348880"/>
            <a:ext cx="5694777" cy="17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lvl="0">
              <a:spcBef>
                <a:spcPct val="20000"/>
              </a:spcBef>
              <a:defRPr/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528" y="1281529"/>
            <a:ext cx="871252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드라이버를 인터넷에서 다운 받아서 넣어야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압축을 풀면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jdbc_driver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라는 폴더가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이곳에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드라이버를 넣어줘야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JDBC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다운로드 하는 곳은 아래와 같습니다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 드라이버 다운로드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http://nexus.saas.hand-china.com/content/repositories/rdc/com/oracle/ojdbc7/12.1.0.2/ojdbc7-12.1.0.2.jar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MS-SQL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다운로드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http://ida.fel.cvut.cz/maven/com/microsoft/sqlserver/sqljdbc41/6.0.8112/sqljdbc41-6.0.8112.jar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MY-SQL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http://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repo1.maven.org/maven2/mysql/mysql-connector-java/5.1.47/mysql-connector-java-5.1.47.jar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DB2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드라이버 다운로드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참고용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http://www-01.ibm.com/support/docview.wss?uid=swg21363866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910930"/>
            <a:ext cx="871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드라이버 파일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넣기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1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2" y="2097735"/>
            <a:ext cx="7884368" cy="4068562"/>
          </a:xfrm>
          <a:prstGeom prst="rect">
            <a:avLst/>
          </a:prstGeom>
        </p:spPr>
      </p:pic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026" y="849486"/>
            <a:ext cx="8820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API Push Client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제공 받으면 압축을 풀고 난 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Unix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Setup.sh(Window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Setup.bat)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실행하면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메뉴가 뜨게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Required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붙은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번은 필수로 입력해야 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커서가 깜박이는 곳에서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1~4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순차적으로 입력하시면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3146" y="3232342"/>
            <a:ext cx="7056784" cy="772721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394" y="4620562"/>
            <a:ext cx="7056784" cy="324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43146" y="3045464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71817" y="45665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제목 1"/>
          <p:cNvSpPr txBox="1">
            <a:spLocks/>
          </p:cNvSpPr>
          <p:nvPr/>
        </p:nvSpPr>
        <p:spPr bwMode="auto">
          <a:xfrm>
            <a:off x="136530" y="35571"/>
            <a:ext cx="8899525" cy="65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725" tIns="53461" rIns="54725" bIns="53461" anchor="ctr"/>
          <a:lstStyle/>
          <a:p>
            <a:pPr defTabSz="43366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5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 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셋업 하기 </a:t>
            </a:r>
            <a:r>
              <a:rPr kumimoji="1" lang="en-US" altLang="ko-KR" sz="3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r>
              <a:rPr kumimoji="1" lang="ko-KR" altLang="en-US" sz="3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endParaRPr kumimoji="1"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026" y="1024860"/>
            <a:ext cx="8820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Vendor Code(4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선택하는 단계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▶ 사용하시는 서버 정보와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Vendor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이 곳에 입력된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Vendor_code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협력사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seller_company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전송조건으로 사용합니다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벤더코드를 잘못 넣은 경우 협력사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데이터가 있어도 로그에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 data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나오게 되고 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전송이 되지 않습니다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888"/>
            <a:ext cx="7272808" cy="37529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7564" y="4290518"/>
            <a:ext cx="7452828" cy="551032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IRIVER_Gothic"/>
        <a:ea typeface="IRIVER_Gothic"/>
        <a:cs typeface="IRIVER_Gothic"/>
      </a:majorFont>
      <a:minorFont>
        <a:latin typeface="IRIVER_Gothic"/>
        <a:ea typeface="IRIVER_Gothic"/>
        <a:cs typeface="IRIVER_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</a:spPr>
      <a:bodyPr rtlCol="0" anchor="ctr"/>
      <a:lstStyle>
        <a:defPPr algn="ctr">
          <a:defRPr dirty="0"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2015</Words>
  <Application>Microsoft Office PowerPoint</Application>
  <PresentationFormat>화면 슬라이드 쇼(4:3)</PresentationFormat>
  <Paragraphs>297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HY견고딕</vt:lpstr>
      <vt:lpstr>IRIVER_Gothic</vt:lpstr>
      <vt:lpstr>굴림</vt:lpstr>
      <vt:lpstr>맑은 고딕</vt:lpstr>
      <vt:lpstr>Arial</vt:lpstr>
      <vt:lpstr>Wingdings</vt:lpstr>
      <vt:lpstr>1_기본 디자인</vt:lpstr>
      <vt:lpstr>협력사 주요 품질정보 연계 사용자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여기까지 오셨으면 서버의 기본 세팅은 거의 끝났습니다.  이제 남아 있는 세팅은 1. 실제로 데이터를 날릴 batch 프로그램 실행 2. 개발에서 정합성이 확보된 데이터를 운영으로 전환 만 남았습니다.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 Trouble Shooting!</vt:lpstr>
      <vt:lpstr>9. Trouble Shooting!</vt:lpstr>
      <vt:lpstr>PowerPoint 프레젠테이션</vt:lpstr>
      <vt:lpstr>PowerPoint 프레젠테이션</vt:lpstr>
    </vt:vector>
  </TitlesOfParts>
  <Company>Samsung Mobile Display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조영설/SCM파트/책임/삼성디스플레이</cp:lastModifiedBy>
  <cp:revision>119</cp:revision>
  <cp:lastPrinted>2016-05-09T05:35:17Z</cp:lastPrinted>
  <dcterms:created xsi:type="dcterms:W3CDTF">2016-04-27T07:38:19Z</dcterms:created>
  <dcterms:modified xsi:type="dcterms:W3CDTF">2019-07-05T07:15:30Z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3114F6F9504BE636EDDBF062BD15DD13596164F46F86D98755BFE994667FA480</vt:lpwstr>
  </property>
  <property fmtid="{D5CDD505-2E9C-101B-9397-08002B2CF9AE}" pid="2" name="NSCPROP">
    <vt:lpwstr>NSCCustomProperty</vt:lpwstr>
  </property>
  <property fmtid="{D5CDD505-2E9C-101B-9397-08002B2CF9AE}" pid="3" name="NSCPROP_SA">
    <vt:lpwstr>\\11.90.87.224\01.(2016) 구매 포탈 사이버 사업장 구축 (과제)\09. 메뉴얼\메뉴얼\P-PORTAL 매뉴얼 (1)_v0.0_v2.pptx</vt:lpwstr>
  </property>
</Properties>
</file>