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32" r:id="rId5"/>
    <p:sldId id="302" r:id="rId6"/>
    <p:sldId id="315" r:id="rId7"/>
    <p:sldId id="327" r:id="rId8"/>
    <p:sldId id="294" r:id="rId9"/>
    <p:sldId id="295" r:id="rId10"/>
    <p:sldId id="328" r:id="rId11"/>
    <p:sldId id="329" r:id="rId12"/>
    <p:sldId id="330" r:id="rId13"/>
    <p:sldId id="331" r:id="rId14"/>
    <p:sldId id="313" r:id="rId15"/>
    <p:sldId id="31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046" autoAdjust="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DBD6F-592E-4D6D-9F22-ABE02B644CC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932522A7-0924-416C-B646-757FA75F9C16}">
      <dgm:prSet phldrT="[Text]" custT="1"/>
      <dgm:spPr/>
      <dgm:t>
        <a:bodyPr/>
        <a:lstStyle/>
        <a:p>
          <a:r>
            <a:rPr lang="en-ID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Duy trì sản phẩm chủ lực</a:t>
          </a:r>
          <a:endParaRPr lang="en-ID" sz="1800"/>
        </a:p>
      </dgm:t>
    </dgm:pt>
    <dgm:pt modelId="{B1FA6CD9-E66C-40A0-A3C0-B9A5FBA6190C}" type="parTrans" cxnId="{91F4BADB-3C8C-4849-BAA1-F68A4D7C08CE}">
      <dgm:prSet/>
      <dgm:spPr/>
      <dgm:t>
        <a:bodyPr/>
        <a:lstStyle/>
        <a:p>
          <a:endParaRPr lang="en-ID" sz="1800"/>
        </a:p>
      </dgm:t>
    </dgm:pt>
    <dgm:pt modelId="{1ABF95B4-013A-46D9-959C-DC9CD8DF67C3}" type="sibTrans" cxnId="{91F4BADB-3C8C-4849-BAA1-F68A4D7C08CE}">
      <dgm:prSet/>
      <dgm:spPr/>
      <dgm:t>
        <a:bodyPr/>
        <a:lstStyle/>
        <a:p>
          <a:endParaRPr lang="en-ID" sz="1800"/>
        </a:p>
      </dgm:t>
    </dgm:pt>
    <dgm:pt modelId="{73A13FA9-3A63-4190-9F49-ECF056F3F52F}">
      <dgm:prSet phldrT="[Text]" custT="1"/>
      <dgm:spPr/>
      <dgm:t>
        <a:bodyPr/>
        <a:lstStyle/>
        <a:p>
          <a:r>
            <a:rPr lang="en-ID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 thiện sản phẩm yếu</a:t>
          </a:r>
          <a:endParaRPr lang="en-ID" sz="1800"/>
        </a:p>
      </dgm:t>
    </dgm:pt>
    <dgm:pt modelId="{9B493A65-957E-49F4-9029-5D8FC411111C}" type="parTrans" cxnId="{7D868C19-E309-4B3A-9694-0FD05AB876B9}">
      <dgm:prSet/>
      <dgm:spPr/>
      <dgm:t>
        <a:bodyPr/>
        <a:lstStyle/>
        <a:p>
          <a:endParaRPr lang="en-ID" sz="1800"/>
        </a:p>
      </dgm:t>
    </dgm:pt>
    <dgm:pt modelId="{CFEA506C-7C6F-405E-8E3C-AE14B0E15431}" type="sibTrans" cxnId="{7D868C19-E309-4B3A-9694-0FD05AB876B9}">
      <dgm:prSet/>
      <dgm:spPr/>
      <dgm:t>
        <a:bodyPr/>
        <a:lstStyle/>
        <a:p>
          <a:endParaRPr lang="en-ID" sz="1800"/>
        </a:p>
      </dgm:t>
    </dgm:pt>
    <dgm:pt modelId="{F6F6B414-0879-4C25-8C22-1760EDE3FD8A}">
      <dgm:prSet phldrT="[Text]" custT="1"/>
      <dgm:spPr/>
      <dgm:t>
        <a:bodyPr/>
        <a:lstStyle/>
        <a:p>
          <a:r>
            <a:rPr lang="en-ID" sz="1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Khai thác mùa vụ</a:t>
          </a:r>
          <a:endParaRPr lang="en-ID" sz="1800"/>
        </a:p>
      </dgm:t>
    </dgm:pt>
    <dgm:pt modelId="{07D2629F-4751-44E9-A62C-C54A88886384}" type="parTrans" cxnId="{D82DA579-2B52-48D4-ADE5-E56EA74D5396}">
      <dgm:prSet/>
      <dgm:spPr/>
      <dgm:t>
        <a:bodyPr/>
        <a:lstStyle/>
        <a:p>
          <a:endParaRPr lang="en-ID" sz="1800"/>
        </a:p>
      </dgm:t>
    </dgm:pt>
    <dgm:pt modelId="{34B9A78E-C9E2-41FA-9376-37688FCC382E}" type="sibTrans" cxnId="{D82DA579-2B52-48D4-ADE5-E56EA74D5396}">
      <dgm:prSet/>
      <dgm:spPr/>
      <dgm:t>
        <a:bodyPr/>
        <a:lstStyle/>
        <a:p>
          <a:endParaRPr lang="en-ID" sz="1800"/>
        </a:p>
      </dgm:t>
    </dgm:pt>
    <dgm:pt modelId="{FFE91D39-2EFB-4D38-9E26-6B0D7A180BA0}" type="pres">
      <dgm:prSet presAssocID="{374DBD6F-592E-4D6D-9F22-ABE02B644CCD}" presName="Name0" presStyleCnt="0">
        <dgm:presLayoutVars>
          <dgm:chMax val="7"/>
          <dgm:chPref val="7"/>
          <dgm:dir/>
        </dgm:presLayoutVars>
      </dgm:prSet>
      <dgm:spPr/>
    </dgm:pt>
    <dgm:pt modelId="{9C368F73-AAA8-4292-80BE-6CA4C5E43656}" type="pres">
      <dgm:prSet presAssocID="{374DBD6F-592E-4D6D-9F22-ABE02B644CCD}" presName="Name1" presStyleCnt="0"/>
      <dgm:spPr/>
    </dgm:pt>
    <dgm:pt modelId="{49E12CD9-1BC1-4D9F-85C5-BBA5A72D80C6}" type="pres">
      <dgm:prSet presAssocID="{374DBD6F-592E-4D6D-9F22-ABE02B644CCD}" presName="cycle" presStyleCnt="0"/>
      <dgm:spPr/>
    </dgm:pt>
    <dgm:pt modelId="{8417A55D-7EB4-4DB7-8434-87C628E7A1D7}" type="pres">
      <dgm:prSet presAssocID="{374DBD6F-592E-4D6D-9F22-ABE02B644CCD}" presName="srcNode" presStyleLbl="node1" presStyleIdx="0" presStyleCnt="3"/>
      <dgm:spPr/>
    </dgm:pt>
    <dgm:pt modelId="{6CE57B73-B768-4C99-B9CE-20157395D5D8}" type="pres">
      <dgm:prSet presAssocID="{374DBD6F-592E-4D6D-9F22-ABE02B644CCD}" presName="conn" presStyleLbl="parChTrans1D2" presStyleIdx="0" presStyleCnt="1" custLinFactNeighborX="276" custLinFactNeighborY="205"/>
      <dgm:spPr/>
    </dgm:pt>
    <dgm:pt modelId="{1CBF85F3-6999-4FFA-A5AC-162C7754014A}" type="pres">
      <dgm:prSet presAssocID="{374DBD6F-592E-4D6D-9F22-ABE02B644CCD}" presName="extraNode" presStyleLbl="node1" presStyleIdx="0" presStyleCnt="3"/>
      <dgm:spPr/>
    </dgm:pt>
    <dgm:pt modelId="{33722DF1-3B68-4924-B46D-6BA2454C1898}" type="pres">
      <dgm:prSet presAssocID="{374DBD6F-592E-4D6D-9F22-ABE02B644CCD}" presName="dstNode" presStyleLbl="node1" presStyleIdx="0" presStyleCnt="3"/>
      <dgm:spPr/>
    </dgm:pt>
    <dgm:pt modelId="{5C073571-7D70-4ADB-BE37-1C44F4F55A6D}" type="pres">
      <dgm:prSet presAssocID="{932522A7-0924-416C-B646-757FA75F9C16}" presName="text_1" presStyleLbl="node1" presStyleIdx="0" presStyleCnt="3" custScaleY="41134" custLinFactNeighborX="-544" custLinFactNeighborY="1526">
        <dgm:presLayoutVars>
          <dgm:bulletEnabled val="1"/>
        </dgm:presLayoutVars>
      </dgm:prSet>
      <dgm:spPr/>
    </dgm:pt>
    <dgm:pt modelId="{58172782-08FA-462A-AEC3-FC524E9E884A}" type="pres">
      <dgm:prSet presAssocID="{932522A7-0924-416C-B646-757FA75F9C16}" presName="accent_1" presStyleCnt="0"/>
      <dgm:spPr/>
    </dgm:pt>
    <dgm:pt modelId="{012694D3-B3D5-468F-8235-3B060C25EEAC}" type="pres">
      <dgm:prSet presAssocID="{932522A7-0924-416C-B646-757FA75F9C16}" presName="accentRepeatNode" presStyleLbl="solidFgAcc1" presStyleIdx="0" presStyleCnt="3" custScaleX="48977" custScaleY="41016"/>
      <dgm:spPr/>
    </dgm:pt>
    <dgm:pt modelId="{D446AC38-A0C5-49CC-9906-C18114CF2854}" type="pres">
      <dgm:prSet presAssocID="{73A13FA9-3A63-4190-9F49-ECF056F3F52F}" presName="text_2" presStyleLbl="node1" presStyleIdx="1" presStyleCnt="3" custScaleX="102403" custScaleY="42332" custLinFactNeighborX="-363" custLinFactNeighborY="-56183">
        <dgm:presLayoutVars>
          <dgm:bulletEnabled val="1"/>
        </dgm:presLayoutVars>
      </dgm:prSet>
      <dgm:spPr/>
    </dgm:pt>
    <dgm:pt modelId="{9B106B0A-3751-4627-B06A-A78AE6CAB366}" type="pres">
      <dgm:prSet presAssocID="{73A13FA9-3A63-4190-9F49-ECF056F3F52F}" presName="accent_2" presStyleCnt="0"/>
      <dgm:spPr/>
    </dgm:pt>
    <dgm:pt modelId="{14744574-59CF-4853-B509-B6FC6AB88D0D}" type="pres">
      <dgm:prSet presAssocID="{73A13FA9-3A63-4190-9F49-ECF056F3F52F}" presName="accentRepeatNode" presStyleLbl="solidFgAcc1" presStyleIdx="1" presStyleCnt="3" custScaleX="53787" custScaleY="41515" custLinFactNeighborX="-11474" custLinFactNeighborY="-44126"/>
      <dgm:spPr/>
    </dgm:pt>
    <dgm:pt modelId="{5F00A4FF-BF50-4EB2-9622-14AEC9A07C63}" type="pres">
      <dgm:prSet presAssocID="{F6F6B414-0879-4C25-8C22-1760EDE3FD8A}" presName="text_3" presStyleLbl="node1" presStyleIdx="2" presStyleCnt="3" custScaleY="52547" custLinFactY="-9251" custLinFactNeighborX="975" custLinFactNeighborY="-100000">
        <dgm:presLayoutVars>
          <dgm:bulletEnabled val="1"/>
        </dgm:presLayoutVars>
      </dgm:prSet>
      <dgm:spPr/>
    </dgm:pt>
    <dgm:pt modelId="{EA74E3DE-EA1C-4ED2-81AC-ECFF24C3AA2A}" type="pres">
      <dgm:prSet presAssocID="{F6F6B414-0879-4C25-8C22-1760EDE3FD8A}" presName="accent_3" presStyleCnt="0"/>
      <dgm:spPr/>
    </dgm:pt>
    <dgm:pt modelId="{3E82D3D3-8924-4B74-8D11-ADF421E63BE6}" type="pres">
      <dgm:prSet presAssocID="{F6F6B414-0879-4C25-8C22-1760EDE3FD8A}" presName="accentRepeatNode" presStyleLbl="solidFgAcc1" presStyleIdx="2" presStyleCnt="3" custScaleX="57123" custScaleY="45664" custLinFactNeighborX="22077" custLinFactNeighborY="-88286"/>
      <dgm:spPr/>
    </dgm:pt>
  </dgm:ptLst>
  <dgm:cxnLst>
    <dgm:cxn modelId="{7D868C19-E309-4B3A-9694-0FD05AB876B9}" srcId="{374DBD6F-592E-4D6D-9F22-ABE02B644CCD}" destId="{73A13FA9-3A63-4190-9F49-ECF056F3F52F}" srcOrd="1" destOrd="0" parTransId="{9B493A65-957E-49F4-9029-5D8FC411111C}" sibTransId="{CFEA506C-7C6F-405E-8E3C-AE14B0E15431}"/>
    <dgm:cxn modelId="{C70C712D-3F58-4DB5-B802-A02E4FCFB99E}" type="presOf" srcId="{374DBD6F-592E-4D6D-9F22-ABE02B644CCD}" destId="{FFE91D39-2EFB-4D38-9E26-6B0D7A180BA0}" srcOrd="0" destOrd="0" presId="urn:microsoft.com/office/officeart/2008/layout/VerticalCurvedList"/>
    <dgm:cxn modelId="{C08CAC5B-C80E-4442-8260-87CB9E87F521}" type="presOf" srcId="{F6F6B414-0879-4C25-8C22-1760EDE3FD8A}" destId="{5F00A4FF-BF50-4EB2-9622-14AEC9A07C63}" srcOrd="0" destOrd="0" presId="urn:microsoft.com/office/officeart/2008/layout/VerticalCurvedList"/>
    <dgm:cxn modelId="{9C82C453-945C-4552-858A-73E434365A21}" type="presOf" srcId="{932522A7-0924-416C-B646-757FA75F9C16}" destId="{5C073571-7D70-4ADB-BE37-1C44F4F55A6D}" srcOrd="0" destOrd="0" presId="urn:microsoft.com/office/officeart/2008/layout/VerticalCurvedList"/>
    <dgm:cxn modelId="{D82DA579-2B52-48D4-ADE5-E56EA74D5396}" srcId="{374DBD6F-592E-4D6D-9F22-ABE02B644CCD}" destId="{F6F6B414-0879-4C25-8C22-1760EDE3FD8A}" srcOrd="2" destOrd="0" parTransId="{07D2629F-4751-44E9-A62C-C54A88886384}" sibTransId="{34B9A78E-C9E2-41FA-9376-37688FCC382E}"/>
    <dgm:cxn modelId="{953D0A90-0F5F-4D5E-A4E8-3B7BDDB73381}" type="presOf" srcId="{1ABF95B4-013A-46D9-959C-DC9CD8DF67C3}" destId="{6CE57B73-B768-4C99-B9CE-20157395D5D8}" srcOrd="0" destOrd="0" presId="urn:microsoft.com/office/officeart/2008/layout/VerticalCurvedList"/>
    <dgm:cxn modelId="{9402F99F-6A07-4DA9-AAAD-1436678E9B44}" type="presOf" srcId="{73A13FA9-3A63-4190-9F49-ECF056F3F52F}" destId="{D446AC38-A0C5-49CC-9906-C18114CF2854}" srcOrd="0" destOrd="0" presId="urn:microsoft.com/office/officeart/2008/layout/VerticalCurvedList"/>
    <dgm:cxn modelId="{91F4BADB-3C8C-4849-BAA1-F68A4D7C08CE}" srcId="{374DBD6F-592E-4D6D-9F22-ABE02B644CCD}" destId="{932522A7-0924-416C-B646-757FA75F9C16}" srcOrd="0" destOrd="0" parTransId="{B1FA6CD9-E66C-40A0-A3C0-B9A5FBA6190C}" sibTransId="{1ABF95B4-013A-46D9-959C-DC9CD8DF67C3}"/>
    <dgm:cxn modelId="{A7A6C80D-4E8A-4135-9877-8E9208C57B90}" type="presParOf" srcId="{FFE91D39-2EFB-4D38-9E26-6B0D7A180BA0}" destId="{9C368F73-AAA8-4292-80BE-6CA4C5E43656}" srcOrd="0" destOrd="0" presId="urn:microsoft.com/office/officeart/2008/layout/VerticalCurvedList"/>
    <dgm:cxn modelId="{8B3B3B01-093C-4E6A-8600-1F9685BB5A17}" type="presParOf" srcId="{9C368F73-AAA8-4292-80BE-6CA4C5E43656}" destId="{49E12CD9-1BC1-4D9F-85C5-BBA5A72D80C6}" srcOrd="0" destOrd="0" presId="urn:microsoft.com/office/officeart/2008/layout/VerticalCurvedList"/>
    <dgm:cxn modelId="{46C3461A-29F5-4713-92A3-BB8279ADDA64}" type="presParOf" srcId="{49E12CD9-1BC1-4D9F-85C5-BBA5A72D80C6}" destId="{8417A55D-7EB4-4DB7-8434-87C628E7A1D7}" srcOrd="0" destOrd="0" presId="urn:microsoft.com/office/officeart/2008/layout/VerticalCurvedList"/>
    <dgm:cxn modelId="{0912E5E3-66C0-41B9-871E-0BBD42F3898E}" type="presParOf" srcId="{49E12CD9-1BC1-4D9F-85C5-BBA5A72D80C6}" destId="{6CE57B73-B768-4C99-B9CE-20157395D5D8}" srcOrd="1" destOrd="0" presId="urn:microsoft.com/office/officeart/2008/layout/VerticalCurvedList"/>
    <dgm:cxn modelId="{40287368-F470-413F-9368-ABD6EEA2DD1C}" type="presParOf" srcId="{49E12CD9-1BC1-4D9F-85C5-BBA5A72D80C6}" destId="{1CBF85F3-6999-4FFA-A5AC-162C7754014A}" srcOrd="2" destOrd="0" presId="urn:microsoft.com/office/officeart/2008/layout/VerticalCurvedList"/>
    <dgm:cxn modelId="{BFAC7A4D-DF0C-4159-9202-6101E2CDA99F}" type="presParOf" srcId="{49E12CD9-1BC1-4D9F-85C5-BBA5A72D80C6}" destId="{33722DF1-3B68-4924-B46D-6BA2454C1898}" srcOrd="3" destOrd="0" presId="urn:microsoft.com/office/officeart/2008/layout/VerticalCurvedList"/>
    <dgm:cxn modelId="{5BD5A321-B079-4220-B6B5-3B9A72AB75CC}" type="presParOf" srcId="{9C368F73-AAA8-4292-80BE-6CA4C5E43656}" destId="{5C073571-7D70-4ADB-BE37-1C44F4F55A6D}" srcOrd="1" destOrd="0" presId="urn:microsoft.com/office/officeart/2008/layout/VerticalCurvedList"/>
    <dgm:cxn modelId="{FF5BCB3D-4A0D-47FE-BE7F-F5C51307328A}" type="presParOf" srcId="{9C368F73-AAA8-4292-80BE-6CA4C5E43656}" destId="{58172782-08FA-462A-AEC3-FC524E9E884A}" srcOrd="2" destOrd="0" presId="urn:microsoft.com/office/officeart/2008/layout/VerticalCurvedList"/>
    <dgm:cxn modelId="{FDD07540-49F8-4DCC-AD81-6ABDEA2434E2}" type="presParOf" srcId="{58172782-08FA-462A-AEC3-FC524E9E884A}" destId="{012694D3-B3D5-468F-8235-3B060C25EEAC}" srcOrd="0" destOrd="0" presId="urn:microsoft.com/office/officeart/2008/layout/VerticalCurvedList"/>
    <dgm:cxn modelId="{BB78B984-8366-448D-A265-27470947E5BC}" type="presParOf" srcId="{9C368F73-AAA8-4292-80BE-6CA4C5E43656}" destId="{D446AC38-A0C5-49CC-9906-C18114CF2854}" srcOrd="3" destOrd="0" presId="urn:microsoft.com/office/officeart/2008/layout/VerticalCurvedList"/>
    <dgm:cxn modelId="{14921772-5406-4AA4-9081-00794F05F5AE}" type="presParOf" srcId="{9C368F73-AAA8-4292-80BE-6CA4C5E43656}" destId="{9B106B0A-3751-4627-B06A-A78AE6CAB366}" srcOrd="4" destOrd="0" presId="urn:microsoft.com/office/officeart/2008/layout/VerticalCurvedList"/>
    <dgm:cxn modelId="{6F6E473D-1A40-44ED-8220-9E06F3019F35}" type="presParOf" srcId="{9B106B0A-3751-4627-B06A-A78AE6CAB366}" destId="{14744574-59CF-4853-B509-B6FC6AB88D0D}" srcOrd="0" destOrd="0" presId="urn:microsoft.com/office/officeart/2008/layout/VerticalCurvedList"/>
    <dgm:cxn modelId="{70597DF5-5F6B-400E-9213-26F8991408FE}" type="presParOf" srcId="{9C368F73-AAA8-4292-80BE-6CA4C5E43656}" destId="{5F00A4FF-BF50-4EB2-9622-14AEC9A07C63}" srcOrd="5" destOrd="0" presId="urn:microsoft.com/office/officeart/2008/layout/VerticalCurvedList"/>
    <dgm:cxn modelId="{BCF25425-BEAE-4F0B-B7FB-4CDE79B307CC}" type="presParOf" srcId="{9C368F73-AAA8-4292-80BE-6CA4C5E43656}" destId="{EA74E3DE-EA1C-4ED2-81AC-ECFF24C3AA2A}" srcOrd="6" destOrd="0" presId="urn:microsoft.com/office/officeart/2008/layout/VerticalCurvedList"/>
    <dgm:cxn modelId="{D41812C3-8D42-4186-9047-31EA1F992F63}" type="presParOf" srcId="{EA74E3DE-EA1C-4ED2-81AC-ECFF24C3AA2A}" destId="{3E82D3D3-8924-4B74-8D11-ADF421E63B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57B73-B768-4C99-B9CE-20157395D5D8}">
      <dsp:nvSpPr>
        <dsp:cNvPr id="0" name=""/>
        <dsp:cNvSpPr/>
      </dsp:nvSpPr>
      <dsp:spPr>
        <a:xfrm>
          <a:off x="-6148346" y="-922459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73571-7D70-4ADB-BE37-1C44F4F55A6D}">
      <dsp:nvSpPr>
        <dsp:cNvPr id="0" name=""/>
        <dsp:cNvSpPr/>
      </dsp:nvSpPr>
      <dsp:spPr>
        <a:xfrm>
          <a:off x="669093" y="877379"/>
          <a:ext cx="7301111" cy="4457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1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Duy trì sản phẩm chủ lực</a:t>
          </a:r>
          <a:endParaRPr lang="en-ID" sz="1800" kern="1200"/>
        </a:p>
      </dsp:txBody>
      <dsp:txXfrm>
        <a:off x="669093" y="877379"/>
        <a:ext cx="7301111" cy="445782"/>
      </dsp:txXfrm>
    </dsp:sp>
    <dsp:sp modelId="{012694D3-B3D5-468F-8235-3B060C25EEAC}">
      <dsp:nvSpPr>
        <dsp:cNvPr id="0" name=""/>
        <dsp:cNvSpPr/>
      </dsp:nvSpPr>
      <dsp:spPr>
        <a:xfrm>
          <a:off x="377074" y="805918"/>
          <a:ext cx="663475" cy="55563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6AC38-A0C5-49CC-9906-C18114CF2854}">
      <dsp:nvSpPr>
        <dsp:cNvPr id="0" name=""/>
        <dsp:cNvSpPr/>
      </dsp:nvSpPr>
      <dsp:spPr>
        <a:xfrm>
          <a:off x="994685" y="1871076"/>
          <a:ext cx="7073153" cy="458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1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Cải thiện sản phẩm yếu</a:t>
          </a:r>
          <a:endParaRPr lang="en-ID" sz="1800" kern="1200"/>
        </a:p>
      </dsp:txBody>
      <dsp:txXfrm>
        <a:off x="994685" y="1871076"/>
        <a:ext cx="7073153" cy="458766"/>
      </dsp:txXfrm>
    </dsp:sp>
    <dsp:sp modelId="{14744574-59CF-4853-B509-B6FC6AB88D0D}">
      <dsp:nvSpPr>
        <dsp:cNvPr id="0" name=""/>
        <dsp:cNvSpPr/>
      </dsp:nvSpPr>
      <dsp:spPr>
        <a:xfrm>
          <a:off x="582996" y="1830378"/>
          <a:ext cx="728634" cy="562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0A4FF-BF50-4EB2-9622-14AEC9A07C63}">
      <dsp:nvSpPr>
        <dsp:cNvPr id="0" name=""/>
        <dsp:cNvSpPr/>
      </dsp:nvSpPr>
      <dsp:spPr>
        <a:xfrm>
          <a:off x="779997" y="2866209"/>
          <a:ext cx="7301111" cy="5694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1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Khai thác mùa vụ</a:t>
          </a:r>
          <a:endParaRPr lang="en-ID" sz="1800" kern="1200"/>
        </a:p>
      </dsp:txBody>
      <dsp:txXfrm>
        <a:off x="779997" y="2866209"/>
        <a:ext cx="7301111" cy="569469"/>
      </dsp:txXfrm>
    </dsp:sp>
    <dsp:sp modelId="{3E82D3D3-8924-4B74-8D11-ADF421E63BE6}">
      <dsp:nvSpPr>
        <dsp:cNvPr id="0" name=""/>
        <dsp:cNvSpPr/>
      </dsp:nvSpPr>
      <dsp:spPr>
        <a:xfrm>
          <a:off x="620968" y="2829655"/>
          <a:ext cx="773826" cy="6185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Latte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là sản phẩm </a:t>
            </a:r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chủ lực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chiếm doanh thu lớn nhất, trong khi </a:t>
            </a:r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Espresso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 Cortado tiêu thụ thấp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lang="en-ID" sz="9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Doanh thu đạt đỉnh vào 10h sáng 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và 16h chiều, phản ánh thói quen tiêu dùng theo ca làm việc.</a:t>
            </a:r>
            <a:endParaRPr lang="en-ID" sz="9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Thứ 2 vượt trội về doanh số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trong khi Thứ 4 và Thứ 7 là ngày yếu.</a:t>
            </a:r>
            <a:b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Doanh thu cao nhất vào tháng 3 và tháng 10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thấp nhất vào tháng 4, </a:t>
            </a:r>
            <a:r>
              <a:rPr lang="vi-VN" sz="900" b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cho thấy xu hướng mùa vụ </a:t>
            </a:r>
            <a:r>
              <a:rPr lang="vi-VN" sz="9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rõ ràng.</a:t>
            </a:r>
            <a:endParaRPr lang="en-ID" sz="9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D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77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2013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26D1D-89B4-9E13-9586-2C3D9B53C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EB3EC-A2A7-2677-17D3-A3950D91E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026540-FD0D-7528-2F61-2A42C05D9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265C-2878-6DAE-5686-230055E18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631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6B697-29E3-EDBD-6E13-D91A4156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F0B95-C64E-CE6C-7463-ACD8F222F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E3187-F67E-288E-9EEE-85FB4CB37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A42B-A493-0074-0139-B091ECAC7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0779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15ED4-E121-2B07-2587-FC321797C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A1ED2-66C2-A425-CBF7-1558B9E54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30120-77E5-13FD-AE79-12EB4B663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72825-3C04-9026-0C49-01E977695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33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53B78-221B-57D5-9B83-14D60C547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5D049-ABCF-2601-DD15-9BC6E9B37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8793B-DE03-7BE7-EB21-303FC852B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E54F-CE74-4AD6-140E-745AA426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87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9/25/2025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4.svg"/><Relationship Id="rId5" Type="http://schemas.openxmlformats.org/officeDocument/2006/relationships/diagramData" Target="../diagrams/data1.xml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itting around a table with charts and graphs&#10;&#10;AI-generated content may be incorrect.">
            <a:extLst>
              <a:ext uri="{FF2B5EF4-FFF2-40B4-BE49-F238E27FC236}">
                <a16:creationId xmlns:a16="http://schemas.microsoft.com/office/drawing/2014/main" id="{B3112D23-CCDA-8242-25D6-765AE31F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F4C0381-6443-51FD-2C26-D1A770CD2C81}"/>
              </a:ext>
            </a:extLst>
          </p:cNvPr>
          <p:cNvSpPr/>
          <p:nvPr/>
        </p:nvSpPr>
        <p:spPr>
          <a:xfrm>
            <a:off x="2585683" y="1514094"/>
            <a:ext cx="7020633" cy="280720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DOANH SỐ BÁN HÀNG COFFEE</a:t>
            </a:r>
            <a:endParaRPr lang="en-ID" sz="5000"/>
          </a:p>
        </p:txBody>
      </p:sp>
    </p:spTree>
    <p:extLst>
      <p:ext uri="{BB962C8B-B14F-4D97-AF65-F5344CB8AC3E}">
        <p14:creationId xmlns:p14="http://schemas.microsoft.com/office/powerpoint/2010/main" val="319952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2DB48-55E4-68AA-7147-BAD54FC4F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FF8F39-3379-1CCB-31B7-19260DFB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18872"/>
            <a:ext cx="11606784" cy="121624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Doanh số biến động theo mùa: Đỉnh vào Tháng 3 &amp; 10, thấp nhất Tháng 4 &amp; mùa hè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619FE-A84C-8054-DEB4-090871FE6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3" y="1898813"/>
            <a:ext cx="8403336" cy="4840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BCE622-DED5-D4D1-8D57-6198EC711E9B}"/>
              </a:ext>
            </a:extLst>
          </p:cNvPr>
          <p:cNvSpPr txBox="1"/>
          <p:nvPr/>
        </p:nvSpPr>
        <p:spPr>
          <a:xfrm>
            <a:off x="8580119" y="2487350"/>
            <a:ext cx="3383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Tháng 3 &amp; 10 đạt đỉnh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doanh thu cao nhất năm (15.89K $ &amp; 13.89K $).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Tháng 4 &amp; mùa hè (6 - 8) thấp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doanh thu giảm mạnh, cần chiến lược kích cầu.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tháng khác (</a:t>
            </a:r>
            <a:r>
              <a:rPr lang="en-ID" b="1">
                <a:latin typeface="Times New Roman" panose="02020603050405020304" pitchFamily="18" charset="0"/>
                <a:cs typeface="Times New Roman" panose="02020603050405020304" pitchFamily="18" charset="0"/>
              </a:rPr>
              <a:t>tháng 5, 9, 11, 12)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 doanh thu duy trì mức trung bình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(8 - 10K $)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nhưng còn tiềm năng khai thác thêm.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F276BFCB-EC35-3063-FC43-B286DD028C22}"/>
              </a:ext>
            </a:extLst>
          </p:cNvPr>
          <p:cNvSpPr/>
          <p:nvPr/>
        </p:nvSpPr>
        <p:spPr>
          <a:xfrm rot="8312711">
            <a:off x="1511761" y="1575648"/>
            <a:ext cx="264405" cy="64633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C161E3F-5B24-AE53-DF67-CD16C8CC142B}"/>
              </a:ext>
            </a:extLst>
          </p:cNvPr>
          <p:cNvSpPr/>
          <p:nvPr/>
        </p:nvSpPr>
        <p:spPr>
          <a:xfrm rot="12648029">
            <a:off x="6730610" y="2046092"/>
            <a:ext cx="297455" cy="6264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462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607" y="837229"/>
            <a:ext cx="3362960" cy="83099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F6824-E409-4436-9F53-FF50E9FB0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400" y="2161662"/>
            <a:ext cx="4143374" cy="344361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 thu </a:t>
            </a:r>
            <a:r>
              <a:rPr lang="en-ID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trung mạnh vào một số sản phẩm chủ lực </a:t>
            </a:r>
            <a:r>
              <a:rPr lang="en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(Latte, Americano with Milk).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Mùa vụ ảnh hưởng lớn</a:t>
            </a:r>
            <a:r>
              <a:rPr lang="en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Tháng 3 &amp; 10 bùng nổ, tháng 4 và mùa hè suy giảm.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 vi khách hàng: </a:t>
            </a:r>
            <a:r>
              <a:rPr lang="en-ID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 mua đầu tuần (Thứ Hai)</a:t>
            </a:r>
            <a:r>
              <a:rPr lang="en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cao điểm sáng và chiều.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toán không tiền mặt </a:t>
            </a:r>
            <a:r>
              <a:rPr lang="en-ID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trở thành chuẩn mực với tỷ lệ áp đảo.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A person writing on a paper&#10;&#10;AI-generated content may be incorrect.">
            <a:extLst>
              <a:ext uri="{FF2B5EF4-FFF2-40B4-BE49-F238E27FC236}">
                <a16:creationId xmlns:a16="http://schemas.microsoft.com/office/drawing/2014/main" id="{1C48D3D3-4172-CCC4-3593-EEC76ED91D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196" r="211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itting at a desk looking at papers&#10;&#10;AI-generated content may be incorrect.">
            <a:extLst>
              <a:ext uri="{FF2B5EF4-FFF2-40B4-BE49-F238E27FC236}">
                <a16:creationId xmlns:a16="http://schemas.microsoft.com/office/drawing/2014/main" id="{08DE894C-8121-A761-52C6-1BBDCD066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600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17400" cy="6858000"/>
          </a:xfrm>
          <a:prstGeom prst="rect">
            <a:avLst/>
          </a:prstGeo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7604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B8F5A225-0C56-4A56-9265-DBE9001CC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920" y="2374043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34492" y="348044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2834954" y="3721829"/>
            <a:ext cx="36576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n-ID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6539" y="473305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2905162" y="4976850"/>
            <a:ext cx="36576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endParaRPr lang="en-ID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BC618CE4-6DEC-4D26-B202-8BAAA269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2554" y="4028037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0F675B-8342-DD94-43AB-44A08A1B886E}"/>
              </a:ext>
            </a:extLst>
          </p:cNvPr>
          <p:cNvSpPr/>
          <p:nvPr/>
        </p:nvSpPr>
        <p:spPr>
          <a:xfrm>
            <a:off x="3535680" y="363814"/>
            <a:ext cx="5120640" cy="12650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XUẤT</a:t>
            </a:r>
            <a:endParaRPr lang="en-ID" sz="600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94ED30-8F72-1006-95A3-BE78E08FC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837443"/>
              </p:ext>
            </p:extLst>
          </p:nvPr>
        </p:nvGraphicFramePr>
        <p:xfrm>
          <a:off x="1648333" y="9963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6" name="Graphic 15" descr="Target Audience">
            <a:extLst>
              <a:ext uri="{FF2B5EF4-FFF2-40B4-BE49-F238E27FC236}">
                <a16:creationId xmlns:a16="http://schemas.microsoft.com/office/drawing/2014/main" id="{C4663C19-45BD-46CB-AA38-6CE7C4522B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6619" y="1839182"/>
            <a:ext cx="548640" cy="54864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80C70A-DD56-970F-51F7-7D3BC4F311C6}"/>
              </a:ext>
            </a:extLst>
          </p:cNvPr>
          <p:cNvGrpSpPr/>
          <p:nvPr/>
        </p:nvGrpSpPr>
        <p:grpSpPr>
          <a:xfrm>
            <a:off x="2428080" y="4666281"/>
            <a:ext cx="7301111" cy="548640"/>
            <a:chOff x="752110" y="3793066"/>
            <a:chExt cx="7301111" cy="10837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822129-FF10-A823-F6F7-231F0C507A8F}"/>
                </a:ext>
              </a:extLst>
            </p:cNvPr>
            <p:cNvSpPr/>
            <p:nvPr/>
          </p:nvSpPr>
          <p:spPr>
            <a:xfrm>
              <a:off x="752110" y="3793066"/>
              <a:ext cx="7301111" cy="10837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768DD1-E9D0-A8AA-CCB9-9502583DC5F2}"/>
                </a:ext>
              </a:extLst>
            </p:cNvPr>
            <p:cNvSpPr txBox="1"/>
            <p:nvPr/>
          </p:nvSpPr>
          <p:spPr>
            <a:xfrm>
              <a:off x="752110" y="3793066"/>
              <a:ext cx="7301111" cy="108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0213" tIns="45720" rIns="45720" bIns="45720" numCol="1" spcCol="1270" anchor="ctr" anchorCtr="0"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1000"/>
                </a:spcBef>
                <a:defRPr/>
              </a:pPr>
              <a:r>
                <a:rPr lang="en-ID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Tận dụng hành vi khách hàng</a:t>
              </a:r>
              <a:endPara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E0F3AE-4B7E-FEEC-BFE1-5C2DE0C1013F}"/>
              </a:ext>
            </a:extLst>
          </p:cNvPr>
          <p:cNvGrpSpPr/>
          <p:nvPr/>
        </p:nvGrpSpPr>
        <p:grpSpPr>
          <a:xfrm>
            <a:off x="2223889" y="5604660"/>
            <a:ext cx="7301111" cy="535291"/>
            <a:chOff x="752110" y="3793061"/>
            <a:chExt cx="7301111" cy="108373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21F249-6976-DAFC-76A1-AC5B5CF39D1F}"/>
                </a:ext>
              </a:extLst>
            </p:cNvPr>
            <p:cNvSpPr/>
            <p:nvPr/>
          </p:nvSpPr>
          <p:spPr>
            <a:xfrm>
              <a:off x="752110" y="3793066"/>
              <a:ext cx="7301111" cy="108373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0DD54E-630D-64AA-6F13-843B969ABE37}"/>
                </a:ext>
              </a:extLst>
            </p:cNvPr>
            <p:cNvSpPr txBox="1"/>
            <p:nvPr/>
          </p:nvSpPr>
          <p:spPr>
            <a:xfrm>
              <a:off x="752110" y="3793061"/>
              <a:ext cx="7301111" cy="108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60213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D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Đẩy mạnh thông điệp cashless</a:t>
              </a:r>
              <a:endParaRPr lang="en-ID" sz="1800" kern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4548D535-5390-2B02-22A4-4F3CB4F33269}"/>
              </a:ext>
            </a:extLst>
          </p:cNvPr>
          <p:cNvSpPr/>
          <p:nvPr/>
        </p:nvSpPr>
        <p:spPr>
          <a:xfrm>
            <a:off x="2045978" y="4675544"/>
            <a:ext cx="663475" cy="55563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684D5CF-CEAE-5067-729E-19536B09A3F6}"/>
              </a:ext>
            </a:extLst>
          </p:cNvPr>
          <p:cNvSpPr/>
          <p:nvPr/>
        </p:nvSpPr>
        <p:spPr>
          <a:xfrm>
            <a:off x="1835231" y="5617467"/>
            <a:ext cx="663475" cy="555630"/>
          </a:xfrm>
          <a:prstGeom prst="ellips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D"/>
          </a:p>
        </p:txBody>
      </p:sp>
      <p:pic>
        <p:nvPicPr>
          <p:cNvPr id="30" name="Graphic 29" descr="Shopping bag">
            <a:extLst>
              <a:ext uri="{FF2B5EF4-FFF2-40B4-BE49-F238E27FC236}">
                <a16:creationId xmlns:a16="http://schemas.microsoft.com/office/drawing/2014/main" id="{245749D8-5A06-44F2-B96E-6718BBEB6C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352475" y="2799703"/>
            <a:ext cx="548640" cy="548640"/>
          </a:xfrm>
          <a:prstGeom prst="rect">
            <a:avLst/>
          </a:prstGeom>
        </p:spPr>
      </p:pic>
      <p:pic>
        <p:nvPicPr>
          <p:cNvPr id="32" name="Graphic 31" descr="User network">
            <a:extLst>
              <a:ext uri="{FF2B5EF4-FFF2-40B4-BE49-F238E27FC236}">
                <a16:creationId xmlns:a16="http://schemas.microsoft.com/office/drawing/2014/main" id="{B6919A3F-A031-4557-AAC9-0C948C6E4D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380939" y="3846181"/>
            <a:ext cx="548640" cy="548640"/>
          </a:xfrm>
          <a:prstGeom prst="rect">
            <a:avLst/>
          </a:prstGeom>
        </p:spPr>
      </p:pic>
      <p:pic>
        <p:nvPicPr>
          <p:cNvPr id="34" name="Graphic 33" descr="Upward trend">
            <a:extLst>
              <a:ext uri="{FF2B5EF4-FFF2-40B4-BE49-F238E27FC236}">
                <a16:creationId xmlns:a16="http://schemas.microsoft.com/office/drawing/2014/main" id="{112CEB44-CF96-4193-8126-3EF3F89B2E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2130190" y="4694605"/>
            <a:ext cx="548640" cy="548640"/>
          </a:xfrm>
          <a:prstGeom prst="rect">
            <a:avLst/>
          </a:prstGeom>
        </p:spPr>
      </p:pic>
      <p:pic>
        <p:nvPicPr>
          <p:cNvPr id="38" name="Graphic 37" descr="Megaphone1">
            <a:extLst>
              <a:ext uri="{FF2B5EF4-FFF2-40B4-BE49-F238E27FC236}">
                <a16:creationId xmlns:a16="http://schemas.microsoft.com/office/drawing/2014/main" id="{44B68078-72CC-45F5-9CD3-20C37D3298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1903676" y="560031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07" y="602190"/>
            <a:ext cx="6198420" cy="830997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8278" y="2260448"/>
            <a:ext cx="4275138" cy="3005615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DATA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CHÍNH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CHI TIẾT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XUẤT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6E5E4-7DB9-1392-A9D3-BA715726D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8535114-84AF-4397-B7E9-1BAE0B6348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400" y="2101849"/>
            <a:ext cx="4143374" cy="2881631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chính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ìm hiểu 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 vi tiêu dùng của khách hàng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xác định mô hình bán hàng và 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các yếu tố mùa vụ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 hưởng đến doanh thu.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 dữ liệu: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dữ liệu giao dịch quán cà phê (định dạng CSV)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từ </a:t>
            </a:r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một năm, từ tháng 3 năm 2024 đến tháng 3 năm 2025.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E1099348-B399-4BD4-10F3-9D8B2A4C368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r="1230" b="-1"/>
          <a:stretch>
            <a:fillRect/>
          </a:stretch>
        </p:blipFill>
        <p:spPr>
          <a:xfrm>
            <a:off x="5887402" y="533063"/>
            <a:ext cx="5542598" cy="5611666"/>
          </a:xfr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</p:spPr>
        <p:txBody>
          <a:bodyPr>
            <a:normAutofit fontScale="90000"/>
          </a:bodyPr>
          <a:lstStyle/>
          <a:p>
            <a:r>
              <a:rPr lang="en-US" sz="37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&amp; DATA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C1C4-AA27-7E2D-84AA-E8D06AEA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9" descr="A pile of papers with graphs and charts&#10;&#10;AI-generated content may be incorrect.">
            <a:extLst>
              <a:ext uri="{FF2B5EF4-FFF2-40B4-BE49-F238E27FC236}">
                <a16:creationId xmlns:a16="http://schemas.microsoft.com/office/drawing/2014/main" id="{688A4A81-E6C0-626B-E422-13B2DBAD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6" b="7726"/>
          <a:stretch>
            <a:fillRect/>
          </a:stretch>
        </p:blipFill>
        <p:spPr>
          <a:xfrm>
            <a:off x="0" y="-107689"/>
            <a:ext cx="12192000" cy="6858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B859728-CFEC-549E-CCF6-C27D4DBD4173}"/>
              </a:ext>
            </a:extLst>
          </p:cNvPr>
          <p:cNvSpPr/>
          <p:nvPr/>
        </p:nvSpPr>
        <p:spPr>
          <a:xfrm>
            <a:off x="2871216" y="1655065"/>
            <a:ext cx="7187184" cy="23134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61B8C9-6EB3-69E1-511D-E04F028FE828}"/>
              </a:ext>
            </a:extLst>
          </p:cNvPr>
          <p:cNvSpPr txBox="1"/>
          <p:nvPr/>
        </p:nvSpPr>
        <p:spPr>
          <a:xfrm>
            <a:off x="3588745" y="2380894"/>
            <a:ext cx="60978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000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 TIN CHÍNH</a:t>
            </a:r>
            <a:endParaRPr lang="en-ID"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7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1E79FC-9206-3EDD-6C75-6CCA00BD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87" y="0"/>
            <a:ext cx="11936626" cy="68580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B2F3EC7-46BB-1A8C-9D2A-076EB347D536}"/>
              </a:ext>
            </a:extLst>
          </p:cNvPr>
          <p:cNvSpPr/>
          <p:nvPr/>
        </p:nvSpPr>
        <p:spPr>
          <a:xfrm rot="3683245">
            <a:off x="914234" y="2015014"/>
            <a:ext cx="805542" cy="239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874934C-BC1B-D39C-4873-55116CAE4771}"/>
              </a:ext>
            </a:extLst>
          </p:cNvPr>
          <p:cNvSpPr/>
          <p:nvPr/>
        </p:nvSpPr>
        <p:spPr>
          <a:xfrm rot="9564913">
            <a:off x="1489903" y="4351292"/>
            <a:ext cx="805542" cy="239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666262-07EC-5FF0-E4A2-2FF5A4D6FE39}"/>
              </a:ext>
            </a:extLst>
          </p:cNvPr>
          <p:cNvSpPr/>
          <p:nvPr/>
        </p:nvSpPr>
        <p:spPr>
          <a:xfrm rot="850944">
            <a:off x="7201377" y="1838382"/>
            <a:ext cx="805542" cy="239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21BE1E6-FD3A-E8BC-1C75-D769B9D18792}"/>
              </a:ext>
            </a:extLst>
          </p:cNvPr>
          <p:cNvSpPr/>
          <p:nvPr/>
        </p:nvSpPr>
        <p:spPr>
          <a:xfrm rot="1245706">
            <a:off x="8554333" y="4097582"/>
            <a:ext cx="805542" cy="23948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60339"/>
            <a:ext cx="11772900" cy="8508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D" sz="3400">
                <a:latin typeface="Times New Roman" panose="02020603050405020304" pitchFamily="18" charset="0"/>
                <a:cs typeface="Times New Roman" panose="02020603050405020304" pitchFamily="18" charset="0"/>
              </a:rPr>
              <a:t>Latte &amp; Americano dẫn đầu, Espresso &amp; Cortado cần cải thiện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582E07-1E26-FFE5-9678-2B65C5E8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4" y="971558"/>
            <a:ext cx="10564156" cy="5787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46D45-8370-D214-E50C-897A7969D835}"/>
              </a:ext>
            </a:extLst>
          </p:cNvPr>
          <p:cNvSpPr txBox="1"/>
          <p:nvPr/>
        </p:nvSpPr>
        <p:spPr>
          <a:xfrm>
            <a:off x="789644" y="2009146"/>
            <a:ext cx="3539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defRPr/>
            </a:pP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Latte &amp; Americano with Milk: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cần duy trì chất lượng &amp; marketing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E7C32-3AA7-181E-DC44-987843346DAC}"/>
              </a:ext>
            </a:extLst>
          </p:cNvPr>
          <p:cNvSpPr txBox="1"/>
          <p:nvPr/>
        </p:nvSpPr>
        <p:spPr>
          <a:xfrm>
            <a:off x="7940204" y="4320237"/>
            <a:ext cx="3462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D" b="1">
                <a:latin typeface="Times New Roman" panose="02020603050405020304" pitchFamily="18" charset="0"/>
                <a:cs typeface="Times New Roman" panose="02020603050405020304" pitchFamily="18" charset="0"/>
              </a:rPr>
              <a:t>Espresso &amp; Cortado</a:t>
            </a: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: cần xem lại định vị hoặc tăng khuyến mãi.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CBAD5B8-B097-14A4-370C-95D2A623D45A}"/>
              </a:ext>
            </a:extLst>
          </p:cNvPr>
          <p:cNvSpPr/>
          <p:nvPr/>
        </p:nvSpPr>
        <p:spPr>
          <a:xfrm>
            <a:off x="10080433" y="4966569"/>
            <a:ext cx="297455" cy="6264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B3A3AA9-0820-8668-4219-D28FAFEBCD07}"/>
              </a:ext>
            </a:extLst>
          </p:cNvPr>
          <p:cNvSpPr/>
          <p:nvPr/>
        </p:nvSpPr>
        <p:spPr>
          <a:xfrm>
            <a:off x="1978547" y="2782669"/>
            <a:ext cx="264405" cy="64633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9F63-A179-7706-254E-BEDADEA4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line&#10;&#10;AI-generated content may be incorrect.">
            <a:extLst>
              <a:ext uri="{FF2B5EF4-FFF2-40B4-BE49-F238E27FC236}">
                <a16:creationId xmlns:a16="http://schemas.microsoft.com/office/drawing/2014/main" id="{E95A56A9-BBAA-4EDD-8D7A-3966A43A2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1228"/>
            <a:ext cx="8953278" cy="529790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27E2B1F-3EB2-E87A-A279-9A129636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18872"/>
            <a:ext cx="11606784" cy="121624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Doanh số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đạt đỉnh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lúc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10h sáng (10.20K) và đỉnh phụ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lúc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16h chiều (9.03K).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1ED13FEB-E69F-9AFE-DD38-F93DF5C9EFBE}"/>
              </a:ext>
            </a:extLst>
          </p:cNvPr>
          <p:cNvSpPr/>
          <p:nvPr/>
        </p:nvSpPr>
        <p:spPr>
          <a:xfrm rot="15113073">
            <a:off x="6134796" y="1843441"/>
            <a:ext cx="297455" cy="6264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4E7BB7A2-08CE-76CF-EA2E-9BB166DA85F8}"/>
              </a:ext>
            </a:extLst>
          </p:cNvPr>
          <p:cNvSpPr/>
          <p:nvPr/>
        </p:nvSpPr>
        <p:spPr>
          <a:xfrm rot="5803287">
            <a:off x="1996393" y="1551326"/>
            <a:ext cx="264405" cy="64633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F211F-CC95-FBA0-ACCA-6ABDCDCC8555}"/>
              </a:ext>
            </a:extLst>
          </p:cNvPr>
          <p:cNvSpPr txBox="1"/>
          <p:nvPr/>
        </p:nvSpPr>
        <p:spPr>
          <a:xfrm>
            <a:off x="9360408" y="2413869"/>
            <a:ext cx="2602992" cy="2936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30000"/>
              </a:lnSpc>
              <a:buNone/>
            </a:pPr>
            <a:r>
              <a:rPr lang="vi-VN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Khách hàng </a:t>
            </a:r>
            <a:r>
              <a:rPr lang="vi-VN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mua nhiều vào giờ đi làm và giờ nghỉ chiều</a:t>
            </a:r>
            <a:r>
              <a:rPr lang="en-US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=&gt;</a:t>
            </a:r>
            <a:r>
              <a:rPr lang="vi-VN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Quán cần </a:t>
            </a:r>
            <a:r>
              <a:rPr lang="vi-VN" sz="1800" b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tăng nhân sự, chuẩn bị nguyên liệu và có chương trình khuyến mãi mini </a:t>
            </a:r>
            <a:r>
              <a:rPr lang="vi-VN" sz="180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ở hai khung giờ này.</a:t>
            </a:r>
            <a:endParaRPr lang="en-ID" sz="14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557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C77F-3D38-72C1-59DE-4F9798A9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3E8D21-D7AE-1D8E-6BFF-12D4CDD5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19" y="41839"/>
            <a:ext cx="11606784" cy="1216243"/>
          </a:xfrm>
        </p:spPr>
        <p:txBody>
          <a:bodyPr anchor="ctr">
            <a:noAutofit/>
          </a:bodyPr>
          <a:lstStyle/>
          <a:p>
            <a:r>
              <a:rPr lang="vi-VN" sz="4200">
                <a:latin typeface="Times New Roman" panose="02020603050405020304" pitchFamily="18" charset="0"/>
                <a:cs typeface="Times New Roman" panose="02020603050405020304" pitchFamily="18" charset="0"/>
              </a:rPr>
              <a:t>Thứ 2 tăng trưởng mạnh nhất</a:t>
            </a:r>
            <a:r>
              <a:rPr lang="en-ID" sz="4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4200">
                <a:latin typeface="Times New Roman" panose="02020603050405020304" pitchFamily="18" charset="0"/>
                <a:cs typeface="Times New Roman" panose="02020603050405020304" pitchFamily="18" charset="0"/>
              </a:rPr>
              <a:t>Thứ 4 và Thứ 7 </a:t>
            </a:r>
            <a: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  <a:t>có mức giảm mạnh</a:t>
            </a:r>
            <a:r>
              <a:rPr lang="vi-VN" sz="4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E332B-F148-5A5C-6AF9-28D798A4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88" y="1247019"/>
            <a:ext cx="9244584" cy="5610981"/>
          </a:xfrm>
          <a:prstGeom prst="rect">
            <a:avLst/>
          </a:prstGeom>
        </p:spPr>
      </p:pic>
      <p:sp>
        <p:nvSpPr>
          <p:cNvPr id="19" name="Arrow: Up 18">
            <a:extLst>
              <a:ext uri="{FF2B5EF4-FFF2-40B4-BE49-F238E27FC236}">
                <a16:creationId xmlns:a16="http://schemas.microsoft.com/office/drawing/2014/main" id="{43FBA239-9A87-22EB-BB1B-850B350AA2DB}"/>
              </a:ext>
            </a:extLst>
          </p:cNvPr>
          <p:cNvSpPr/>
          <p:nvPr/>
        </p:nvSpPr>
        <p:spPr>
          <a:xfrm rot="5803287">
            <a:off x="1061477" y="1327024"/>
            <a:ext cx="264405" cy="64633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616AF92F-F6D7-5ED1-26A2-3DA0B4BBA4B9}"/>
              </a:ext>
            </a:extLst>
          </p:cNvPr>
          <p:cNvSpPr/>
          <p:nvPr/>
        </p:nvSpPr>
        <p:spPr>
          <a:xfrm rot="12981608">
            <a:off x="9939186" y="4250948"/>
            <a:ext cx="297455" cy="6264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F8A4E46-20CB-5ED2-2535-5C356B1E2A3B}"/>
              </a:ext>
            </a:extLst>
          </p:cNvPr>
          <p:cNvSpPr/>
          <p:nvPr/>
        </p:nvSpPr>
        <p:spPr>
          <a:xfrm rot="11299155">
            <a:off x="5235957" y="4163627"/>
            <a:ext cx="297455" cy="6264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F17D8F-6F9C-A74F-3EAC-77F62090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788" y="2042297"/>
            <a:ext cx="164041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 lại chiến lược cho Thứ Tư &amp; Thứ Bảy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Có thể bổ sung khuyến mãi cuối tuần hoặc mid-week promotion để kéo doanh thu. Và nghiên cứu nguyên nhân…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236656-84FE-EBC2-C164-7ECB04676109}"/>
              </a:ext>
            </a:extLst>
          </p:cNvPr>
          <p:cNvSpPr txBox="1"/>
          <p:nvPr/>
        </p:nvSpPr>
        <p:spPr>
          <a:xfrm>
            <a:off x="71118" y="2042297"/>
            <a:ext cx="12358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 duy trì lợi thế Thứ Hai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tăng thêm marketing hoặc combo để giữ vị trí “ngày bán chạy nhất”.</a:t>
            </a:r>
          </a:p>
        </p:txBody>
      </p:sp>
    </p:spTree>
    <p:extLst>
      <p:ext uri="{BB962C8B-B14F-4D97-AF65-F5344CB8AC3E}">
        <p14:creationId xmlns:p14="http://schemas.microsoft.com/office/powerpoint/2010/main" val="24868324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E387E-A9D7-214F-36EF-420EBB1F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289FD0-CF62-D2D6-A2C8-674913FE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22" y="118872"/>
            <a:ext cx="11746278" cy="121624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D">
                <a:latin typeface="Times New Roman" panose="02020603050405020304" pitchFamily="18" charset="0"/>
                <a:cs typeface="Times New Roman" panose="02020603050405020304" pitchFamily="18" charset="0"/>
              </a:rPr>
              <a:t>Thanh toán qua thẻ (card) chiếm ưu thế tuyệt đối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628F-6091-C489-382B-9948B247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22" y="1924738"/>
            <a:ext cx="7123176" cy="4814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069AF3-8C83-80D4-D073-BF6EA9FEACB9}"/>
              </a:ext>
            </a:extLst>
          </p:cNvPr>
          <p:cNvSpPr txBox="1"/>
          <p:nvPr/>
        </p:nvSpPr>
        <p:spPr>
          <a:xfrm>
            <a:off x="7639050" y="2395435"/>
            <a:ext cx="42700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Card chiếm ưu thế tuyệt đối (90.95%)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khách hàng ưa chuộng thanh toán không tiền mặt.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Bank transfer chỉ 5.06%, cash 3.99%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tỷ lệ thấp, nhưng vẫn cần duy trì hỗ trợ.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Xu hướng cashless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gần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cơ hội đẩy mạnh marketing “Thanh toán nhanh - tiện lợi”.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9C9E45D3-E8D9-7B1B-DB31-E56D82FAD7F8}"/>
              </a:ext>
            </a:extLst>
          </p:cNvPr>
          <p:cNvSpPr/>
          <p:nvPr/>
        </p:nvSpPr>
        <p:spPr>
          <a:xfrm rot="18378602">
            <a:off x="4820798" y="3226430"/>
            <a:ext cx="264405" cy="64633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C04CCD89-CFB3-59EB-7D13-7A6E621FD644}"/>
              </a:ext>
            </a:extLst>
          </p:cNvPr>
          <p:cNvSpPr/>
          <p:nvPr/>
        </p:nvSpPr>
        <p:spPr>
          <a:xfrm rot="14907608" flipH="1">
            <a:off x="4972631" y="5095788"/>
            <a:ext cx="257095" cy="626482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1316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662</TotalTime>
  <Words>642</Words>
  <Application>Microsoft Office PowerPoint</Application>
  <PresentationFormat>Widescreen</PresentationFormat>
  <Paragraphs>49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NỘI DUNG CHÍNH</vt:lpstr>
      <vt:lpstr>MỤC TIÊU &amp; DATA</vt:lpstr>
      <vt:lpstr>PowerPoint Presentation</vt:lpstr>
      <vt:lpstr>PowerPoint Presentation</vt:lpstr>
      <vt:lpstr>Latte &amp; Americano dẫn đầu, Espresso &amp; Cortado cần cải thiện</vt:lpstr>
      <vt:lpstr>Doanh số đạt đỉnh lúc 10h sáng (10.20K) và đỉnh phụ lúc 16h chiều (9.03K).</vt:lpstr>
      <vt:lpstr>Thứ 2 tăng trưởng mạnh nhất. Thứ 4 và Thứ 7 có mức giảm mạnh.</vt:lpstr>
      <vt:lpstr>Thanh toán qua thẻ (card) chiếm ưu thế tuyệt đối</vt:lpstr>
      <vt:lpstr>Doanh số biến động theo mùa: Đỉnh vào Tháng 3 &amp; 10, thấp nhất Tháng 4 &amp; mùa hè</vt:lpstr>
      <vt:lpstr>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Trieu Thi Nga</dc:creator>
  <cp:lastModifiedBy>Trieu Thi Nga</cp:lastModifiedBy>
  <cp:revision>14</cp:revision>
  <dcterms:created xsi:type="dcterms:W3CDTF">2025-09-24T19:55:47Z</dcterms:created>
  <dcterms:modified xsi:type="dcterms:W3CDTF">2025-09-25T14:02:07Z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