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708" r:id="rId2"/>
  </p:sldMasterIdLst>
  <p:notesMasterIdLst>
    <p:notesMasterId r:id="rId32"/>
  </p:notesMasterIdLst>
  <p:handoutMasterIdLst>
    <p:handoutMasterId r:id="rId33"/>
  </p:handoutMasterIdLst>
  <p:sldIdLst>
    <p:sldId id="1431" r:id="rId3"/>
    <p:sldId id="1438" r:id="rId4"/>
    <p:sldId id="1439" r:id="rId5"/>
    <p:sldId id="1520" r:id="rId6"/>
    <p:sldId id="1434" r:id="rId7"/>
    <p:sldId id="1450" r:id="rId8"/>
    <p:sldId id="1460" r:id="rId9"/>
    <p:sldId id="1568" r:id="rId10"/>
    <p:sldId id="1457" r:id="rId11"/>
    <p:sldId id="1435" r:id="rId12"/>
    <p:sldId id="1503" r:id="rId13"/>
    <p:sldId id="1502" r:id="rId14"/>
    <p:sldId id="1464" r:id="rId15"/>
    <p:sldId id="1465" r:id="rId16"/>
    <p:sldId id="1483" r:id="rId17"/>
    <p:sldId id="1484" r:id="rId18"/>
    <p:sldId id="1507" r:id="rId19"/>
    <p:sldId id="1589" r:id="rId20"/>
    <p:sldId id="1505" r:id="rId21"/>
    <p:sldId id="1506" r:id="rId22"/>
    <p:sldId id="1575" r:id="rId23"/>
    <p:sldId id="1488" r:id="rId24"/>
    <p:sldId id="1517" r:id="rId25"/>
    <p:sldId id="1514" r:id="rId26"/>
    <p:sldId id="1516" r:id="rId27"/>
    <p:sldId id="1531" r:id="rId28"/>
    <p:sldId id="1595" r:id="rId29"/>
    <p:sldId id="1620" r:id="rId30"/>
    <p:sldId id="1596" r:id="rId31"/>
  </p:sldIdLst>
  <p:sldSz cx="9144000" cy="6858000" type="screen4x3"/>
  <p:notesSz cx="7315200" cy="9601200"/>
  <p:defaultTextStyle>
    <a:defPPr>
      <a:defRPr lang="ja-JP"/>
    </a:defPPr>
    <a:lvl1pPr algn="ctr" rtl="0" fontAlgn="base">
      <a:spcBef>
        <a:spcPct val="0"/>
      </a:spcBef>
      <a:spcAft>
        <a:spcPct val="0"/>
      </a:spcAft>
      <a:defRPr kumimoji="1" sz="4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ＭＳ Ｐゴシック" pitchFamily="50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4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ＭＳ Ｐゴシック" pitchFamily="50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4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ＭＳ Ｐゴシック" pitchFamily="50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4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ＭＳ Ｐゴシック" pitchFamily="50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4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4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4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4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4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12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7542"/>
    <a:srgbClr val="000099"/>
    <a:srgbClr val="14663B"/>
    <a:srgbClr val="085823"/>
    <a:srgbClr val="333333"/>
    <a:srgbClr val="CC0000"/>
    <a:srgbClr val="1C1C1C"/>
    <a:srgbClr val="045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23" autoAdjust="0"/>
    <p:restoredTop sz="94631" autoAdjust="0"/>
  </p:normalViewPr>
  <p:slideViewPr>
    <p:cSldViewPr>
      <p:cViewPr varScale="1">
        <p:scale>
          <a:sx n="69" d="100"/>
          <a:sy n="69" d="100"/>
        </p:scale>
        <p:origin x="1506" y="66"/>
      </p:cViewPr>
      <p:guideLst>
        <p:guide orient="horz" pos="2112"/>
        <p:guide pos="124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052"/>
    </p:cViewPr>
  </p:sorterViewPr>
  <p:notesViewPr>
    <p:cSldViewPr>
      <p:cViewPr>
        <p:scale>
          <a:sx n="150" d="100"/>
          <a:sy n="150" d="100"/>
        </p:scale>
        <p:origin x="-336" y="558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5.xml"/><Relationship Id="rId2" Type="http://schemas.openxmlformats.org/officeDocument/2006/relationships/slide" Target="slides/slide12.xml"/><Relationship Id="rId1" Type="http://schemas.openxmlformats.org/officeDocument/2006/relationships/slide" Target="slides/slide11.xml"/><Relationship Id="rId4" Type="http://schemas.openxmlformats.org/officeDocument/2006/relationships/slide" Target="slides/slide1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7" name="Rectangle 9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581400" y="9224963"/>
            <a:ext cx="3200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9" tIns="47694" rIns="95389" bIns="47694" numCol="1" anchor="t" anchorCtr="0" compatLnSpc="1">
            <a:prstTxWarp prst="textNoShape">
              <a:avLst/>
            </a:prstTxWarp>
          </a:bodyPr>
          <a:lstStyle>
            <a:lvl1pPr algn="r" defTabSz="954088">
              <a:defRPr sz="700" i="1" dirty="0">
                <a:effectLst/>
              </a:defRPr>
            </a:lvl1pPr>
          </a:lstStyle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27658" name="Rectangle 10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11188" y="180975"/>
            <a:ext cx="61642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9" tIns="47694" rIns="95389" bIns="47694" numCol="1" anchor="t" anchorCtr="0" compatLnSpc="1">
            <a:prstTxWarp prst="textNoShape">
              <a:avLst/>
            </a:prstTxWarp>
          </a:bodyPr>
          <a:lstStyle>
            <a:lvl1pPr algn="r" defTabSz="954088">
              <a:defRPr sz="700" i="1" dirty="0" smtClean="0">
                <a:effectLst/>
              </a:defRPr>
            </a:lvl1pPr>
          </a:lstStyle>
          <a:p>
            <a:pPr>
              <a:defRPr/>
            </a:pPr>
            <a:r>
              <a:rPr lang="id-ID" altLang="ja-JP"/>
              <a:t>Object-Oriented Programming with Java, Universitas Dian Nuswantoro, Semarang, 14-15 September 2007</a:t>
            </a:r>
            <a:endParaRPr lang="en-US" altLang="ja-JP"/>
          </a:p>
        </p:txBody>
      </p:sp>
      <p:sp>
        <p:nvSpPr>
          <p:cNvPr id="27659" name="Rectangle 11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95300" y="9101138"/>
            <a:ext cx="331470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9" tIns="47694" rIns="95389" bIns="47694" numCol="1" anchor="b" anchorCtr="0" compatLnSpc="1">
            <a:prstTxWarp prst="textNoShape">
              <a:avLst/>
            </a:prstTxWarp>
          </a:bodyPr>
          <a:lstStyle>
            <a:lvl1pPr algn="l" defTabSz="954088">
              <a:defRPr sz="700" i="1" dirty="0">
                <a:effectLst/>
              </a:defRPr>
            </a:lvl1pPr>
          </a:lstStyle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 flipH="1">
            <a:off x="611188" y="381000"/>
            <a:ext cx="6096000" cy="0"/>
          </a:xfrm>
          <a:prstGeom prst="line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id-ID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 flipH="1">
            <a:off x="611188" y="9220200"/>
            <a:ext cx="6096000" cy="0"/>
          </a:xfrm>
          <a:prstGeom prst="line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9" tIns="47694" rIns="95389" bIns="47694" numCol="1" anchor="t" anchorCtr="0" compatLnSpc="1">
            <a:prstTxWarp prst="textNoShape">
              <a:avLst/>
            </a:prstTxWarp>
          </a:bodyPr>
          <a:lstStyle>
            <a:lvl1pPr algn="l" defTabSz="954088">
              <a:defRPr sz="120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9" tIns="47694" rIns="95389" bIns="47694" numCol="1" anchor="t" anchorCtr="0" compatLnSpc="1">
            <a:prstTxWarp prst="textNoShape">
              <a:avLst/>
            </a:prstTxWarp>
          </a:bodyPr>
          <a:lstStyle>
            <a:lvl1pPr algn="r" defTabSz="954088">
              <a:defRPr sz="120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ja-JP" altLang="en-US"/>
              <a:t>Seminar dan Diskusi eGovernment dan Opensource, 14 Mei 2007</a:t>
            </a:r>
            <a:endParaRPr lang="en-US" altLang="ja-JP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3650" y="720725"/>
            <a:ext cx="4799013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9" tIns="47694" rIns="95389" bIns="476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9" tIns="47694" rIns="95389" bIns="47694" numCol="1" anchor="b" anchorCtr="0" compatLnSpc="1">
            <a:prstTxWarp prst="textNoShape">
              <a:avLst/>
            </a:prstTxWarp>
          </a:bodyPr>
          <a:lstStyle>
            <a:lvl1pPr algn="l" defTabSz="954088">
              <a:defRPr sz="120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9" tIns="47694" rIns="95389" bIns="47694" numCol="1" anchor="b" anchorCtr="0" compatLnSpc="1">
            <a:prstTxWarp prst="textNoShape">
              <a:avLst/>
            </a:prstTxWarp>
          </a:bodyPr>
          <a:lstStyle>
            <a:lvl1pPr algn="r" defTabSz="954088">
              <a:defRPr sz="120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38C9D2B2-F8A0-41B1-8482-D108E1D20E7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533400" y="3200400"/>
            <a:ext cx="78486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pic>
        <p:nvPicPr>
          <p:cNvPr id="5" name="Picture 8" descr="320px-Computer-aj_aj_ashton_01"/>
          <p:cNvPicPr>
            <a:picLocks noChangeAspect="1" noChangeArrowheads="1"/>
          </p:cNvPicPr>
          <p:nvPr userDrawn="1"/>
        </p:nvPicPr>
        <p:blipFill>
          <a:blip r:embed="rId2" cstate="print"/>
          <a:srcRect l="2414" t="16907" b="15463"/>
          <a:stretch>
            <a:fillRect/>
          </a:stretch>
        </p:blipFill>
        <p:spPr bwMode="auto">
          <a:xfrm>
            <a:off x="7924800" y="2819400"/>
            <a:ext cx="1066800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rotWithShape="1">
            <a:gsLst>
              <a:gs pos="0">
                <a:srgbClr val="969696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pic>
        <p:nvPicPr>
          <p:cNvPr id="7" name="Picture 12" descr="ikclogo-bi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65532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4" descr="320px-Computer-aj_aj_ashton_01"/>
          <p:cNvPicPr>
            <a:picLocks noChangeAspect="1" noChangeArrowheads="1"/>
          </p:cNvPicPr>
          <p:nvPr userDrawn="1"/>
        </p:nvPicPr>
        <p:blipFill>
          <a:blip r:embed="rId4" cstate="print"/>
          <a:srcRect l="2414" t="16907" b="15463"/>
          <a:stretch>
            <a:fillRect/>
          </a:stretch>
        </p:blipFill>
        <p:spPr bwMode="auto">
          <a:xfrm>
            <a:off x="8534400" y="6381750"/>
            <a:ext cx="609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466725"/>
            <a:ext cx="8001000" cy="2133600"/>
          </a:xfrm>
        </p:spPr>
        <p:txBody>
          <a:bodyPr/>
          <a:lstStyle>
            <a:lvl1pPr>
              <a:defRPr sz="4800">
                <a:solidFill>
                  <a:srgbClr val="333333"/>
                </a:solidFill>
              </a:defRPr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1304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267200"/>
            <a:ext cx="8001000" cy="1144588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>
                <a:solidFill>
                  <a:srgbClr val="333333"/>
                </a:solidFill>
              </a:defRPr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F6321-D044-43A1-88A4-73BA65BB6C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advClick="0">
    <p:newsfla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75A886-3E1D-4007-B193-90551505D4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advClick="0">
    <p:newsfla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095500" cy="61642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134100" cy="61642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029AD8-5AD7-439F-B9B9-7B94CC9142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advClick="0">
    <p:newsfla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56163" y="1981200"/>
            <a:ext cx="3754437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56163" y="4114800"/>
            <a:ext cx="3754437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94615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Agustus 2002</a:t>
            </a:r>
            <a:endParaRPr lang="en-US" altLang="ja-JP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Version 1.0</a:t>
            </a:r>
            <a:endParaRPr lang="en-US" altLang="ja-JP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863D0E1-7443-4391-B191-4049FD240702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533400" y="3200400"/>
            <a:ext cx="78486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pic>
        <p:nvPicPr>
          <p:cNvPr id="5" name="Picture 8" descr="320px-Computer-aj_aj_ashton_01"/>
          <p:cNvPicPr>
            <a:picLocks noChangeAspect="1" noChangeArrowheads="1"/>
          </p:cNvPicPr>
          <p:nvPr userDrawn="1"/>
        </p:nvPicPr>
        <p:blipFill>
          <a:blip r:embed="rId2" cstate="print"/>
          <a:srcRect l="2414" t="16907" b="15463"/>
          <a:stretch>
            <a:fillRect/>
          </a:stretch>
        </p:blipFill>
        <p:spPr bwMode="auto">
          <a:xfrm>
            <a:off x="7924800" y="2819400"/>
            <a:ext cx="1066800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0" y="6555376"/>
            <a:ext cx="9144000" cy="381000"/>
          </a:xfrm>
          <a:prstGeom prst="rect">
            <a:avLst/>
          </a:prstGeom>
          <a:gradFill rotWithShape="1">
            <a:gsLst>
              <a:gs pos="0">
                <a:srgbClr val="969696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pic>
        <p:nvPicPr>
          <p:cNvPr id="8" name="Picture 14" descr="320px-Computer-aj_aj_ashton_01"/>
          <p:cNvPicPr>
            <a:picLocks noChangeAspect="1" noChangeArrowheads="1"/>
          </p:cNvPicPr>
          <p:nvPr userDrawn="1"/>
        </p:nvPicPr>
        <p:blipFill>
          <a:blip r:embed="rId3" cstate="print"/>
          <a:srcRect l="2414" t="16907" b="15463"/>
          <a:stretch>
            <a:fillRect/>
          </a:stretch>
        </p:blipFill>
        <p:spPr bwMode="auto">
          <a:xfrm>
            <a:off x="8534400" y="6381750"/>
            <a:ext cx="609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466725"/>
            <a:ext cx="8001000" cy="2133600"/>
          </a:xfrm>
        </p:spPr>
        <p:txBody>
          <a:bodyPr/>
          <a:lstStyle>
            <a:lvl1pPr>
              <a:defRPr sz="4800">
                <a:solidFill>
                  <a:srgbClr val="333333"/>
                </a:solidFill>
              </a:defRPr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1304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267200"/>
            <a:ext cx="8001000" cy="1144588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>
                <a:solidFill>
                  <a:srgbClr val="333333"/>
                </a:solidFill>
              </a:defRPr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F6321-D044-43A1-88A4-73BA65BB6C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3E78468-22F0-47D0-871E-5D21C5739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53200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012937"/>
      </p:ext>
    </p:extLst>
  </p:cSld>
  <p:clrMapOvr>
    <a:masterClrMapping/>
  </p:clrMapOvr>
  <p:transition advClick="0">
    <p:newsfla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B9EDC-F6F7-4BFA-897C-C35E45C7E4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C259E-95E9-43CC-8E0F-CFD329ACF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63364"/>
      </p:ext>
    </p:extLst>
  </p:cSld>
  <p:clrMapOvr>
    <a:masterClrMapping/>
  </p:clrMapOvr>
  <p:transition advClick="0">
    <p:newsfla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C131E-6061-4D27-8DDD-4CE034C83B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E79D9-4109-494C-B7FC-B22519408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758076"/>
      </p:ext>
    </p:extLst>
  </p:cSld>
  <p:clrMapOvr>
    <a:masterClrMapping/>
  </p:clrMapOvr>
  <p:transition advClick="0">
    <p:newsfla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92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92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0F3D1-744D-4DE3-BB8F-301F55428B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808E687-FD40-4297-A176-99C04C2F6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687022"/>
      </p:ext>
    </p:extLst>
  </p:cSld>
  <p:clrMapOvr>
    <a:masterClrMapping/>
  </p:clrMapOvr>
  <p:transition advClick="0">
    <p:newsfla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E1282-E0D1-4A9F-8850-F69FC349AE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D5E5E30-9E87-47EA-9FF0-381ADF13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50416"/>
      </p:ext>
    </p:extLst>
  </p:cSld>
  <p:clrMapOvr>
    <a:masterClrMapping/>
  </p:clrMapOvr>
  <p:transition advClick="0">
    <p:newsfla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3CEEF-C520-4BB6-A9D9-91B084E3BE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9C89869-8440-49B7-9E71-E80955FA70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732901"/>
      </p:ext>
    </p:extLst>
  </p:cSld>
  <p:clrMapOvr>
    <a:masterClrMapping/>
  </p:clrMapOvr>
  <p:transition advClick="0">
    <p:newsfla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47816-01B6-4EEB-AD72-B3D6B9EEA8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6566AA8-35D8-43FD-9B44-30273F63F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458083"/>
      </p:ext>
    </p:extLst>
  </p:cSld>
  <p:clrMapOvr>
    <a:masterClrMapping/>
  </p:clrMapOvr>
  <p:transition advClick="0">
    <p:newsfla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B9EDC-F6F7-4BFA-897C-C35E45C7E4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advClick="0">
    <p:newsfla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D14B0-B640-4EC8-AF7D-616B9E7D74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8509913"/>
      </p:ext>
    </p:extLst>
  </p:cSld>
  <p:clrMapOvr>
    <a:masterClrMapping/>
  </p:clrMapOvr>
  <p:transition advClick="0">
    <p:newsflash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A9834-E405-4B3E-BEBF-5FD04B96D7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2360537"/>
      </p:ext>
    </p:extLst>
  </p:cSld>
  <p:clrMapOvr>
    <a:masterClrMapping/>
  </p:clrMapOvr>
  <p:transition advClick="0">
    <p:newsflash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75A886-3E1D-4007-B193-90551505D4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7918441"/>
      </p:ext>
    </p:extLst>
  </p:cSld>
  <p:clrMapOvr>
    <a:masterClrMapping/>
  </p:clrMapOvr>
  <p:transition advClick="0">
    <p:newsflash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095500" cy="61642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134100" cy="61642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029AD8-5AD7-439F-B9B9-7B94CC9142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8810814"/>
      </p:ext>
    </p:extLst>
  </p:cSld>
  <p:clrMapOvr>
    <a:masterClrMapping/>
  </p:clrMapOvr>
  <p:transition advClick="0">
    <p:newsfla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C131E-6061-4D27-8DDD-4CE034C83B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advClick="0">
    <p:newsfla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92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92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0F3D1-744D-4DE3-BB8F-301F55428B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advClick="0">
    <p:newsfla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E1282-E0D1-4A9F-8850-F69FC349AE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advClick="0">
    <p:newsfla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3CEEF-C520-4BB6-A9D9-91B084E3BE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advClick="0">
    <p:newsfla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47816-01B6-4EEB-AD72-B3D6B9EEA8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advClick="0">
    <p:newsfla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D14B0-B640-4EC8-AF7D-616B9E7D74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advClick="0">
    <p:newsfla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A9834-E405-4B3E-BEBF-5FD04B96D7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advClick="0">
    <p:newsfla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rotWithShape="1">
            <a:gsLst>
              <a:gs pos="0">
                <a:srgbClr val="969696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pic>
        <p:nvPicPr>
          <p:cNvPr id="3075" name="Picture 3" descr="ikclogo-bi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477000" y="65532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94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79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294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200" b="1">
                <a:solidFill>
                  <a:srgbClr val="5F5F5F"/>
                </a:solidFill>
                <a:effectLst/>
              </a:defRPr>
            </a:lvl1pPr>
          </a:lstStyle>
          <a:p>
            <a:pPr>
              <a:defRPr/>
            </a:pPr>
            <a:fld id="{B422D9C9-F355-4E3B-AFF5-B590FC5E5B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3078" name="Picture 6" descr="320px-Computer-aj_aj_ashton_01"/>
          <p:cNvPicPr>
            <a:picLocks noChangeAspect="1" noChangeArrowheads="1"/>
          </p:cNvPicPr>
          <p:nvPr userDrawn="1"/>
        </p:nvPicPr>
        <p:blipFill>
          <a:blip r:embed="rId15" cstate="print"/>
          <a:srcRect l="2414" t="16907" b="15463"/>
          <a:stretch>
            <a:fillRect/>
          </a:stretch>
        </p:blipFill>
        <p:spPr bwMode="auto">
          <a:xfrm>
            <a:off x="8534400" y="6381750"/>
            <a:ext cx="609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947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129480" name="Line 8"/>
          <p:cNvSpPr>
            <a:spLocks noChangeShapeType="1"/>
          </p:cNvSpPr>
          <p:nvPr userDrawn="1"/>
        </p:nvSpPr>
        <p:spPr bwMode="auto">
          <a:xfrm>
            <a:off x="533400" y="762000"/>
            <a:ext cx="81534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7" r:id="rId12"/>
  </p:sldLayoutIdLst>
  <p:transition advClick="0">
    <p:newsflash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rotWithShape="1">
            <a:gsLst>
              <a:gs pos="0">
                <a:srgbClr val="969696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sp>
        <p:nvSpPr>
          <p:cNvPr id="11294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79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294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200" b="1">
                <a:solidFill>
                  <a:srgbClr val="5F5F5F"/>
                </a:solidFill>
                <a:effectLst/>
              </a:defRPr>
            </a:lvl1pPr>
          </a:lstStyle>
          <a:p>
            <a:pPr>
              <a:defRPr/>
            </a:pPr>
            <a:fld id="{B422D9C9-F355-4E3B-AFF5-B590FC5E5B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3078" name="Picture 6" descr="320px-Computer-aj_aj_ashton_01"/>
          <p:cNvPicPr>
            <a:picLocks noChangeAspect="1" noChangeArrowheads="1"/>
          </p:cNvPicPr>
          <p:nvPr userDrawn="1"/>
        </p:nvPicPr>
        <p:blipFill>
          <a:blip r:embed="rId13" cstate="print"/>
          <a:srcRect l="2414" t="16907" b="15463"/>
          <a:stretch>
            <a:fillRect/>
          </a:stretch>
        </p:blipFill>
        <p:spPr bwMode="auto">
          <a:xfrm>
            <a:off x="8534400" y="6381750"/>
            <a:ext cx="609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947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129480" name="Line 8"/>
          <p:cNvSpPr>
            <a:spLocks noChangeShapeType="1"/>
          </p:cNvSpPr>
          <p:nvPr userDrawn="1"/>
        </p:nvSpPr>
        <p:spPr bwMode="auto">
          <a:xfrm>
            <a:off x="533400" y="762000"/>
            <a:ext cx="81534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ED92053-CCAF-40F3-ABCA-8660FEAF8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518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advClick="0">
    <p:newsflash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file:///d:\slide_kuliah\video\Iklan%20Lucu%20-%20Microsoft%20(Terpassword)%20-%20YouTube.flv" TargetMode="External"/><Relationship Id="rId2" Type="http://schemas.openxmlformats.org/officeDocument/2006/relationships/hyperlink" Target="../video/Iklan%20Lucu%20-%20Olay%20Massage%20-%20YouTube.flv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17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ajibsusanto.net/" TargetMode="External"/><Relationship Id="rId5" Type="http://schemas.openxmlformats.org/officeDocument/2006/relationships/hyperlink" Target="mailto:ajib.susanto@dsn.dinus.ac.id" TargetMode="External"/><Relationship Id="rId4" Type="http://schemas.openxmlformats.org/officeDocument/2006/relationships/hyperlink" Target="mailto:ajibsusanto@gmail.com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java-se-7-tutorial-2012-02-28-1536013.html" TargetMode="External"/><Relationship Id="rId2" Type="http://schemas.openxmlformats.org/officeDocument/2006/relationships/hyperlink" Target="http://docs.oracle.com/javase/tutorial/java/nutsandbolt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Konsep Dasar Pemrograman Berorientasi Obyek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2DCF6C8-65BD-464D-A11B-93D3C6105CDF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  <p:transition advClick="0">
    <p:newsfla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Class dan Object  -1-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792663"/>
          </a:xfrm>
        </p:spPr>
        <p:txBody>
          <a:bodyPr/>
          <a:lstStyle/>
          <a:p>
            <a:pPr algn="just">
              <a:defRPr/>
            </a:pPr>
            <a:r>
              <a:rPr lang="id-ID" dirty="0"/>
              <a:t>Class: </a:t>
            </a:r>
            <a:r>
              <a:rPr lang="id-ID" dirty="0">
                <a:solidFill>
                  <a:srgbClr val="C00000"/>
                </a:solidFill>
              </a:rPr>
              <a:t>mobil</a:t>
            </a:r>
          </a:p>
          <a:p>
            <a:pPr algn="just">
              <a:defRPr/>
            </a:pPr>
            <a:r>
              <a:rPr lang="id-ID" dirty="0"/>
              <a:t>Object: </a:t>
            </a:r>
            <a:r>
              <a:rPr lang="id-ID" dirty="0">
                <a:solidFill>
                  <a:srgbClr val="C00000"/>
                </a:solidFill>
              </a:rPr>
              <a:t>mobilnya pak Joko, mobilku</a:t>
            </a:r>
          </a:p>
          <a:p>
            <a:pPr algn="just">
              <a:defRPr/>
            </a:pPr>
            <a:r>
              <a:rPr lang="en-US" dirty="0"/>
              <a:t>C</a:t>
            </a:r>
            <a:r>
              <a:rPr lang="id-ID" dirty="0"/>
              <a:t>lass seperti </a:t>
            </a:r>
            <a:r>
              <a:rPr lang="id-ID" dirty="0">
                <a:solidFill>
                  <a:srgbClr val="C00000"/>
                </a:solidFill>
              </a:rPr>
              <a:t>cetakan kue</a:t>
            </a:r>
            <a:r>
              <a:rPr lang="id-ID" dirty="0"/>
              <a:t>, dimana kue yg dihasilkan dari cetakan kue itu adalah </a:t>
            </a:r>
            <a:r>
              <a:rPr lang="id-ID" dirty="0">
                <a:solidFill>
                  <a:srgbClr val="C00000"/>
                </a:solidFill>
              </a:rPr>
              <a:t>object</a:t>
            </a:r>
          </a:p>
          <a:p>
            <a:pPr algn="just">
              <a:defRPr/>
            </a:pPr>
            <a:r>
              <a:rPr lang="id-ID" dirty="0"/>
              <a:t>Warna kue bisa bermacam-macam meskipun berasal dari cetakan yang sama (</a:t>
            </a:r>
            <a:r>
              <a:rPr lang="id-ID" dirty="0">
                <a:solidFill>
                  <a:srgbClr val="C00000"/>
                </a:solidFill>
              </a:rPr>
              <a:t>object memiliki sifat independen</a:t>
            </a:r>
            <a:r>
              <a:rPr lang="id-ID" dirty="0"/>
              <a:t>)</a:t>
            </a:r>
          </a:p>
          <a:p>
            <a:pPr algn="just">
              <a:defRPr/>
            </a:pPr>
            <a:endParaRPr lang="id-ID" dirty="0"/>
          </a:p>
          <a:p>
            <a:pPr algn="just">
              <a:defRPr/>
            </a:pPr>
            <a:r>
              <a:rPr lang="id-ID" dirty="0"/>
              <a:t>Object adalah </a:t>
            </a:r>
            <a:r>
              <a:rPr lang="id-ID" dirty="0">
                <a:solidFill>
                  <a:srgbClr val="C00000"/>
                </a:solidFill>
              </a:rPr>
              <a:t>instance dari Class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4F61A3A-D637-4D4D-AF27-A35ADE32D679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</p:cSld>
  <p:clrMapOvr>
    <a:masterClrMapping/>
  </p:clrMapOvr>
  <p:transition advClick="0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73038"/>
            <a:ext cx="7158037" cy="588962"/>
          </a:xfrm>
        </p:spPr>
        <p:txBody>
          <a:bodyPr/>
          <a:lstStyle/>
          <a:p>
            <a:r>
              <a:rPr lang="id-ID" altLang="ja-JP" dirty="0"/>
              <a:t>Class and Object  </a:t>
            </a:r>
            <a:r>
              <a:rPr lang="en-US" altLang="ja-JP" dirty="0"/>
              <a:t>-</a:t>
            </a:r>
            <a:r>
              <a:rPr lang="id-ID" altLang="ja-JP" dirty="0"/>
              <a:t>2</a:t>
            </a:r>
            <a:r>
              <a:rPr lang="en-US" altLang="ja-JP" dirty="0"/>
              <a:t>-</a:t>
            </a:r>
          </a:p>
        </p:txBody>
      </p:sp>
      <p:pic>
        <p:nvPicPr>
          <p:cNvPr id="16392" name="Picture 8" descr="con22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47800" y="2819400"/>
            <a:ext cx="6400800" cy="3474053"/>
          </a:xfrm>
          <a:noFill/>
          <a:ln/>
        </p:spPr>
      </p:pic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1981200" y="990600"/>
            <a:ext cx="5105400" cy="584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ja-JP" sz="32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empus Sans ITC" pitchFamily="82" charset="0"/>
              </a:rPr>
              <a:t>Class = </a:t>
            </a:r>
            <a:r>
              <a:rPr kumimoji="0" lang="en-US" altLang="ja-JP" sz="32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empus Sans ITC" pitchFamily="82" charset="0"/>
              </a:rPr>
              <a:t>method+attribute</a:t>
            </a:r>
            <a:endParaRPr kumimoji="0" lang="en-US" altLang="ja-JP" sz="3200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empus Sans ITC" pitchFamily="82" charset="0"/>
            </a:endParaRP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5562600" y="2362200"/>
            <a:ext cx="3581400" cy="5847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ja-JP" sz="32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empus Sans ITC" pitchFamily="82" charset="0"/>
              </a:rPr>
              <a:t>The </a:t>
            </a:r>
            <a:r>
              <a:rPr kumimoji="0" lang="en-US" altLang="ja-JP" sz="3200" b="1" i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empus Sans ITC" pitchFamily="82" charset="0"/>
              </a:rPr>
              <a:t>Bicycle</a:t>
            </a:r>
            <a:r>
              <a:rPr kumimoji="0" lang="en-US" altLang="ja-JP" sz="32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empus Sans ITC" pitchFamily="82" charset="0"/>
              </a:rPr>
              <a:t> </a:t>
            </a:r>
            <a:r>
              <a:rPr kumimoji="0" lang="id-ID" altLang="ja-JP" sz="32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empus Sans ITC" pitchFamily="82" charset="0"/>
              </a:rPr>
              <a:t> </a:t>
            </a:r>
            <a:r>
              <a:rPr kumimoji="0" lang="en-US" altLang="ja-JP" sz="32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empus Sans ITC" pitchFamily="82" charset="0"/>
              </a:rPr>
              <a:t>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4" grpId="0" animBg="1"/>
      <p:bldP spid="1639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866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fld id="{B2C82B83-4E3E-45E3-B8A3-FB5BA0C0453D}" type="slidenum">
              <a:rPr lang="ja-JP" altLang="en-US"/>
              <a:pPr/>
              <a:t>12</a:t>
            </a:fld>
            <a:endParaRPr lang="en-US" altLang="ja-JP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ja-JP" dirty="0"/>
              <a:t>Class dan Object  -3-</a:t>
            </a:r>
            <a:endParaRPr lang="en-US" altLang="ja-JP" dirty="0"/>
          </a:p>
        </p:txBody>
      </p:sp>
      <p:pic>
        <p:nvPicPr>
          <p:cNvPr id="34820" name="Picture 4" descr="con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838200"/>
            <a:ext cx="6585065" cy="3810000"/>
          </a:xfrm>
          <a:prstGeom prst="rect">
            <a:avLst/>
          </a:prstGeom>
          <a:noFill/>
        </p:spPr>
      </p:pic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304800" y="4724400"/>
            <a:ext cx="8534400" cy="1371600"/>
          </a:xfrm>
        </p:spPr>
        <p:txBody>
          <a:bodyPr/>
          <a:lstStyle/>
          <a:p>
            <a:pPr>
              <a:buNone/>
            </a:pPr>
            <a:r>
              <a:rPr lang="en-US" altLang="ja-JP" sz="2800" dirty="0"/>
              <a:t>Bicycle </a:t>
            </a:r>
            <a:r>
              <a:rPr lang="id-ID" altLang="ja-JP" sz="2800" dirty="0"/>
              <a:t>dimodelkan sebagai sebuah </a:t>
            </a:r>
            <a:r>
              <a:rPr lang="en-US" altLang="ja-JP" sz="2800" dirty="0"/>
              <a:t>object:</a:t>
            </a:r>
          </a:p>
          <a:p>
            <a:pPr lvl="1"/>
            <a:r>
              <a:rPr lang="en-US" altLang="ja-JP" sz="2400" dirty="0"/>
              <a:t>10 mph, 90 rpm,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</a:t>
            </a:r>
            <a:r>
              <a:rPr lang="id-ID" altLang="ja-JP" sz="2400" dirty="0"/>
              <a:t>gear adalah </a:t>
            </a:r>
            <a:r>
              <a:rPr lang="en-US" altLang="ja-JP" sz="2400" dirty="0">
                <a:solidFill>
                  <a:srgbClr val="CC0000"/>
                </a:solidFill>
              </a:rPr>
              <a:t>instance variable</a:t>
            </a:r>
            <a:endParaRPr lang="en-US" altLang="ja-JP" sz="2400" dirty="0"/>
          </a:p>
          <a:p>
            <a:pPr lvl="1"/>
            <a:r>
              <a:rPr lang="en-US" altLang="ja-JP" sz="2400" dirty="0" err="1"/>
              <a:t>changegears</a:t>
            </a:r>
            <a:r>
              <a:rPr lang="en-US" altLang="ja-JP" sz="2400" dirty="0"/>
              <a:t>, brake, </a:t>
            </a:r>
            <a:r>
              <a:rPr lang="en-US" altLang="ja-JP" sz="2400" dirty="0" err="1"/>
              <a:t>changecadence</a:t>
            </a:r>
            <a:r>
              <a:rPr lang="en-US" altLang="ja-JP" sz="2400" dirty="0"/>
              <a:t> </a:t>
            </a:r>
            <a:r>
              <a:rPr lang="id-ID" altLang="ja-JP" sz="2400" dirty="0"/>
              <a:t>adalah</a:t>
            </a:r>
            <a:r>
              <a:rPr lang="en-US" altLang="ja-JP" sz="2400" dirty="0"/>
              <a:t> </a:t>
            </a:r>
            <a:r>
              <a:rPr lang="en-US" altLang="ja-JP" sz="2400" dirty="0">
                <a:solidFill>
                  <a:srgbClr val="CC0000"/>
                </a:solidFill>
              </a:rPr>
              <a:t>instance method</a:t>
            </a:r>
            <a:endParaRPr lang="en-US" altLang="ja-JP" sz="2400" dirty="0"/>
          </a:p>
        </p:txBody>
      </p:sp>
    </p:spTree>
  </p:cSld>
  <p:clrMapOvr>
    <a:masterClrMapping/>
  </p:clrMapOvr>
  <p:transition advClick="0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4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609600"/>
          </a:xfrm>
          <a:noFill/>
          <a:ln/>
        </p:spPr>
        <p:txBody>
          <a:bodyPr lIns="92075" tIns="46038" rIns="92075" bIns="46038"/>
          <a:lstStyle/>
          <a:p>
            <a:r>
              <a:rPr lang="id-ID" altLang="ja-JP" dirty="0">
                <a:solidFill>
                  <a:schemeClr val="tx1"/>
                </a:solidFill>
                <a:ea typeface="ＭＳ Ｐゴシック" pitchFamily="50" charset="-128"/>
              </a:rPr>
              <a:t>Attribute</a:t>
            </a:r>
            <a:endParaRPr lang="en-US" altLang="ja-JP" sz="2400" dirty="0">
              <a:solidFill>
                <a:schemeClr val="tx1"/>
              </a:solidFill>
              <a:ea typeface="ＭＳ Ｐゴシック" pitchFamily="50" charset="-128"/>
            </a:endParaRPr>
          </a:p>
        </p:txBody>
      </p:sp>
      <p:sp>
        <p:nvSpPr>
          <p:cNvPr id="282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7772400" cy="5181600"/>
          </a:xfrm>
          <a:noFill/>
          <a:ln/>
        </p:spPr>
        <p:txBody>
          <a:bodyPr lIns="92075" tIns="46038" rIns="92075" bIns="46038"/>
          <a:lstStyle/>
          <a:p>
            <a:pPr algn="just">
              <a:buNone/>
            </a:pPr>
            <a:r>
              <a:rPr lang="id-ID" altLang="ja-JP" b="1" dirty="0">
                <a:solidFill>
                  <a:srgbClr val="C00000"/>
                </a:solidFill>
                <a:ea typeface="ＭＳ Ｐゴシック" pitchFamily="50" charset="-128"/>
              </a:rPr>
              <a:t>	A</a:t>
            </a:r>
            <a:r>
              <a:rPr lang="en-US" altLang="ja-JP" b="1" dirty="0" err="1">
                <a:solidFill>
                  <a:srgbClr val="C00000"/>
                </a:solidFill>
                <a:ea typeface="ＭＳ Ｐゴシック" pitchFamily="50" charset="-128"/>
              </a:rPr>
              <a:t>ttribute</a:t>
            </a:r>
            <a:r>
              <a:rPr lang="en-US" altLang="ja-JP" dirty="0">
                <a:ea typeface="ＭＳ Ｐゴシック" pitchFamily="50" charset="-128"/>
              </a:rPr>
              <a:t> </a:t>
            </a:r>
            <a:r>
              <a:rPr lang="id-ID" altLang="ja-JP" dirty="0">
                <a:ea typeface="ＭＳ Ｐゴシック" pitchFamily="50" charset="-128"/>
              </a:rPr>
              <a:t>adalah berbagai variable yang mengitari class, dengan nilai datanya bisa ditentukan di object.</a:t>
            </a:r>
            <a:r>
              <a:rPr lang="en-US" altLang="ja-JP" dirty="0">
                <a:ea typeface="ＭＳ Ｐゴシック" pitchFamily="50" charset="-128"/>
              </a:rPr>
              <a:t> Name, age, </a:t>
            </a:r>
            <a:r>
              <a:rPr lang="id-ID" altLang="ja-JP" dirty="0">
                <a:ea typeface="ＭＳ Ｐゴシック" pitchFamily="50" charset="-128"/>
              </a:rPr>
              <a:t>dan </a:t>
            </a:r>
            <a:r>
              <a:rPr lang="en-US" altLang="ja-JP" dirty="0">
                <a:ea typeface="ＭＳ Ｐゴシック" pitchFamily="50" charset="-128"/>
              </a:rPr>
              <a:t>weight </a:t>
            </a:r>
            <a:r>
              <a:rPr lang="id-ID" altLang="ja-JP" dirty="0">
                <a:ea typeface="ＭＳ Ｐゴシック" pitchFamily="50" charset="-128"/>
              </a:rPr>
              <a:t>adalah atribute  dari class Person</a:t>
            </a:r>
            <a:endParaRPr lang="en-US" altLang="ja-JP" dirty="0">
              <a:ea typeface="ＭＳ Ｐゴシック" pitchFamily="50" charset="-128"/>
            </a:endParaRPr>
          </a:p>
        </p:txBody>
      </p:sp>
      <p:pic>
        <p:nvPicPr>
          <p:cNvPr id="2822148" name="Picture 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017835"/>
            <a:ext cx="8151936" cy="254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22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22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457200"/>
          </a:xfrm>
          <a:noFill/>
          <a:ln/>
        </p:spPr>
        <p:txBody>
          <a:bodyPr lIns="92075" tIns="46038" rIns="92075" bIns="46038"/>
          <a:lstStyle/>
          <a:p>
            <a:r>
              <a:rPr lang="id-ID" altLang="ja-JP" dirty="0">
                <a:solidFill>
                  <a:schemeClr val="tx1"/>
                </a:solidFill>
                <a:ea typeface="ＭＳ Ｐゴシック" pitchFamily="50" charset="-128"/>
              </a:rPr>
              <a:t>Method</a:t>
            </a:r>
            <a:endParaRPr lang="en-US" altLang="ja-JP" sz="2400" dirty="0">
              <a:solidFill>
                <a:schemeClr val="tx1"/>
              </a:solidFill>
              <a:ea typeface="ＭＳ Ｐゴシック" pitchFamily="50" charset="-128"/>
            </a:endParaRPr>
          </a:p>
        </p:txBody>
      </p:sp>
      <p:sp>
        <p:nvSpPr>
          <p:cNvPr id="282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077200" cy="4724400"/>
          </a:xfrm>
          <a:noFill/>
          <a:ln/>
        </p:spPr>
        <p:txBody>
          <a:bodyPr lIns="92075" tIns="46038" rIns="92075" bIns="46038"/>
          <a:lstStyle/>
          <a:p>
            <a:pPr algn="just">
              <a:spcBef>
                <a:spcPct val="0"/>
              </a:spcBef>
            </a:pPr>
            <a:r>
              <a:rPr lang="id-ID" altLang="ja-JP" sz="3200" dirty="0">
                <a:ea typeface="ＭＳ Ｐゴシック" pitchFamily="50" charset="-128"/>
              </a:rPr>
              <a:t>M</a:t>
            </a:r>
            <a:r>
              <a:rPr lang="en-US" altLang="ja-JP" sz="3200" dirty="0" err="1">
                <a:ea typeface="ＭＳ Ｐゴシック" pitchFamily="50" charset="-128"/>
              </a:rPr>
              <a:t>ethod</a:t>
            </a:r>
            <a:r>
              <a:rPr lang="en-US" altLang="ja-JP" sz="3200" dirty="0">
                <a:ea typeface="ＭＳ Ｐゴシック" pitchFamily="50" charset="-128"/>
              </a:rPr>
              <a:t> </a:t>
            </a:r>
            <a:r>
              <a:rPr lang="id-ID" altLang="ja-JP" sz="3200" dirty="0">
                <a:ea typeface="ＭＳ Ｐゴシック" pitchFamily="50" charset="-128"/>
              </a:rPr>
              <a:t>adalah </a:t>
            </a:r>
            <a:r>
              <a:rPr lang="id-ID" altLang="ja-JP" sz="3200" dirty="0">
                <a:solidFill>
                  <a:srgbClr val="C00000"/>
                </a:solidFill>
                <a:ea typeface="ＭＳ Ｐゴシック" pitchFamily="50" charset="-128"/>
              </a:rPr>
              <a:t>implementasi dari bagaimana bekerjanya sebuah class</a:t>
            </a:r>
          </a:p>
          <a:p>
            <a:pPr>
              <a:spcBef>
                <a:spcPct val="0"/>
              </a:spcBef>
            </a:pPr>
            <a:r>
              <a:rPr lang="id-ID" altLang="ja-JP" sz="3200" dirty="0">
                <a:ea typeface="ＭＳ Ｐゴシック" pitchFamily="50" charset="-128"/>
              </a:rPr>
              <a:t>Method melakukan:</a:t>
            </a:r>
          </a:p>
          <a:p>
            <a:pPr marL="863600" lvl="1" indent="-514350">
              <a:spcBef>
                <a:spcPct val="0"/>
              </a:spcBef>
              <a:buFont typeface="+mj-lt"/>
              <a:buAutoNum type="arabicPeriod"/>
            </a:pPr>
            <a:r>
              <a:rPr lang="id-ID" altLang="ja-JP" sz="2800" dirty="0">
                <a:ea typeface="ＭＳ Ｐゴシック" pitchFamily="50" charset="-128"/>
              </a:rPr>
              <a:t>Manipulasi data</a:t>
            </a:r>
          </a:p>
          <a:p>
            <a:pPr marL="863600" lvl="1" indent="-514350">
              <a:spcBef>
                <a:spcPct val="0"/>
              </a:spcBef>
              <a:buFont typeface="+mj-lt"/>
              <a:buAutoNum type="arabicPeriod"/>
            </a:pPr>
            <a:r>
              <a:rPr lang="id-ID" altLang="ja-JP" sz="2800" dirty="0">
                <a:ea typeface="ＭＳ Ｐゴシック" pitchFamily="50" charset="-128"/>
              </a:rPr>
              <a:t>Perhitungan matematika</a:t>
            </a:r>
          </a:p>
          <a:p>
            <a:pPr marL="863600" lvl="1" indent="-514350">
              <a:spcBef>
                <a:spcPct val="0"/>
              </a:spcBef>
              <a:buFont typeface="+mj-lt"/>
              <a:buAutoNum type="arabicPeriod"/>
            </a:pPr>
            <a:r>
              <a:rPr lang="id-ID" altLang="ja-JP" sz="2800" dirty="0">
                <a:ea typeface="ＭＳ Ｐゴシック" pitchFamily="50" charset="-128"/>
              </a:rPr>
              <a:t>Memonitor kejadian dari suatu event</a:t>
            </a:r>
            <a:endParaRPr lang="en-US" altLang="ja-JP" sz="2800" dirty="0">
              <a:ea typeface="ＭＳ Ｐゴシック" pitchFamily="50" charset="-128"/>
            </a:endParaRPr>
          </a:p>
        </p:txBody>
      </p:sp>
    </p:spTree>
  </p:cSld>
  <p:clrMapOvr>
    <a:masterClrMapping/>
  </p:clrMapOvr>
  <p:transition advClick="0">
    <p:newsfla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866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fld id="{8F9741E6-8F56-4605-82E6-FC16A521688C}" type="slidenum">
              <a:rPr lang="ja-JP" altLang="en-US"/>
              <a:pPr/>
              <a:t>15</a:t>
            </a:fld>
            <a:endParaRPr lang="en-US" altLang="ja-JP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Message  -1-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05800" cy="2438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d-ID" altLang="ja-JP" sz="2400" dirty="0"/>
              <a:t>Bicycle akan berguna apabila ada object lain </a:t>
            </a:r>
            <a:r>
              <a:rPr lang="en-US" altLang="ja-JP" sz="2400" dirty="0">
                <a:solidFill>
                  <a:srgbClr val="C00000"/>
                </a:solidFill>
              </a:rPr>
              <a:t>(</a:t>
            </a:r>
            <a:r>
              <a:rPr lang="id-ID" altLang="ja-JP" sz="2400" dirty="0">
                <a:solidFill>
                  <a:srgbClr val="C00000"/>
                </a:solidFill>
              </a:rPr>
              <a:t>misalnya anda</a:t>
            </a:r>
            <a:r>
              <a:rPr lang="en-US" altLang="ja-JP" sz="2400" dirty="0">
                <a:solidFill>
                  <a:srgbClr val="C00000"/>
                </a:solidFill>
              </a:rPr>
              <a:t>) </a:t>
            </a:r>
            <a:r>
              <a:rPr lang="id-ID" altLang="ja-JP" sz="2400" dirty="0">
                <a:solidFill>
                  <a:srgbClr val="C00000"/>
                </a:solidFill>
              </a:rPr>
              <a:t>yang berinterasi dengan Bicycle tersebut</a:t>
            </a:r>
            <a:endParaRPr lang="en-US" altLang="ja-JP" sz="2400" dirty="0"/>
          </a:p>
          <a:p>
            <a:pPr>
              <a:lnSpc>
                <a:spcPct val="90000"/>
              </a:lnSpc>
            </a:pPr>
            <a:r>
              <a:rPr lang="id-ID" altLang="ja-JP" sz="2400" dirty="0"/>
              <a:t>Object software berinteraksi dan berkomunikasi dengan object lain dengan cara mengirimkan  </a:t>
            </a:r>
            <a:r>
              <a:rPr lang="en-US" altLang="ja-JP" sz="2400" i="1" dirty="0">
                <a:solidFill>
                  <a:srgbClr val="CC0000"/>
                </a:solidFill>
              </a:rPr>
              <a:t>message</a:t>
            </a:r>
            <a:r>
              <a:rPr lang="en-US" altLang="ja-JP" sz="2400" dirty="0"/>
              <a:t> </a:t>
            </a:r>
            <a:r>
              <a:rPr lang="id-ID" altLang="ja-JP" sz="2400" dirty="0"/>
              <a:t>. Informasi dalam message ini dikenal dengan nama </a:t>
            </a:r>
            <a:r>
              <a:rPr lang="id-ID" altLang="ja-JP" sz="2400" dirty="0">
                <a:solidFill>
                  <a:srgbClr val="C00000"/>
                </a:solidFill>
              </a:rPr>
              <a:t>Parameter</a:t>
            </a:r>
            <a:endParaRPr lang="en-US" altLang="ja-JP" sz="2400" i="1" dirty="0">
              <a:solidFill>
                <a:srgbClr val="C00000"/>
              </a:solidFill>
            </a:endParaRPr>
          </a:p>
        </p:txBody>
      </p:sp>
      <p:pic>
        <p:nvPicPr>
          <p:cNvPr id="15364" name="Picture 4" descr="con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819400"/>
            <a:ext cx="6353371" cy="3657600"/>
          </a:xfrm>
          <a:prstGeom prst="rect">
            <a:avLst/>
          </a:prstGeom>
          <a:noFill/>
        </p:spPr>
      </p:pic>
    </p:spTree>
  </p:cSld>
  <p:clrMapOvr>
    <a:masterClrMapping/>
  </p:clrMapOvr>
  <p:transition advClick="0">
    <p:newsfla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866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fld id="{36331B9C-0939-473A-9EC8-4BE959B65B93}" type="slidenum">
              <a:rPr lang="ja-JP" altLang="en-US"/>
              <a:pPr/>
              <a:t>16</a:t>
            </a:fld>
            <a:endParaRPr lang="en-US" altLang="ja-JP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Message  -2-</a:t>
            </a:r>
          </a:p>
        </p:txBody>
      </p:sp>
      <p:pic>
        <p:nvPicPr>
          <p:cNvPr id="21509" name="Picture 5" descr="con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838200"/>
            <a:ext cx="7010400" cy="2895600"/>
          </a:xfrm>
          <a:prstGeom prst="rect">
            <a:avLst/>
          </a:prstGeom>
          <a:noFill/>
        </p:spPr>
      </p:pic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609600" y="3810000"/>
            <a:ext cx="81534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 eaLnBrk="0" hangingPunct="0">
              <a:spcBef>
                <a:spcPct val="50000"/>
              </a:spcBef>
              <a:buFont typeface="+mj-lt"/>
              <a:buAutoNum type="arabicPeriod"/>
            </a:pPr>
            <a:r>
              <a:rPr kumimoji="0" lang="en-US" altLang="ja-JP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  <a:sym typeface="Wingdings" pitchFamily="2" charset="2"/>
              </a:rPr>
              <a:t>You  </a:t>
            </a:r>
            <a:r>
              <a:rPr kumimoji="0" lang="id-ID" altLang="ja-JP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  <a:sym typeface="Wingdings" pitchFamily="2" charset="2"/>
              </a:rPr>
              <a:t>object pengirim (</a:t>
            </a:r>
            <a:r>
              <a:rPr kumimoji="0" lang="en-US" altLang="ja-JP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  <a:sym typeface="Wingdings" pitchFamily="2" charset="2"/>
              </a:rPr>
              <a:t>sender</a:t>
            </a:r>
            <a:r>
              <a:rPr kumimoji="0" lang="id-ID" altLang="ja-JP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  <a:sym typeface="Wingdings" pitchFamily="2" charset="2"/>
              </a:rPr>
              <a:t>)</a:t>
            </a:r>
            <a:endParaRPr kumimoji="0" lang="en-US" altLang="ja-JP" sz="2400" b="1" dirty="0">
              <a:effectLst>
                <a:outerShdw blurRad="38100" dist="38100" dir="2700000" algn="tl">
                  <a:srgbClr val="C0C0C0"/>
                </a:outerShdw>
              </a:effectLst>
              <a:latin typeface="Tempus Sans ITC" pitchFamily="82" charset="0"/>
              <a:sym typeface="Wingdings" pitchFamily="2" charset="2"/>
            </a:endParaRPr>
          </a:p>
          <a:p>
            <a:pPr marL="457200" indent="-457200" algn="l" eaLnBrk="0" hangingPunct="0">
              <a:spcBef>
                <a:spcPct val="50000"/>
              </a:spcBef>
              <a:buFont typeface="+mj-lt"/>
              <a:buAutoNum type="arabicPeriod"/>
            </a:pPr>
            <a:r>
              <a:rPr kumimoji="0" lang="en-US" altLang="ja-JP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 </a:t>
            </a:r>
            <a:r>
              <a:rPr kumimoji="0" lang="en-US" altLang="ja-JP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YourBicycle</a:t>
            </a:r>
            <a:r>
              <a:rPr kumimoji="0" lang="en-US" altLang="ja-JP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 </a:t>
            </a:r>
            <a:r>
              <a:rPr kumimoji="0" lang="en-US" altLang="ja-JP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  <a:sym typeface="Wingdings" pitchFamily="2" charset="2"/>
              </a:rPr>
              <a:t> </a:t>
            </a:r>
            <a:r>
              <a:rPr kumimoji="0" lang="id-ID" altLang="ja-JP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  <a:sym typeface="Wingdings" pitchFamily="2" charset="2"/>
              </a:rPr>
              <a:t>object penerima (receiver)</a:t>
            </a:r>
            <a:endParaRPr kumimoji="0" lang="en-US" altLang="ja-JP" sz="2400" b="1" dirty="0">
              <a:effectLst>
                <a:outerShdw blurRad="38100" dist="38100" dir="2700000" algn="tl">
                  <a:srgbClr val="C0C0C0"/>
                </a:outerShdw>
              </a:effectLst>
              <a:latin typeface="Tempus Sans ITC" pitchFamily="82" charset="0"/>
              <a:sym typeface="Wingdings" pitchFamily="2" charset="2"/>
            </a:endParaRPr>
          </a:p>
          <a:p>
            <a:pPr marL="457200" indent="-457200" algn="l" eaLnBrk="0" hangingPunct="0">
              <a:spcBef>
                <a:spcPct val="50000"/>
              </a:spcBef>
              <a:buFont typeface="+mj-lt"/>
              <a:buAutoNum type="arabicPeriod"/>
            </a:pPr>
            <a:r>
              <a:rPr kumimoji="0" lang="en-US" altLang="ja-JP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  <a:sym typeface="Wingdings" pitchFamily="2" charset="2"/>
              </a:rPr>
              <a:t> </a:t>
            </a:r>
            <a:r>
              <a:rPr kumimoji="0" lang="id-ID" altLang="ja-JP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  <a:sym typeface="Wingdings" pitchFamily="2" charset="2"/>
              </a:rPr>
              <a:t>c</a:t>
            </a:r>
            <a:r>
              <a:rPr kumimoji="0" lang="en-US" altLang="ja-JP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  <a:sym typeface="Wingdings" pitchFamily="2" charset="2"/>
              </a:rPr>
              <a:t>hangeGears</a:t>
            </a:r>
            <a:r>
              <a:rPr kumimoji="0" lang="en-US" altLang="ja-JP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  <a:sym typeface="Wingdings" pitchFamily="2" charset="2"/>
              </a:rPr>
              <a:t>  the message,  the method to perform</a:t>
            </a:r>
          </a:p>
          <a:p>
            <a:pPr marL="457200" indent="-457200" algn="l" eaLnBrk="0" hangingPunct="0">
              <a:spcBef>
                <a:spcPct val="50000"/>
              </a:spcBef>
              <a:buFont typeface="+mj-lt"/>
              <a:buAutoNum type="arabicPeriod"/>
            </a:pPr>
            <a:r>
              <a:rPr kumimoji="0" lang="en-US" altLang="ja-JP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  <a:sym typeface="Wingdings" pitchFamily="2" charset="2"/>
              </a:rPr>
              <a:t> </a:t>
            </a:r>
            <a:r>
              <a:rPr kumimoji="0" lang="en-US" altLang="ja-JP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  <a:sym typeface="Wingdings" pitchFamily="2" charset="2"/>
              </a:rPr>
              <a:t>lowerGear</a:t>
            </a:r>
            <a:r>
              <a:rPr kumimoji="0" lang="en-US" altLang="ja-JP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  <a:sym typeface="Wingdings" pitchFamily="2" charset="2"/>
              </a:rPr>
              <a:t> information from You to </a:t>
            </a:r>
            <a:r>
              <a:rPr kumimoji="0" lang="en-US" altLang="ja-JP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  <a:sym typeface="Wingdings" pitchFamily="2" charset="2"/>
              </a:rPr>
              <a:t>YourBicycle</a:t>
            </a:r>
            <a:r>
              <a:rPr kumimoji="0" lang="en-US" altLang="ja-JP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  <a:sym typeface="Wingdings" pitchFamily="2" charset="2"/>
              </a:rPr>
              <a:t>, the parameters needed by the method</a:t>
            </a:r>
          </a:p>
        </p:txBody>
      </p:sp>
    </p:spTree>
  </p:cSld>
  <p:clrMapOvr>
    <a:masterClrMapping/>
  </p:clrMapOvr>
  <p:transition advClick="0">
    <p:newsfla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991600" cy="762000"/>
          </a:xfrm>
        </p:spPr>
        <p:txBody>
          <a:bodyPr/>
          <a:lstStyle/>
          <a:p>
            <a:r>
              <a:rPr lang="id-ID" sz="3200" dirty="0"/>
              <a:t>Membuat Class dan Memanggil Object (MobilDemo.java)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/>
          <a:lstStyle/>
          <a:p>
            <a:pPr>
              <a:buNone/>
            </a:pPr>
            <a:r>
              <a:rPr lang="id-ID" sz="2100" dirty="0"/>
              <a:t>class Mobil {</a:t>
            </a:r>
          </a:p>
          <a:p>
            <a:pPr>
              <a:buNone/>
            </a:pPr>
            <a:r>
              <a:rPr lang="id-ID" sz="2100" dirty="0"/>
              <a:t>	String warna;</a:t>
            </a:r>
          </a:p>
          <a:p>
            <a:pPr>
              <a:buNone/>
            </a:pPr>
            <a:r>
              <a:rPr lang="id-ID" sz="2100" dirty="0"/>
              <a:t>	int tahunProduksi;</a:t>
            </a:r>
          </a:p>
          <a:p>
            <a:pPr>
              <a:buNone/>
            </a:pPr>
            <a:r>
              <a:rPr lang="id-ID" sz="2100" dirty="0"/>
              <a:t>}</a:t>
            </a:r>
          </a:p>
          <a:p>
            <a:pPr>
              <a:buNone/>
            </a:pPr>
            <a:r>
              <a:rPr lang="id-ID" sz="2100" dirty="0"/>
              <a:t>public class MobilDemo {</a:t>
            </a:r>
          </a:p>
          <a:p>
            <a:pPr>
              <a:buNone/>
            </a:pPr>
            <a:r>
              <a:rPr lang="id-ID" sz="2100" dirty="0"/>
              <a:t>	public static void main(String[] args){</a:t>
            </a:r>
          </a:p>
          <a:p>
            <a:pPr>
              <a:buNone/>
            </a:pPr>
            <a:r>
              <a:rPr lang="id-ID" sz="2100" dirty="0"/>
              <a:t>		// Membuat object</a:t>
            </a:r>
          </a:p>
          <a:p>
            <a:pPr lvl="1">
              <a:buNone/>
            </a:pPr>
            <a:r>
              <a:rPr lang="id-ID" sz="2100" dirty="0"/>
              <a:t>	  </a:t>
            </a:r>
            <a:r>
              <a:rPr lang="id-ID" sz="2100" dirty="0">
                <a:solidFill>
                  <a:srgbClr val="C00000"/>
                </a:solidFill>
              </a:rPr>
              <a:t>Mobil mobilku = new Mobil();</a:t>
            </a:r>
          </a:p>
          <a:p>
            <a:pPr lvl="1">
              <a:buNone/>
            </a:pPr>
            <a:r>
              <a:rPr lang="id-ID" sz="2100" dirty="0"/>
              <a:t>		</a:t>
            </a:r>
          </a:p>
          <a:p>
            <a:pPr lvl="1">
              <a:buNone/>
            </a:pPr>
            <a:r>
              <a:rPr lang="id-ID" sz="2100" dirty="0"/>
              <a:t>		//memanggil atribut  dan memberi nilai</a:t>
            </a:r>
            <a:endParaRPr lang="id-ID" sz="2100" dirty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id-ID" sz="2100" dirty="0"/>
              <a:t>	  </a:t>
            </a:r>
            <a:r>
              <a:rPr lang="id-ID" sz="2100" dirty="0">
                <a:solidFill>
                  <a:srgbClr val="C00000"/>
                </a:solidFill>
              </a:rPr>
              <a:t>mobilku.warna = "Hitam";</a:t>
            </a:r>
          </a:p>
          <a:p>
            <a:pPr lvl="1">
              <a:buNone/>
            </a:pPr>
            <a:r>
              <a:rPr lang="id-ID" sz="2100" dirty="0"/>
              <a:t>	  </a:t>
            </a:r>
            <a:r>
              <a:rPr lang="id-ID" sz="2100" dirty="0">
                <a:solidFill>
                  <a:srgbClr val="C00000"/>
                </a:solidFill>
              </a:rPr>
              <a:t>mobilku.tahunProduksi = 2006;</a:t>
            </a:r>
          </a:p>
          <a:p>
            <a:pPr lvl="1">
              <a:buNone/>
            </a:pPr>
            <a:r>
              <a:rPr lang="id-ID" sz="2100" dirty="0"/>
              <a:t>	  System.out.println("Warna: " + mobilku.warna);</a:t>
            </a:r>
          </a:p>
          <a:p>
            <a:pPr lvl="1">
              <a:buNone/>
            </a:pPr>
            <a:r>
              <a:rPr lang="id-ID" sz="2100" dirty="0"/>
              <a:t>	  System.out.println("Tahun: " + mobilku.tahunProduksi);</a:t>
            </a:r>
          </a:p>
          <a:p>
            <a:pPr>
              <a:buNone/>
            </a:pPr>
            <a:r>
              <a:rPr lang="id-ID" sz="2100" dirty="0"/>
              <a:t>  }}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CB9EDC-F6F7-4BFA-897C-C35E45C7E461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131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1066800"/>
            <a:ext cx="324802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>
    <p:newsfla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Tugas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/>
              <a:t>Kembangkan Class </a:t>
            </a:r>
            <a:r>
              <a:rPr lang="id-ID" dirty="0">
                <a:solidFill>
                  <a:srgbClr val="C00000"/>
                </a:solidFill>
              </a:rPr>
              <a:t>Mobil</a:t>
            </a:r>
            <a:r>
              <a:rPr lang="id-ID" dirty="0"/>
              <a:t>, ubah nama menjadi </a:t>
            </a:r>
            <a:r>
              <a:rPr lang="id-ID" dirty="0">
                <a:solidFill>
                  <a:srgbClr val="C00000"/>
                </a:solidFill>
              </a:rPr>
              <a:t>Mobil2</a:t>
            </a:r>
            <a:r>
              <a:rPr lang="id-ID" dirty="0"/>
              <a:t> masukkan method:</a:t>
            </a:r>
          </a:p>
          <a:p>
            <a:pPr lvl="1" algn="just"/>
            <a:r>
              <a:rPr lang="id-ID" dirty="0">
                <a:solidFill>
                  <a:srgbClr val="C00000"/>
                </a:solidFill>
              </a:rPr>
              <a:t>hidupkanMobil</a:t>
            </a:r>
          </a:p>
          <a:p>
            <a:pPr lvl="1" algn="just"/>
            <a:r>
              <a:rPr lang="id-ID" dirty="0">
                <a:solidFill>
                  <a:srgbClr val="C00000"/>
                </a:solidFill>
              </a:rPr>
              <a:t>matikanMobil</a:t>
            </a:r>
          </a:p>
          <a:p>
            <a:pPr lvl="1" algn="just"/>
            <a:r>
              <a:rPr lang="id-ID" dirty="0">
                <a:solidFill>
                  <a:srgbClr val="C00000"/>
                </a:solidFill>
              </a:rPr>
              <a:t>ubahGigi</a:t>
            </a:r>
          </a:p>
          <a:p>
            <a:pPr algn="just"/>
            <a:r>
              <a:rPr lang="id-ID" dirty="0"/>
              <a:t>Panggil method-method diatas dari </a:t>
            </a:r>
            <a:r>
              <a:rPr lang="id-ID" dirty="0">
                <a:solidFill>
                  <a:srgbClr val="C00000"/>
                </a:solidFill>
              </a:rPr>
              <a:t>MobilDemo2</a:t>
            </a:r>
          </a:p>
          <a:p>
            <a:pPr lvl="1" algn="just"/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CB9EDC-F6F7-4BFA-897C-C35E45C7E461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  <p:transition advClick="0">
    <p:newsfla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382000" cy="685800"/>
          </a:xfrm>
        </p:spPr>
        <p:txBody>
          <a:bodyPr/>
          <a:lstStyle/>
          <a:p>
            <a:pPr>
              <a:defRPr/>
            </a:pPr>
            <a:r>
              <a:rPr lang="id-ID" dirty="0"/>
              <a:t>Membuat Class (Bicycle.java)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6248400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/>
          <a:lstStyle/>
          <a:p>
            <a:pPr>
              <a:buNone/>
              <a:defRPr/>
            </a:pPr>
            <a:r>
              <a:rPr lang="id-ID" sz="2400" dirty="0"/>
              <a:t>class Bicycle {</a:t>
            </a:r>
          </a:p>
          <a:p>
            <a:pPr>
              <a:buNone/>
              <a:defRPr/>
            </a:pPr>
            <a:r>
              <a:rPr lang="id-ID" sz="2400" dirty="0"/>
              <a:t>	int speed = 0;</a:t>
            </a:r>
          </a:p>
          <a:p>
            <a:pPr>
              <a:buNone/>
              <a:defRPr/>
            </a:pPr>
            <a:r>
              <a:rPr lang="id-ID" sz="2400" dirty="0"/>
              <a:t>	int gear = 0;</a:t>
            </a:r>
          </a:p>
          <a:p>
            <a:pPr>
              <a:buNone/>
              <a:defRPr/>
            </a:pPr>
            <a:r>
              <a:rPr lang="id-ID" sz="2400" dirty="0"/>
              <a:t>	</a:t>
            </a:r>
          </a:p>
          <a:p>
            <a:pPr>
              <a:buNone/>
              <a:defRPr/>
            </a:pPr>
            <a:r>
              <a:rPr lang="id-ID" sz="2400" dirty="0"/>
              <a:t>	// method</a:t>
            </a:r>
          </a:p>
          <a:p>
            <a:pPr>
              <a:buNone/>
              <a:defRPr/>
            </a:pPr>
            <a:r>
              <a:rPr lang="id-ID" sz="2400" dirty="0"/>
              <a:t>	</a:t>
            </a:r>
            <a:r>
              <a:rPr lang="id-ID" sz="2400" dirty="0">
                <a:solidFill>
                  <a:srgbClr val="C00000"/>
                </a:solidFill>
              </a:rPr>
              <a:t>void changeGear(int newValue)</a:t>
            </a:r>
            <a:r>
              <a:rPr lang="id-ID" sz="2400" dirty="0"/>
              <a:t> {</a:t>
            </a:r>
          </a:p>
          <a:p>
            <a:pPr>
              <a:buNone/>
              <a:defRPr/>
            </a:pPr>
            <a:r>
              <a:rPr lang="id-ID" sz="2400" dirty="0"/>
              <a:t>	   gear = gear + newValue;</a:t>
            </a:r>
          </a:p>
          <a:p>
            <a:pPr>
              <a:buNone/>
              <a:defRPr/>
            </a:pPr>
            <a:r>
              <a:rPr lang="id-ID" sz="2400" dirty="0"/>
              <a:t>	   System.out.println(" \nGear:" + gear);</a:t>
            </a:r>
          </a:p>
          <a:p>
            <a:pPr>
              <a:buNone/>
              <a:defRPr/>
            </a:pPr>
            <a:r>
              <a:rPr lang="id-ID" sz="2400" dirty="0"/>
              <a:t>	}</a:t>
            </a:r>
          </a:p>
          <a:p>
            <a:pPr>
              <a:buNone/>
              <a:defRPr/>
            </a:pPr>
            <a:r>
              <a:rPr lang="id-ID" sz="2400" dirty="0"/>
              <a:t>	</a:t>
            </a:r>
            <a:r>
              <a:rPr lang="id-ID" sz="2400" dirty="0">
                <a:solidFill>
                  <a:srgbClr val="C00000"/>
                </a:solidFill>
              </a:rPr>
              <a:t>void speedUp(int increment) </a:t>
            </a:r>
            <a:r>
              <a:rPr lang="id-ID" sz="2400" dirty="0"/>
              <a:t>{</a:t>
            </a:r>
          </a:p>
          <a:p>
            <a:pPr>
              <a:buNone/>
              <a:defRPr/>
            </a:pPr>
            <a:r>
              <a:rPr lang="id-ID" sz="2400" dirty="0"/>
              <a:t>	   speed = speed + increment;</a:t>
            </a:r>
          </a:p>
          <a:p>
            <a:pPr>
              <a:buNone/>
              <a:defRPr/>
            </a:pPr>
            <a:r>
              <a:rPr lang="id-ID" sz="2400" dirty="0"/>
              <a:t>	   System.out.println(" \nSpeed:" + speed);</a:t>
            </a:r>
          </a:p>
          <a:p>
            <a:pPr>
              <a:buNone/>
              <a:defRPr/>
            </a:pPr>
            <a:r>
              <a:rPr lang="id-ID" sz="2400" dirty="0"/>
              <a:t>	}</a:t>
            </a:r>
          </a:p>
          <a:p>
            <a:pPr>
              <a:buNone/>
              <a:defRPr/>
            </a:pPr>
            <a:r>
              <a:rPr lang="id-ID" sz="2400" dirty="0"/>
              <a:t>}</a:t>
            </a:r>
            <a:endParaRPr lang="id-ID" sz="2000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91FEBE9-8C27-4E9B-BCC7-606B188824B7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</p:cSld>
  <p:clrMapOvr>
    <a:masterClrMapping/>
  </p:clrMapOvr>
  <p:transition advClick="0">
    <p:newsfla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Berorientasi Object?</a:t>
            </a: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0F87C72-6BA9-4A06-B8B3-5F37B913D678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13316" name="Picture 2" descr="C:\Program Files\Microsoft Office\MEDIA\CAGCAT10\j0297551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38200"/>
            <a:ext cx="46482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977130" y="1223189"/>
            <a:ext cx="370967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id-ID" sz="2800" b="1" dirty="0">
                <a:solidFill>
                  <a:srgbClr val="C00000"/>
                </a:solidFill>
                <a:latin typeface="+mn-lt"/>
              </a:rPr>
              <a:t>Attribute:</a:t>
            </a:r>
          </a:p>
          <a:p>
            <a:pPr algn="l">
              <a:defRPr/>
            </a:pPr>
            <a:r>
              <a:rPr lang="id-ID" sz="2800" b="1" dirty="0">
                <a:latin typeface="+mn-lt"/>
              </a:rPr>
              <a:t>  Topi, Baju, Tas </a:t>
            </a:r>
            <a:br>
              <a:rPr lang="id-ID" sz="2800" b="1" dirty="0">
                <a:latin typeface="+mn-lt"/>
              </a:rPr>
            </a:br>
            <a:r>
              <a:rPr lang="id-ID" sz="2800" b="1" dirty="0">
                <a:latin typeface="+mn-lt"/>
              </a:rPr>
              <a:t>  Punggung, Jaket,  </a:t>
            </a:r>
            <a:br>
              <a:rPr lang="id-ID" sz="2800" b="1" dirty="0">
                <a:latin typeface="+mn-lt"/>
              </a:rPr>
            </a:br>
            <a:r>
              <a:rPr lang="id-ID" sz="2800" b="1" dirty="0">
                <a:latin typeface="+mn-lt"/>
              </a:rPr>
              <a:t>  Tangan, Kaki, Mata</a:t>
            </a:r>
          </a:p>
          <a:p>
            <a:pPr algn="l">
              <a:defRPr/>
            </a:pPr>
            <a:endParaRPr lang="id-ID" sz="2800" b="1" dirty="0">
              <a:latin typeface="+mn-lt"/>
            </a:endParaRPr>
          </a:p>
          <a:p>
            <a:pPr algn="l">
              <a:defRPr/>
            </a:pPr>
            <a:r>
              <a:rPr lang="id-ID" sz="2800" b="1" dirty="0">
                <a:solidFill>
                  <a:srgbClr val="C00000"/>
                </a:solidFill>
                <a:latin typeface="+mn-lt"/>
              </a:rPr>
              <a:t>Behavior:</a:t>
            </a:r>
          </a:p>
          <a:p>
            <a:pPr algn="l">
              <a:defRPr/>
            </a:pPr>
            <a:r>
              <a:rPr lang="id-ID" sz="2800" b="1" dirty="0">
                <a:latin typeface="+mn-lt"/>
              </a:rPr>
              <a:t>  Cara Jalan ke Depan</a:t>
            </a:r>
          </a:p>
          <a:p>
            <a:pPr algn="l">
              <a:defRPr/>
            </a:pPr>
            <a:r>
              <a:rPr lang="id-ID" sz="2800" b="1" dirty="0">
                <a:latin typeface="+mn-lt"/>
              </a:rPr>
              <a:t>  Cara Jalan Mundur</a:t>
            </a:r>
          </a:p>
          <a:p>
            <a:pPr algn="l">
              <a:defRPr/>
            </a:pPr>
            <a:r>
              <a:rPr lang="id-ID" sz="2800" b="1" dirty="0">
                <a:latin typeface="+mn-lt"/>
              </a:rPr>
              <a:t>  Cara Belok ke Kiri</a:t>
            </a:r>
          </a:p>
          <a:p>
            <a:pPr algn="l">
              <a:defRPr/>
            </a:pPr>
            <a:r>
              <a:rPr lang="id-ID" sz="2800" b="1" dirty="0">
                <a:latin typeface="+mn-lt"/>
              </a:rPr>
              <a:t>  Cara Memanjat</a:t>
            </a:r>
          </a:p>
          <a:p>
            <a:pPr algn="l">
              <a:defRPr/>
            </a:pPr>
            <a:endParaRPr lang="id-ID" sz="2000" dirty="0"/>
          </a:p>
        </p:txBody>
      </p:sp>
    </p:spTree>
  </p:cSld>
  <p:clrMapOvr>
    <a:masterClrMapping/>
  </p:clrMapOvr>
  <p:transition advClick="0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609600"/>
          </a:xfrm>
        </p:spPr>
        <p:txBody>
          <a:bodyPr/>
          <a:lstStyle/>
          <a:p>
            <a:pPr>
              <a:defRPr/>
            </a:pPr>
            <a:r>
              <a:rPr lang="id-ID" sz="3800" dirty="0"/>
              <a:t>Membuat dan Memanggil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96000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/>
          <a:lstStyle/>
          <a:p>
            <a:pPr>
              <a:buNone/>
              <a:defRPr/>
            </a:pPr>
            <a:r>
              <a:rPr lang="id-ID" sz="2400" dirty="0"/>
              <a:t>class BicycleDemo {</a:t>
            </a:r>
          </a:p>
          <a:p>
            <a:pPr>
              <a:buNone/>
              <a:defRPr/>
            </a:pPr>
            <a:r>
              <a:rPr lang="id-ID" sz="2400" dirty="0"/>
              <a:t>     public static void main(String[] args) {</a:t>
            </a:r>
          </a:p>
          <a:p>
            <a:pPr>
              <a:buNone/>
              <a:defRPr/>
            </a:pPr>
            <a:r>
              <a:rPr lang="id-ID" sz="2400" dirty="0"/>
              <a:t>          	// Membuat object</a:t>
            </a:r>
          </a:p>
          <a:p>
            <a:pPr>
              <a:buNone/>
              <a:defRPr/>
            </a:pPr>
            <a:r>
              <a:rPr lang="id-ID" sz="2400" dirty="0"/>
              <a:t>          	</a:t>
            </a:r>
            <a:r>
              <a:rPr lang="id-ID" sz="2400" dirty="0">
                <a:solidFill>
                  <a:srgbClr val="C00000"/>
                </a:solidFill>
              </a:rPr>
              <a:t>Bicycle bike = new Bicycle();</a:t>
            </a:r>
          </a:p>
          <a:p>
            <a:pPr>
              <a:buNone/>
              <a:defRPr/>
            </a:pPr>
            <a:r>
              <a:rPr lang="id-ID" sz="2400" dirty="0"/>
              <a:t>	      </a:t>
            </a:r>
          </a:p>
          <a:p>
            <a:pPr>
              <a:buNone/>
              <a:defRPr/>
            </a:pPr>
            <a:r>
              <a:rPr lang="id-ID" sz="2400" dirty="0"/>
              <a:t>		//memanggil atribut  dan memberi nilai</a:t>
            </a:r>
          </a:p>
          <a:p>
            <a:pPr>
              <a:buNone/>
              <a:defRPr/>
            </a:pPr>
            <a:r>
              <a:rPr lang="id-ID" sz="2400" dirty="0"/>
              <a:t>	      	</a:t>
            </a:r>
            <a:r>
              <a:rPr lang="id-ID" sz="2400" dirty="0">
                <a:solidFill>
                  <a:srgbClr val="C00000"/>
                </a:solidFill>
              </a:rPr>
              <a:t>bike.speed=10;</a:t>
            </a:r>
          </a:p>
          <a:p>
            <a:pPr>
              <a:buNone/>
              <a:defRPr/>
            </a:pPr>
            <a:r>
              <a:rPr lang="id-ID" sz="2400" dirty="0">
                <a:solidFill>
                  <a:srgbClr val="C00000"/>
                </a:solidFill>
              </a:rPr>
              <a:t>		bike.gear=2;</a:t>
            </a:r>
          </a:p>
          <a:p>
            <a:pPr>
              <a:buNone/>
              <a:defRPr/>
            </a:pPr>
            <a:endParaRPr lang="id-ID" sz="2400" dirty="0"/>
          </a:p>
          <a:p>
            <a:pPr>
              <a:buNone/>
              <a:defRPr/>
            </a:pPr>
            <a:r>
              <a:rPr lang="id-ID" sz="2400" dirty="0"/>
              <a:t>	   	// Memanggil method dan menunjuk nilai parameter</a:t>
            </a:r>
            <a:endParaRPr lang="id-ID" sz="2400" dirty="0">
              <a:solidFill>
                <a:srgbClr val="C00000"/>
              </a:solidFill>
            </a:endParaRPr>
          </a:p>
          <a:p>
            <a:pPr>
              <a:buNone/>
              <a:defRPr/>
            </a:pPr>
            <a:r>
              <a:rPr lang="id-ID" sz="2400" dirty="0">
                <a:solidFill>
                  <a:srgbClr val="C00000"/>
                </a:solidFill>
              </a:rPr>
              <a:t>          	bike.speedUp(10);</a:t>
            </a:r>
          </a:p>
          <a:p>
            <a:pPr>
              <a:buNone/>
              <a:defRPr/>
            </a:pPr>
            <a:r>
              <a:rPr lang="id-ID" sz="2400" dirty="0">
                <a:solidFill>
                  <a:srgbClr val="C00000"/>
                </a:solidFill>
              </a:rPr>
              <a:t>          	bike.changeGear(2);</a:t>
            </a:r>
          </a:p>
          <a:p>
            <a:pPr>
              <a:buNone/>
              <a:defRPr/>
            </a:pPr>
            <a:r>
              <a:rPr lang="id-ID" sz="2400" dirty="0"/>
              <a:t>	}</a:t>
            </a:r>
          </a:p>
          <a:p>
            <a:pPr>
              <a:buNone/>
              <a:defRPr/>
            </a:pPr>
            <a:r>
              <a:rPr lang="id-ID" sz="2400" dirty="0"/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id-ID" sz="2400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91FEBE9-8C27-4E9B-BCC7-606B188824B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</p:cSld>
  <p:clrMapOvr>
    <a:masterClrMapping/>
  </p:clrMapOvr>
  <p:transition advClick="0">
    <p:newsfla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Tugas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486400"/>
          </a:xfrm>
        </p:spPr>
        <p:txBody>
          <a:bodyPr/>
          <a:lstStyle/>
          <a:p>
            <a:r>
              <a:rPr lang="id-ID" dirty="0"/>
              <a:t>Buat Class bernama </a:t>
            </a:r>
            <a:r>
              <a:rPr lang="id-ID" dirty="0">
                <a:solidFill>
                  <a:srgbClr val="C00000"/>
                </a:solidFill>
              </a:rPr>
              <a:t>matematika</a:t>
            </a:r>
            <a:r>
              <a:rPr lang="id-ID" dirty="0"/>
              <a:t>, yang berisi method:</a:t>
            </a:r>
          </a:p>
          <a:p>
            <a:pPr lvl="1"/>
            <a:r>
              <a:rPr lang="id-ID" sz="2400" dirty="0"/>
              <a:t>pertambahan</a:t>
            </a:r>
          </a:p>
          <a:p>
            <a:pPr lvl="1"/>
            <a:r>
              <a:rPr lang="id-ID" sz="2400" dirty="0"/>
              <a:t>pengurangan</a:t>
            </a:r>
          </a:p>
          <a:p>
            <a:pPr lvl="1"/>
            <a:r>
              <a:rPr lang="id-ID" sz="2400" dirty="0"/>
              <a:t>perkalian</a:t>
            </a:r>
          </a:p>
          <a:p>
            <a:pPr lvl="1"/>
            <a:r>
              <a:rPr lang="id-ID" sz="2400" dirty="0"/>
              <a:t>pembagian</a:t>
            </a:r>
          </a:p>
          <a:p>
            <a:r>
              <a:rPr lang="id-ID" dirty="0"/>
              <a:t>Buat Class bernama </a:t>
            </a:r>
            <a:r>
              <a:rPr lang="id-ID" dirty="0">
                <a:solidFill>
                  <a:srgbClr val="C00000"/>
                </a:solidFill>
              </a:rPr>
              <a:t>matematikaDemo</a:t>
            </a:r>
            <a:r>
              <a:rPr lang="id-ID" dirty="0"/>
              <a:t>, yang mengeksekusi method dan menampilkan:</a:t>
            </a:r>
          </a:p>
          <a:p>
            <a:pPr lvl="1"/>
            <a:r>
              <a:rPr lang="id-ID" sz="2400" dirty="0"/>
              <a:t>Pertambahan: 20 + 20 = 40</a:t>
            </a:r>
          </a:p>
          <a:p>
            <a:pPr lvl="1"/>
            <a:r>
              <a:rPr lang="id-ID" sz="2400" dirty="0"/>
              <a:t>Pengurangan: 10-5 = 5</a:t>
            </a:r>
          </a:p>
          <a:p>
            <a:pPr lvl="1"/>
            <a:r>
              <a:rPr lang="id-ID" sz="2400" dirty="0"/>
              <a:t>Perkalian: 10x20 = 200</a:t>
            </a:r>
          </a:p>
          <a:p>
            <a:pPr lvl="1"/>
            <a:r>
              <a:rPr lang="id-ID" sz="2400" dirty="0"/>
              <a:t>Pembagian: 20/2 = 10</a:t>
            </a:r>
          </a:p>
          <a:p>
            <a:pPr lvl="1"/>
            <a:endParaRPr lang="id-ID" dirty="0"/>
          </a:p>
          <a:p>
            <a:pPr lvl="1"/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CB9EDC-F6F7-4BFA-897C-C35E45C7E461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  <p:transition advClick="0">
    <p:newsfla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324600"/>
            <a:ext cx="2286000" cy="457200"/>
          </a:xfrm>
          <a:prstGeom prst="rect">
            <a:avLst/>
          </a:prstGeom>
        </p:spPr>
        <p:txBody>
          <a:bodyPr/>
          <a:lstStyle/>
          <a:p>
            <a:fld id="{EE0BC313-90B3-4423-9F61-A0946C9AFD82}" type="slidenum">
              <a:rPr lang="ja-JP" altLang="en-US" sz="1200"/>
              <a:pPr/>
              <a:t>22</a:t>
            </a:fld>
            <a:endParaRPr lang="en-US" altLang="ja-JP" sz="1200" dirty="0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117475"/>
            <a:ext cx="8381999" cy="803275"/>
          </a:xfrm>
        </p:spPr>
        <p:txBody>
          <a:bodyPr/>
          <a:lstStyle/>
          <a:p>
            <a:r>
              <a:rPr lang="id-ID" altLang="ja-JP" sz="3600" dirty="0"/>
              <a:t>Tips Membuat C</a:t>
            </a:r>
            <a:r>
              <a:rPr lang="en-US" altLang="ja-JP" sz="3600" dirty="0"/>
              <a:t>lass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114800"/>
          </a:xfrm>
        </p:spPr>
        <p:txBody>
          <a:bodyPr/>
          <a:lstStyle/>
          <a:p>
            <a:r>
              <a:rPr lang="en-US" altLang="ja-JP" sz="3600" dirty="0"/>
              <a:t>1 file </a:t>
            </a:r>
            <a:r>
              <a:rPr lang="id-ID" altLang="ja-JP" sz="3600" dirty="0"/>
              <a:t>bisa berisi </a:t>
            </a:r>
            <a:r>
              <a:rPr lang="en-US" altLang="ja-JP" sz="3600" dirty="0"/>
              <a:t> </a:t>
            </a:r>
            <a:r>
              <a:rPr lang="en-US" altLang="ja-JP" sz="3600" dirty="0">
                <a:solidFill>
                  <a:srgbClr val="C00000"/>
                </a:solidFill>
              </a:rPr>
              <a:t>&gt;=1</a:t>
            </a:r>
            <a:r>
              <a:rPr lang="en-US" altLang="ja-JP" sz="3600" dirty="0"/>
              <a:t> class</a:t>
            </a:r>
          </a:p>
          <a:p>
            <a:r>
              <a:rPr lang="en-US" altLang="ja-JP" sz="3600" dirty="0"/>
              <a:t>1 file </a:t>
            </a:r>
            <a:r>
              <a:rPr lang="id-ID" altLang="ja-JP" sz="3600" dirty="0"/>
              <a:t>hanya dapat berisi 1 public class</a:t>
            </a:r>
            <a:endParaRPr lang="en-US" altLang="ja-JP" sz="3600" dirty="0"/>
          </a:p>
          <a:p>
            <a:r>
              <a:rPr lang="id-ID" altLang="ja-JP" sz="3600" dirty="0">
                <a:solidFill>
                  <a:srgbClr val="CC0000"/>
                </a:solidFill>
              </a:rPr>
              <a:t>Nama file harus sama dengan nama</a:t>
            </a:r>
            <a:r>
              <a:rPr lang="en-US" altLang="ja-JP" sz="3600" dirty="0">
                <a:solidFill>
                  <a:srgbClr val="CC0000"/>
                </a:solidFill>
              </a:rPr>
              <a:t> public class</a:t>
            </a:r>
            <a:r>
              <a:rPr lang="id-ID" altLang="ja-JP" sz="3600" dirty="0">
                <a:solidFill>
                  <a:srgbClr val="CC0000"/>
                </a:solidFill>
              </a:rPr>
              <a:t> </a:t>
            </a:r>
            <a:r>
              <a:rPr lang="id-ID" altLang="ja-JP" sz="3600" dirty="0"/>
              <a:t>sifatnya adalah c</a:t>
            </a:r>
            <a:r>
              <a:rPr lang="en-US" altLang="ja-JP" sz="3600" dirty="0" err="1"/>
              <a:t>ase</a:t>
            </a:r>
            <a:r>
              <a:rPr lang="en-US" altLang="ja-JP" sz="3600" dirty="0"/>
              <a:t> sensitive</a:t>
            </a:r>
          </a:p>
          <a:p>
            <a:r>
              <a:rPr lang="en-US" altLang="ja-JP" sz="3600" dirty="0"/>
              <a:t>Tips: </a:t>
            </a:r>
            <a:r>
              <a:rPr lang="id-ID" altLang="ja-JP" sz="3600" dirty="0"/>
              <a:t>Lebih baik dan lebih mudah dipahami apabila </a:t>
            </a:r>
            <a:r>
              <a:rPr lang="id-ID" altLang="ja-JP" sz="3600" dirty="0">
                <a:solidFill>
                  <a:srgbClr val="C00000"/>
                </a:solidFill>
              </a:rPr>
              <a:t>satu file berisi hanya satu class</a:t>
            </a:r>
            <a:endParaRPr lang="en-US" altLang="ja-JP" sz="3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advClick="0">
    <p:newsfla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Kata Kunci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1676400"/>
          </a:xfrm>
        </p:spPr>
        <p:txBody>
          <a:bodyPr/>
          <a:lstStyle/>
          <a:p>
            <a:pPr algn="just">
              <a:buNone/>
            </a:pPr>
            <a:r>
              <a:rPr lang="id-ID" dirty="0"/>
              <a:t>	Digunakan pada pembuatan class dan digunakan untuk </a:t>
            </a:r>
            <a:r>
              <a:rPr lang="id-ID" dirty="0">
                <a:solidFill>
                  <a:srgbClr val="C00000"/>
                </a:solidFill>
              </a:rPr>
              <a:t>menyatakan object sekarang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CB9EDC-F6F7-4BFA-897C-C35E45C7E461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52400" y="2286000"/>
            <a:ext cx="4267200" cy="3581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d-ID" sz="18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class Mobil{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d-ID" sz="18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	String warna;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d-ID" sz="18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	Int tahunProduksi;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d-ID" sz="18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	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d-ID" sz="18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v</a:t>
            </a:r>
            <a:r>
              <a:rPr kumimoji="0" lang="id-ID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oid isiData(String</a:t>
            </a:r>
            <a:r>
              <a:rPr kumimoji="0" lang="id-ID" sz="1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d-ID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warnaMobil, int 	tahunProduksiMobil){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d-ID" sz="18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	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d-ID" sz="18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	warna = warnaMobil;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d-ID" sz="18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	tahunProduksi = tahunProduksiMobil;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d-ID" sz="18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id-ID" sz="1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48200" y="2286000"/>
            <a:ext cx="4267200" cy="3581400"/>
          </a:xfrm>
          <a:prstGeom prst="rect">
            <a:avLst/>
          </a:prstGeom>
          <a:gradFill>
            <a:gsLst>
              <a:gs pos="0">
                <a:srgbClr val="FF0000">
                  <a:alpha val="74000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kumimoji="0" lang="id-ID" sz="18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class Mobil{</a:t>
            </a:r>
          </a:p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kumimoji="0" lang="id-ID" sz="18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	String warna;</a:t>
            </a:r>
          </a:p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kumimoji="0" lang="id-ID" sz="18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	Int tahunProduksi;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id-ID" sz="1800" b="1" kern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d-ID" sz="18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v</a:t>
            </a:r>
            <a:r>
              <a:rPr kumimoji="0" lang="id-ID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oid isiData(String</a:t>
            </a:r>
            <a:r>
              <a:rPr kumimoji="0" lang="id-ID" sz="1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d-ID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warna, int tahunProduksi){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d-ID" sz="18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	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d-ID" sz="18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	</a:t>
            </a:r>
            <a:r>
              <a:rPr kumimoji="0" lang="id-ID" sz="1800" b="1" kern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this.warna = warna;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d-ID" sz="1800" b="1" kern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	this.tahunProduksi = tahunProduksi;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d-ID" sz="18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id-ID" sz="1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Click="0">
    <p:newsfla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Konstruktor  -1-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sz="3200" dirty="0">
                <a:solidFill>
                  <a:srgbClr val="C00000"/>
                </a:solidFill>
              </a:rPr>
              <a:t>Method yang digunakan untuk memberi nilai awal </a:t>
            </a:r>
            <a:r>
              <a:rPr lang="id-ID" sz="3200" dirty="0"/>
              <a:t>pada saat object diciptakan</a:t>
            </a:r>
          </a:p>
          <a:p>
            <a:pPr algn="just"/>
            <a:r>
              <a:rPr lang="id-ID" sz="3200" dirty="0"/>
              <a:t>Dipanggil secara otomatis ketika </a:t>
            </a:r>
            <a:r>
              <a:rPr lang="id-ID" sz="3200" dirty="0">
                <a:solidFill>
                  <a:srgbClr val="C00000"/>
                </a:solidFill>
              </a:rPr>
              <a:t>new</a:t>
            </a:r>
            <a:r>
              <a:rPr lang="id-ID" sz="3200" dirty="0"/>
              <a:t> digunakan untuk membuat instan class</a:t>
            </a:r>
          </a:p>
          <a:p>
            <a:pPr algn="just"/>
            <a:r>
              <a:rPr lang="id-ID" sz="3200" dirty="0"/>
              <a:t>Sifat konstruktor:</a:t>
            </a:r>
          </a:p>
          <a:p>
            <a:pPr lvl="1" algn="just"/>
            <a:r>
              <a:rPr lang="id-ID" sz="2800" dirty="0"/>
              <a:t>Nama konstruktor </a:t>
            </a:r>
            <a:r>
              <a:rPr lang="id-ID" sz="2800" dirty="0">
                <a:solidFill>
                  <a:srgbClr val="C00000"/>
                </a:solidFill>
              </a:rPr>
              <a:t>sama dengan nama class</a:t>
            </a:r>
          </a:p>
          <a:p>
            <a:pPr lvl="1" algn="just"/>
            <a:r>
              <a:rPr lang="id-ID" sz="2800" dirty="0">
                <a:solidFill>
                  <a:srgbClr val="C00000"/>
                </a:solidFill>
              </a:rPr>
              <a:t>Tidak memiliki nilai balik</a:t>
            </a:r>
            <a:r>
              <a:rPr lang="id-ID" sz="2800" dirty="0"/>
              <a:t> dan tidak boleh ada kata kunci void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CB9EDC-F6F7-4BFA-897C-C35E45C7E461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  <p:transition advClick="0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Konstruktor  -2-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943600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/>
          <a:lstStyle/>
          <a:p>
            <a:pPr>
              <a:buNone/>
            </a:pPr>
            <a:r>
              <a:rPr lang="id-ID" sz="1800" dirty="0"/>
              <a:t>class Mobil {</a:t>
            </a:r>
          </a:p>
          <a:p>
            <a:pPr>
              <a:buNone/>
            </a:pPr>
            <a:r>
              <a:rPr lang="id-ID" sz="1800" dirty="0"/>
              <a:t>	private String warna;</a:t>
            </a:r>
          </a:p>
          <a:p>
            <a:pPr>
              <a:buNone/>
            </a:pPr>
            <a:r>
              <a:rPr lang="id-ID" sz="1800" dirty="0"/>
              <a:t>	private int tahunProduksi;</a:t>
            </a:r>
          </a:p>
          <a:p>
            <a:pPr>
              <a:buNone/>
            </a:pPr>
            <a:endParaRPr lang="id-ID" sz="1800" dirty="0"/>
          </a:p>
          <a:p>
            <a:pPr>
              <a:buNone/>
            </a:pPr>
            <a:r>
              <a:rPr lang="id-ID" sz="1800" dirty="0"/>
              <a:t>	</a:t>
            </a:r>
            <a:r>
              <a:rPr lang="id-ID" sz="1800" dirty="0">
                <a:solidFill>
                  <a:srgbClr val="C00000"/>
                </a:solidFill>
              </a:rPr>
              <a:t>public Mobil(String warna, int tahunProduksi){</a:t>
            </a:r>
          </a:p>
          <a:p>
            <a:pPr>
              <a:buNone/>
            </a:pPr>
            <a:r>
              <a:rPr lang="id-ID" sz="1800" dirty="0">
                <a:solidFill>
                  <a:srgbClr val="C00000"/>
                </a:solidFill>
              </a:rPr>
              <a:t>		this.warna = warna;</a:t>
            </a:r>
          </a:p>
          <a:p>
            <a:pPr>
              <a:buNone/>
            </a:pPr>
            <a:r>
              <a:rPr lang="id-ID" sz="1800" dirty="0">
                <a:solidFill>
                  <a:srgbClr val="C00000"/>
                </a:solidFill>
              </a:rPr>
              <a:t>		this.tahunProduksi = tahunProduksi;</a:t>
            </a:r>
          </a:p>
          <a:p>
            <a:pPr>
              <a:buNone/>
            </a:pPr>
            <a:r>
              <a:rPr lang="id-ID" sz="1800" dirty="0">
                <a:solidFill>
                  <a:srgbClr val="C00000"/>
                </a:solidFill>
              </a:rPr>
              <a:t>	}</a:t>
            </a:r>
          </a:p>
          <a:p>
            <a:pPr>
              <a:buNone/>
            </a:pPr>
            <a:r>
              <a:rPr lang="id-ID" sz="1800" dirty="0"/>
              <a:t>	public void info(){</a:t>
            </a:r>
          </a:p>
          <a:p>
            <a:pPr>
              <a:buNone/>
            </a:pPr>
            <a:r>
              <a:rPr lang="id-ID" sz="1800" dirty="0"/>
              <a:t>		 System.out.println("Warna: " + this.warna);</a:t>
            </a:r>
          </a:p>
          <a:p>
            <a:pPr>
              <a:buNone/>
            </a:pPr>
            <a:r>
              <a:rPr lang="id-ID" sz="1800" dirty="0"/>
              <a:t>	  	System.out.println("Tahun: " + this.tahunProduksi);</a:t>
            </a:r>
          </a:p>
          <a:p>
            <a:pPr>
              <a:buNone/>
            </a:pPr>
            <a:r>
              <a:rPr lang="id-ID" sz="1800" dirty="0"/>
              <a:t>	}</a:t>
            </a:r>
          </a:p>
          <a:p>
            <a:pPr>
              <a:buNone/>
            </a:pPr>
            <a:r>
              <a:rPr lang="id-ID" sz="1800" dirty="0"/>
              <a:t>}</a:t>
            </a:r>
          </a:p>
          <a:p>
            <a:pPr>
              <a:buNone/>
            </a:pPr>
            <a:r>
              <a:rPr lang="id-ID" sz="1800" dirty="0"/>
              <a:t>public class Konstruktor{</a:t>
            </a:r>
          </a:p>
          <a:p>
            <a:pPr>
              <a:buNone/>
            </a:pPr>
            <a:r>
              <a:rPr lang="id-ID" sz="1800" dirty="0"/>
              <a:t>	public static void main(String[] args){</a:t>
            </a:r>
          </a:p>
          <a:p>
            <a:pPr>
              <a:buNone/>
            </a:pPr>
            <a:r>
              <a:rPr lang="id-ID" sz="1800" dirty="0"/>
              <a:t>		Mobil mobilku = new Mobil(“Merah”, 2003);</a:t>
            </a:r>
          </a:p>
          <a:p>
            <a:pPr>
              <a:buNone/>
            </a:pPr>
            <a:r>
              <a:rPr lang="id-ID" sz="1800" dirty="0"/>
              <a:t>		mobilku.info();</a:t>
            </a:r>
          </a:p>
          <a:p>
            <a:pPr>
              <a:buNone/>
            </a:pPr>
            <a:r>
              <a:rPr lang="id-ID" sz="1800" dirty="0"/>
              <a:t>}}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CB9EDC-F6F7-4BFA-897C-C35E45C7E461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  <p:transition advClick="0">
    <p:newsfla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Tugas: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498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d-ID" sz="2900" dirty="0"/>
              <a:t>Buat class </a:t>
            </a:r>
            <a:r>
              <a:rPr lang="id-ID" sz="2900" dirty="0">
                <a:solidFill>
                  <a:srgbClr val="C00000"/>
                </a:solidFill>
              </a:rPr>
              <a:t>Buku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900" dirty="0"/>
              <a:t>Tentukan variable  buku: </a:t>
            </a:r>
            <a:r>
              <a:rPr lang="id-ID" sz="2900" dirty="0">
                <a:solidFill>
                  <a:srgbClr val="C00000"/>
                </a:solidFill>
              </a:rPr>
              <a:t>Judul, Pengarang, Penerbit dan Tahun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900" dirty="0"/>
              <a:t>Buat konstruktor  class Buku dengan parameter: </a:t>
            </a:r>
            <a:r>
              <a:rPr lang="id-ID" sz="2900" dirty="0">
                <a:solidFill>
                  <a:srgbClr val="C00000"/>
                </a:solidFill>
              </a:rPr>
              <a:t>Judul, Pengarang, Penerbit dan Tahun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900" dirty="0"/>
              <a:t>Buat method </a:t>
            </a:r>
            <a:r>
              <a:rPr lang="id-ID" sz="2900" dirty="0">
                <a:solidFill>
                  <a:srgbClr val="C00000"/>
                </a:solidFill>
              </a:rPr>
              <a:t>cetakBuku</a:t>
            </a:r>
            <a:endParaRPr lang="id-ID" sz="2900" dirty="0"/>
          </a:p>
          <a:p>
            <a:pPr marL="514350" indent="-514350">
              <a:buFont typeface="+mj-lt"/>
              <a:buAutoNum type="arabicPeriod"/>
            </a:pPr>
            <a:r>
              <a:rPr lang="id-ID" sz="2900" dirty="0"/>
              <a:t>Buat class </a:t>
            </a:r>
            <a:r>
              <a:rPr lang="id-ID" sz="2900" dirty="0">
                <a:solidFill>
                  <a:srgbClr val="C00000"/>
                </a:solidFill>
              </a:rPr>
              <a:t>BukuDemo</a:t>
            </a:r>
            <a:r>
              <a:rPr lang="id-ID" sz="2900" dirty="0"/>
              <a:t> dan tampilkan 2 buku:</a:t>
            </a:r>
          </a:p>
          <a:p>
            <a:pPr marL="863600" lvl="1" indent="-514350"/>
            <a:r>
              <a:rPr lang="id-ID" dirty="0"/>
              <a:t>Pemrograman Berbasis Objek dengan Java, Indrajani, Elexmedia Komputindo, 2007</a:t>
            </a:r>
          </a:p>
          <a:p>
            <a:pPr marL="863600" lvl="1" indent="-514350"/>
            <a:r>
              <a:rPr lang="id-ID" dirty="0"/>
              <a:t>Dasar Pemrograman Java, Abdul Kadir, Andi Offset, 2004</a:t>
            </a:r>
          </a:p>
          <a:p>
            <a:pPr marL="863600" lvl="1" indent="-514350">
              <a:buFont typeface="+mj-lt"/>
              <a:buAutoNum type="arabicPeriod"/>
            </a:pPr>
            <a:endParaRPr lang="id-ID" dirty="0"/>
          </a:p>
          <a:p>
            <a:pPr marL="514350" indent="-514350">
              <a:buFont typeface="+mj-lt"/>
              <a:buAutoNum type="arabicPeriod"/>
            </a:pP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CB9EDC-F6F7-4BFA-897C-C35E45C7E461}" type="slidenum">
              <a:rPr lang="en-US" altLang="en-US" smtClean="0"/>
              <a:pPr>
                <a:defRPr/>
              </a:pPr>
              <a:t>26</a:t>
            </a:fld>
            <a:endParaRPr lang="en-US" altLang="en-US" dirty="0"/>
          </a:p>
        </p:txBody>
      </p:sp>
      <p:pic>
        <p:nvPicPr>
          <p:cNvPr id="1218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685800"/>
            <a:ext cx="317182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1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Rehat</a:t>
            </a:r>
            <a:r>
              <a:rPr lang="en-US" dirty="0"/>
              <a:t> </a:t>
            </a:r>
            <a:r>
              <a:rPr lang="en-US" dirty="0" err="1"/>
              <a:t>Sejenak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hlinkClick r:id="rId2" action="ppaction://hlinkfile"/>
              </a:rPr>
              <a:t>Kepleset</a:t>
            </a:r>
            <a:endParaRPr lang="en-US" dirty="0"/>
          </a:p>
          <a:p>
            <a:pPr>
              <a:defRPr/>
            </a:pPr>
            <a:r>
              <a:rPr lang="en-US" dirty="0">
                <a:hlinkClick r:id="rId3" action="ppaction://hlinkfile"/>
              </a:rPr>
              <a:t>Password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CB9EDC-F6F7-4BFA-897C-C35E45C7E461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  <p:transition advClick="0">
    <p:newsfla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00931-79BB-46F6-B3C4-D4088C8A86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CB9EDC-F6F7-4BFA-897C-C35E45C7E461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676F6B5A-F8EE-4D77-81E1-81F483765B7D}"/>
              </a:ext>
            </a:extLst>
          </p:cNvPr>
          <p:cNvSpPr/>
          <p:nvPr/>
        </p:nvSpPr>
        <p:spPr>
          <a:xfrm>
            <a:off x="3124200" y="321089"/>
            <a:ext cx="5769429" cy="3300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sz="4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EDFEAA-833C-4683-9E7E-17E01F3ED6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74" y="4425652"/>
            <a:ext cx="1786199" cy="1849803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7732E637-4651-486D-850C-C970F8ABE326}"/>
              </a:ext>
            </a:extLst>
          </p:cNvPr>
          <p:cNvSpPr txBox="1">
            <a:spLocks/>
          </p:cNvSpPr>
          <p:nvPr/>
        </p:nvSpPr>
        <p:spPr>
          <a:xfrm>
            <a:off x="2514600" y="4392401"/>
            <a:ext cx="3733800" cy="1849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</a:rPr>
              <a:t>Ajib</a:t>
            </a:r>
            <a:r>
              <a:rPr kumimoji="1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</a:rPr>
              <a:t> Susanto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empus Sans ITC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  <a:hlinkClick r:id="rId4"/>
              </a:rPr>
              <a:t>ajibsusanto@gmail.com</a:t>
            </a:r>
            <a:endParaRPr kumimoji="1" lang="en-US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empus Sans ITC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  <a:hlinkClick r:id="rId5"/>
              </a:rPr>
              <a:t>ajib.susanto@dsn.dinus.ac.id</a:t>
            </a:r>
            <a:r>
              <a:rPr kumimoji="1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  <a:hlinkClick r:id="rId6"/>
              </a:rPr>
              <a:t>http://ajibsusanto.net</a:t>
            </a:r>
            <a:r>
              <a:rPr kumimoji="1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</a:rPr>
              <a:t>@</a:t>
            </a:r>
            <a:r>
              <a:rPr kumimoji="1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</a:rPr>
              <a:t>ajibsusanto</a:t>
            </a:r>
            <a:r>
              <a:rPr kumimoji="1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</a:rPr>
              <a:t> / 085876247118</a:t>
            </a:r>
            <a:endParaRPr kumimoji="1" lang="en-US" sz="2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empus Sans ITC"/>
              <a:ea typeface="+mn-ea"/>
              <a:cs typeface="+mn-cs"/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F6E3CAAC-E8E2-4275-85C8-3F278A8C6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" y="665922"/>
            <a:ext cx="1786198" cy="1745894"/>
          </a:xfrm>
          <a:prstGeom prst="rect">
            <a:avLst/>
          </a:prstGeo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EF4DFD-1AD8-40E4-8696-0E07CE631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>
                    <a:shade val="50000"/>
                    <a:satMod val="200000"/>
                  </a:srgbClr>
                </a:solidFill>
                <a:effectLst/>
                <a:uLnTx/>
                <a:uFillTx/>
                <a:latin typeface="Tempus Sans ITC"/>
                <a:ea typeface="+mn-ea"/>
                <a:cs typeface="+mn-cs"/>
              </a:rPr>
              <a:t>OOP With Java | @ajibsusanto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808080">
                  <a:shade val="50000"/>
                  <a:satMod val="200000"/>
                </a:srgbClr>
              </a:solidFill>
              <a:effectLst/>
              <a:uLnTx/>
              <a:uFillTx/>
              <a:latin typeface="Tempus Sans IT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453692"/>
      </p:ext>
    </p:extLst>
  </p:cSld>
  <p:clrMapOvr>
    <a:masterClrMapping/>
  </p:clrMapOvr>
  <p:transition advClick="0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sz="2300" dirty="0"/>
              <a:t>Object First With Java, Fifth edition, David J. Barnes &amp; Michael </a:t>
            </a:r>
            <a:r>
              <a:rPr lang="en-US" sz="2300" dirty="0" err="1"/>
              <a:t>Kölling</a:t>
            </a:r>
            <a:r>
              <a:rPr lang="en-US" sz="2300" dirty="0"/>
              <a:t>,  Prentice Hall / Pearson Education, 2012.</a:t>
            </a:r>
          </a:p>
          <a:p>
            <a:pPr lvl="0" algn="just"/>
            <a:r>
              <a:rPr lang="en-US" sz="2300" b="0" dirty="0"/>
              <a:t>The </a:t>
            </a:r>
            <a:r>
              <a:rPr lang="en-US" sz="2300" b="0" dirty="0" err="1"/>
              <a:t>Java</a:t>
            </a:r>
            <a:r>
              <a:rPr lang="en-US" sz="2300" b="0" baseline="30000" dirty="0" err="1"/>
              <a:t>TM</a:t>
            </a:r>
            <a:r>
              <a:rPr lang="en-US" sz="2300" b="0" dirty="0"/>
              <a:t> Tutorial,</a:t>
            </a:r>
          </a:p>
          <a:p>
            <a:pPr lvl="0" algn="just">
              <a:buNone/>
            </a:pPr>
            <a:r>
              <a:rPr lang="en-US" sz="2300" b="0" dirty="0"/>
              <a:t>	 </a:t>
            </a:r>
            <a:r>
              <a:rPr lang="en-US" sz="2300" b="0" u="sng" dirty="0">
                <a:hlinkClick r:id="rId2"/>
              </a:rPr>
              <a:t>http://docs.oracle.com/javase/tutorial/java/nutsandbolts/</a:t>
            </a:r>
            <a:r>
              <a:rPr lang="en-US" sz="2300" b="0" dirty="0"/>
              <a:t>, Oracle, 1995-2014.</a:t>
            </a:r>
            <a:endParaRPr lang="en-US" sz="2300" dirty="0"/>
          </a:p>
          <a:p>
            <a:pPr lvl="0" algn="just"/>
            <a:r>
              <a:rPr lang="en-US" sz="2300" dirty="0"/>
              <a:t>Java SE Tutorial, </a:t>
            </a:r>
          </a:p>
          <a:p>
            <a:pPr lvl="0" algn="just">
              <a:buNone/>
            </a:pPr>
            <a:r>
              <a:rPr lang="en-US" sz="2300" u="sng" dirty="0">
                <a:hlinkClick r:id="rId3"/>
              </a:rPr>
              <a:t>	http://www.oracle.com/technetwork/java/javase/downloads/java-se-7-tutorial-2012-02-28-1536013.html</a:t>
            </a:r>
            <a:r>
              <a:rPr lang="en-US" sz="2300" dirty="0"/>
              <a:t>,  Oracle, 2014.</a:t>
            </a:r>
          </a:p>
          <a:p>
            <a:pPr lvl="0" algn="just"/>
            <a:r>
              <a:rPr lang="en-US" sz="2300" dirty="0"/>
              <a:t>SCJP Sun Certified Programmer for </a:t>
            </a:r>
            <a:r>
              <a:rPr lang="en-US" sz="2300" dirty="0" err="1"/>
              <a:t>Java</a:t>
            </a:r>
            <a:r>
              <a:rPr lang="en-US" sz="2300" baseline="30000" dirty="0" err="1"/>
              <a:t>TM</a:t>
            </a:r>
            <a:r>
              <a:rPr lang="en-US" sz="2300" dirty="0"/>
              <a:t> 6 Study Guide Exam (310-065), Kathy Sierra &amp; Bert Bates, Mc </a:t>
            </a:r>
            <a:r>
              <a:rPr lang="en-US" sz="2300" dirty="0" err="1"/>
              <a:t>Graw</a:t>
            </a:r>
            <a:r>
              <a:rPr lang="en-US" sz="2300" dirty="0"/>
              <a:t> Hill, 2008.</a:t>
            </a:r>
          </a:p>
          <a:p>
            <a:pPr algn="just"/>
            <a:r>
              <a:rPr lang="en-US" sz="2300" dirty="0"/>
              <a:t>Object Oriented Programming with Java, </a:t>
            </a:r>
            <a:r>
              <a:rPr lang="en-US" sz="2300" dirty="0" err="1"/>
              <a:t>Romi</a:t>
            </a:r>
            <a:r>
              <a:rPr lang="en-US" sz="2300" dirty="0"/>
              <a:t> </a:t>
            </a:r>
            <a:r>
              <a:rPr lang="en-US" sz="2300" dirty="0" err="1"/>
              <a:t>Satria</a:t>
            </a:r>
            <a:r>
              <a:rPr lang="en-US" sz="2300" dirty="0"/>
              <a:t> </a:t>
            </a:r>
            <a:r>
              <a:rPr lang="en-US" sz="2300" dirty="0" err="1"/>
              <a:t>Wahono</a:t>
            </a:r>
            <a:r>
              <a:rPr lang="en-US" sz="2300" dirty="0"/>
              <a:t>, 2008.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CB9EDC-F6F7-4BFA-897C-C35E45C7E461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</p:cSld>
  <p:clrMapOvr>
    <a:masterClrMapping/>
  </p:clrMapOvr>
  <p:transition advClick="0">
    <p:newsfla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Berorientasi Object?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9D2316F-11FE-4AAD-9DA5-8AFBE9BE6197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14340" name="Picture 3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81200"/>
            <a:ext cx="5867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267200" y="685800"/>
            <a:ext cx="5030544" cy="58785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id-ID" sz="2800" b="1" dirty="0">
                <a:solidFill>
                  <a:srgbClr val="C00000"/>
                </a:solidFill>
                <a:latin typeface="+mn-lt"/>
              </a:rPr>
              <a:t>Attribute (State):</a:t>
            </a:r>
          </a:p>
          <a:p>
            <a:pPr algn="l">
              <a:defRPr/>
            </a:pPr>
            <a:r>
              <a:rPr lang="id-ID" sz="2400" b="1" dirty="0">
                <a:latin typeface="+mn-lt"/>
              </a:rPr>
              <a:t>  Ban, Stir, Pedal Kopling/Gas/Rem,</a:t>
            </a:r>
            <a:br>
              <a:rPr lang="id-ID" sz="2400" b="1" dirty="0">
                <a:latin typeface="+mn-lt"/>
              </a:rPr>
            </a:br>
            <a:r>
              <a:rPr lang="id-ID" sz="2400" b="1" dirty="0">
                <a:latin typeface="+mn-lt"/>
              </a:rPr>
              <a:t>  Warna, Tahun Produksi</a:t>
            </a:r>
            <a:endParaRPr lang="id-ID" sz="2800" b="1" dirty="0">
              <a:latin typeface="+mn-lt"/>
            </a:endParaRPr>
          </a:p>
          <a:p>
            <a:pPr algn="l">
              <a:defRPr/>
            </a:pPr>
            <a:r>
              <a:rPr lang="id-ID" sz="2800" b="1" dirty="0">
                <a:solidFill>
                  <a:srgbClr val="C00000"/>
                </a:solidFill>
                <a:latin typeface="+mn-lt"/>
              </a:rPr>
              <a:t>Behavior:</a:t>
            </a:r>
          </a:p>
          <a:p>
            <a:pPr algn="l">
              <a:defRPr/>
            </a:pPr>
            <a:r>
              <a:rPr lang="id-ID" sz="2800" b="1" dirty="0">
                <a:latin typeface="+mn-lt"/>
              </a:rPr>
              <a:t>  </a:t>
            </a:r>
            <a:r>
              <a:rPr lang="id-ID" sz="2400" b="1" dirty="0">
                <a:latin typeface="+mn-lt"/>
              </a:rPr>
              <a:t>Cara Menghidupkan Mesin</a:t>
            </a:r>
          </a:p>
          <a:p>
            <a:pPr algn="l">
              <a:defRPr/>
            </a:pPr>
            <a:r>
              <a:rPr lang="id-ID" sz="2400" b="1" dirty="0">
                <a:latin typeface="+mn-lt"/>
              </a:rPr>
              <a:t>  Cara Manjalankan Mobil</a:t>
            </a:r>
          </a:p>
          <a:p>
            <a:pPr algn="l">
              <a:defRPr/>
            </a:pPr>
            <a:r>
              <a:rPr lang="id-ID" sz="2400" b="1" dirty="0">
                <a:latin typeface="+mn-lt"/>
              </a:rPr>
              <a:t>  Cara Memundurkan Mobil</a:t>
            </a:r>
          </a:p>
          <a:p>
            <a:pPr algn="l">
              <a:defRPr/>
            </a:pPr>
            <a:endParaRPr lang="id-ID" sz="2800" b="1" dirty="0">
              <a:latin typeface="+mn-lt"/>
            </a:endParaRPr>
          </a:p>
          <a:p>
            <a:pPr algn="l">
              <a:defRPr/>
            </a:pPr>
            <a:endParaRPr lang="id-ID" sz="2800" b="1" dirty="0">
              <a:latin typeface="+mn-lt"/>
            </a:endParaRPr>
          </a:p>
          <a:p>
            <a:pPr algn="l">
              <a:defRPr/>
            </a:pPr>
            <a:endParaRPr lang="id-ID" sz="2800" b="1" dirty="0">
              <a:latin typeface="+mn-lt"/>
            </a:endParaRPr>
          </a:p>
          <a:p>
            <a:pPr algn="l">
              <a:defRPr/>
            </a:pPr>
            <a:endParaRPr lang="id-ID" sz="2800" b="1" dirty="0">
              <a:latin typeface="+mn-lt"/>
            </a:endParaRPr>
          </a:p>
          <a:p>
            <a:pPr algn="l">
              <a:defRPr/>
            </a:pPr>
            <a:endParaRPr lang="id-ID" sz="2800" b="1" dirty="0">
              <a:latin typeface="+mn-lt"/>
            </a:endParaRPr>
          </a:p>
          <a:p>
            <a:pPr algn="l">
              <a:defRPr/>
            </a:pPr>
            <a:r>
              <a:rPr lang="id-ID" sz="2800" b="1" dirty="0">
                <a:solidFill>
                  <a:srgbClr val="C00000"/>
                </a:solidFill>
                <a:latin typeface="+mn-lt"/>
              </a:rPr>
              <a:t>Attribute </a:t>
            </a:r>
            <a:r>
              <a:rPr lang="id-ID" sz="2800" b="1" dirty="0">
                <a:solidFill>
                  <a:srgbClr val="C00000"/>
                </a:solidFill>
                <a:latin typeface="+mn-lt"/>
                <a:sym typeface="Wingdings" pitchFamily="2" charset="2"/>
              </a:rPr>
              <a:t></a:t>
            </a:r>
            <a:r>
              <a:rPr lang="id-ID" sz="2800" b="1" dirty="0">
                <a:solidFill>
                  <a:srgbClr val="C00000"/>
                </a:solidFill>
                <a:latin typeface="+mn-lt"/>
              </a:rPr>
              <a:t> Variable(Member)</a:t>
            </a:r>
          </a:p>
          <a:p>
            <a:pPr algn="l">
              <a:defRPr/>
            </a:pPr>
            <a:r>
              <a:rPr lang="id-ID" sz="2800" b="1" dirty="0">
                <a:solidFill>
                  <a:srgbClr val="C00000"/>
                </a:solidFill>
                <a:latin typeface="+mn-lt"/>
              </a:rPr>
              <a:t>Behavior </a:t>
            </a:r>
            <a:r>
              <a:rPr lang="id-ID" sz="2800" b="1" dirty="0">
                <a:solidFill>
                  <a:srgbClr val="C00000"/>
                </a:solidFill>
                <a:latin typeface="+mn-lt"/>
                <a:sym typeface="Wingdings" pitchFamily="2" charset="2"/>
              </a:rPr>
              <a:t> Method(Fungsi)</a:t>
            </a:r>
            <a:endParaRPr lang="id-ID" sz="2800" b="1" dirty="0">
              <a:solidFill>
                <a:srgbClr val="C00000"/>
              </a:solidFill>
              <a:latin typeface="+mn-lt"/>
            </a:endParaRPr>
          </a:p>
        </p:txBody>
      </p:sp>
    </p:spTree>
  </p:cSld>
  <p:clrMapOvr>
    <a:masterClrMapping/>
  </p:clrMapOvr>
  <p:transition advClick="0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Tugas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d-ID" sz="3600" dirty="0"/>
              <a:t>Lakukan kegiatan berorientasi objek dengan target </a:t>
            </a:r>
            <a:r>
              <a:rPr lang="id-ID" sz="3600" dirty="0">
                <a:solidFill>
                  <a:srgbClr val="C00000"/>
                </a:solidFill>
              </a:rPr>
              <a:t>Sepeda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3600" dirty="0"/>
              <a:t>Pikirkan apa </a:t>
            </a:r>
            <a:r>
              <a:rPr lang="id-ID" sz="3600" dirty="0">
                <a:solidFill>
                  <a:srgbClr val="C00000"/>
                </a:solidFill>
              </a:rPr>
              <a:t>atribut dan behavior </a:t>
            </a:r>
            <a:r>
              <a:rPr lang="id-ID" sz="3600" dirty="0"/>
              <a:t>yang dimiliki oleh Sepeda tersebut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CB9EDC-F6F7-4BFA-897C-C35E45C7E461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  <p:transition advClick="0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Procedural vs Object-Oriented</a:t>
            </a:r>
          </a:p>
        </p:txBody>
      </p:sp>
      <p:sp>
        <p:nvSpPr>
          <p:cNvPr id="20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B400C03-19A2-441B-BA12-44C6C3D6AC05}" type="slidenum">
              <a:rPr lang="en-US" altLang="en-US" smtClean="0"/>
              <a:pPr/>
              <a:t>5</a:t>
            </a:fld>
            <a:endParaRPr lang="en-US" alt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76200" y="2209800"/>
          <a:ext cx="89916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r:id="rId2" imgW="4428744" imgH="1392936" progId="Word.Document.8">
                  <p:embed/>
                </p:oleObj>
              </mc:Choice>
              <mc:Fallback>
                <p:oleObj name="Document" r:id="rId2" imgW="4428744" imgH="139293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209800"/>
                        <a:ext cx="8991600" cy="289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>
    <p:newsfla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Object-Oriented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CB9EDC-F6F7-4BFA-897C-C35E45C7E461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914400"/>
            <a:ext cx="8001000" cy="4800600"/>
          </a:xfrm>
          <a:prstGeom prst="rect">
            <a:avLst/>
          </a:prstGeom>
          <a:gradFill>
            <a:gsLst>
              <a:gs pos="0">
                <a:srgbClr val="FFC0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d-ID" sz="36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public class Halo{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d-ID" sz="3600" b="1" kern="0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d-ID" sz="3600" b="1" kern="0" baseline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public static void main(String[] args)</a:t>
            </a:r>
            <a:r>
              <a:rPr kumimoji="0" lang="id-ID" sz="3600" b="1" kern="0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d-ID" sz="36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   </a:t>
            </a:r>
            <a:r>
              <a:rPr kumimoji="0" lang="id-ID" sz="36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System.out.println(“Halo Semarang”);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d-ID" sz="3600" b="1" kern="0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  }</a:t>
            </a:r>
            <a:endParaRPr kumimoji="0" lang="id-ID" sz="3600" b="1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d-ID" sz="36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id-ID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Click="0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Karakteristik OOP  -1-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792663"/>
          </a:xfrm>
        </p:spPr>
        <p:txBody>
          <a:bodyPr/>
          <a:lstStyle/>
          <a:p>
            <a:pPr algn="just"/>
            <a:r>
              <a:rPr lang="id-ID" dirty="0">
                <a:solidFill>
                  <a:srgbClr val="C00000"/>
                </a:solidFill>
              </a:rPr>
              <a:t>Abstraction</a:t>
            </a:r>
            <a:r>
              <a:rPr lang="id-ID" dirty="0"/>
              <a:t>:Cara kita </a:t>
            </a:r>
            <a:r>
              <a:rPr lang="id-ID" dirty="0">
                <a:solidFill>
                  <a:srgbClr val="00B050"/>
                </a:solidFill>
              </a:rPr>
              <a:t>melihat suatu sistem dalam bentuk yang lebih sederhana</a:t>
            </a:r>
            <a:r>
              <a:rPr lang="id-ID" dirty="0"/>
              <a:t>, yaitu sebagai suatu kumpulan subsistem  (object) yang saling berinteraksi.</a:t>
            </a:r>
          </a:p>
          <a:p>
            <a:pPr lvl="1" algn="just"/>
            <a:r>
              <a:rPr lang="id-ID" dirty="0"/>
              <a:t>Mobil adalah kumpulan sistem pengapian, sistem kemudi, sistem pengereman</a:t>
            </a:r>
          </a:p>
          <a:p>
            <a:pPr algn="just"/>
            <a:r>
              <a:rPr lang="id-ID" dirty="0">
                <a:solidFill>
                  <a:srgbClr val="C00000"/>
                </a:solidFill>
              </a:rPr>
              <a:t>Encapsulation</a:t>
            </a:r>
            <a:r>
              <a:rPr lang="id-ID" dirty="0"/>
              <a:t>: Mekanisme </a:t>
            </a:r>
            <a:r>
              <a:rPr lang="id-ID" dirty="0">
                <a:solidFill>
                  <a:srgbClr val="00B050"/>
                </a:solidFill>
              </a:rPr>
              <a:t>menyembunyikan suatu proses dalam sistem </a:t>
            </a:r>
            <a:r>
              <a:rPr lang="id-ID" dirty="0"/>
              <a:t>untuk menghindari interferensi dan menyederhanakan penggunaan sistem itu sendiri</a:t>
            </a:r>
          </a:p>
          <a:p>
            <a:pPr lvl="1" algn="just"/>
            <a:r>
              <a:rPr lang="id-ID" dirty="0"/>
              <a:t>Tongkat transmisi (gigi) pada mobil</a:t>
            </a:r>
          </a:p>
          <a:p>
            <a:pPr lvl="1" algn="just"/>
            <a:r>
              <a:rPr lang="id-ID" dirty="0"/>
              <a:t>Tombol on/off/pengaturan suhu pada AC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CB9EDC-F6F7-4BFA-897C-C35E45C7E461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  <p:transition advClick="0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Karakteristik OOP  -2-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792663"/>
          </a:xfrm>
        </p:spPr>
        <p:txBody>
          <a:bodyPr/>
          <a:lstStyle/>
          <a:p>
            <a:r>
              <a:rPr lang="id-ID" dirty="0">
                <a:solidFill>
                  <a:srgbClr val="C00000"/>
                </a:solidFill>
              </a:rPr>
              <a:t>Inheritance</a:t>
            </a:r>
            <a:r>
              <a:rPr lang="id-ID" dirty="0"/>
              <a:t>: Suatu class dapat </a:t>
            </a:r>
            <a:r>
              <a:rPr lang="id-ID" dirty="0">
                <a:solidFill>
                  <a:srgbClr val="00B050"/>
                </a:solidFill>
              </a:rPr>
              <a:t>mewariskan atribut  dan method</a:t>
            </a:r>
            <a:r>
              <a:rPr lang="id-ID" dirty="0"/>
              <a:t> kepada class lain (subclass), serta membentuk class hierarchy</a:t>
            </a:r>
          </a:p>
          <a:p>
            <a:pPr>
              <a:buNone/>
            </a:pP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CB9EDC-F6F7-4BFA-897C-C35E45C7E461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5" name="Picture 4" descr="con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286000" y="2590800"/>
            <a:ext cx="4724400" cy="3871913"/>
          </a:xfrm>
          <a:prstGeom prst="rect">
            <a:avLst/>
          </a:prstGeom>
          <a:noFill/>
          <a:ln/>
        </p:spPr>
      </p:pic>
    </p:spTree>
  </p:cSld>
  <p:clrMapOvr>
    <a:masterClrMapping/>
  </p:clrMapOvr>
  <p:transition advClick="0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Karakteristik OOP  -3-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792663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C00000"/>
                </a:solidFill>
              </a:rPr>
              <a:t>Modularity</a:t>
            </a:r>
            <a:r>
              <a:rPr lang="en-US" dirty="0"/>
              <a:t>: </a:t>
            </a:r>
            <a:r>
              <a:rPr lang="id-ID" dirty="0"/>
              <a:t>Sifat object adalah modular. </a:t>
            </a:r>
            <a:r>
              <a:rPr lang="id-ID" dirty="0">
                <a:solidFill>
                  <a:srgbClr val="00B050"/>
                </a:solidFill>
              </a:rPr>
              <a:t>Object dapat ditulis dan dimaintain terpisah (independen) </a:t>
            </a:r>
            <a:r>
              <a:rPr lang="id-ID" dirty="0"/>
              <a:t>dari object lain</a:t>
            </a:r>
            <a:endParaRPr lang="en-US" dirty="0"/>
          </a:p>
          <a:p>
            <a:pPr algn="just"/>
            <a:r>
              <a:rPr lang="id-ID" dirty="0">
                <a:solidFill>
                  <a:srgbClr val="C00000"/>
                </a:solidFill>
              </a:rPr>
              <a:t>Polymorphism</a:t>
            </a:r>
            <a:r>
              <a:rPr lang="id-ID" dirty="0"/>
              <a:t>: Suatu </a:t>
            </a:r>
            <a:r>
              <a:rPr lang="id-ID" dirty="0">
                <a:solidFill>
                  <a:srgbClr val="00B050"/>
                </a:solidFill>
              </a:rPr>
              <a:t>object dapat memiliki berbagai bentuk</a:t>
            </a:r>
            <a:r>
              <a:rPr lang="id-ID" dirty="0"/>
              <a:t>, sebagai object dari classnya sendiri atau object dari superclassnya</a:t>
            </a:r>
          </a:p>
          <a:p>
            <a:pPr lvl="1" algn="just"/>
            <a:r>
              <a:rPr lang="id-ID" dirty="0">
                <a:solidFill>
                  <a:srgbClr val="C00000"/>
                </a:solidFill>
              </a:rPr>
              <a:t>Overloading</a:t>
            </a:r>
            <a:r>
              <a:rPr lang="id-ID" dirty="0"/>
              <a:t>: Penggunaan </a:t>
            </a:r>
            <a:r>
              <a:rPr lang="id-ID" dirty="0">
                <a:solidFill>
                  <a:srgbClr val="00B050"/>
                </a:solidFill>
              </a:rPr>
              <a:t>satu nama untuk beberapa method</a:t>
            </a:r>
            <a:r>
              <a:rPr lang="id-ID" dirty="0"/>
              <a:t> yang berbeda (beda parameter)</a:t>
            </a:r>
          </a:p>
          <a:p>
            <a:pPr lvl="1" algn="just"/>
            <a:r>
              <a:rPr lang="id-ID" dirty="0">
                <a:solidFill>
                  <a:srgbClr val="C00000"/>
                </a:solidFill>
              </a:rPr>
              <a:t>Overriding</a:t>
            </a:r>
            <a:r>
              <a:rPr lang="id-ID" dirty="0"/>
              <a:t>: Terjadi ketika deklarasi method subclass dengan nama dan parameter yang sama dengan method dari superclassnya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CB9EDC-F6F7-4BFA-897C-C35E45C7E461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  <p:transition advClick="0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Tahoma"/>
        <a:ea typeface=""/>
        <a:cs typeface=""/>
      </a:majorFont>
      <a:minorFont>
        <a:latin typeface="Tempus Sans IT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ＭＳ Ｐゴシック" pitchFamily="50" charset="-128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Tahoma"/>
        <a:ea typeface=""/>
        <a:cs typeface=""/>
      </a:majorFont>
      <a:minorFont>
        <a:latin typeface="Tempus Sans IT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ＭＳ Ｐゴシック" pitchFamily="50" charset="-128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29091</TotalTime>
  <Words>1442</Words>
  <Application>Microsoft Office PowerPoint</Application>
  <PresentationFormat>On-screen Show (4:3)</PresentationFormat>
  <Paragraphs>242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Tahoma</vt:lpstr>
      <vt:lpstr>Tempus Sans ITC</vt:lpstr>
      <vt:lpstr>Times New Roman</vt:lpstr>
      <vt:lpstr>Wingdings</vt:lpstr>
      <vt:lpstr>Network</vt:lpstr>
      <vt:lpstr>1_Network</vt:lpstr>
      <vt:lpstr>Document</vt:lpstr>
      <vt:lpstr>Konsep Dasar Pemrograman Berorientasi Obyek</vt:lpstr>
      <vt:lpstr>Berorientasi Object?</vt:lpstr>
      <vt:lpstr>Berorientasi Object?</vt:lpstr>
      <vt:lpstr>Tugas</vt:lpstr>
      <vt:lpstr>Procedural vs Object-Oriented</vt:lpstr>
      <vt:lpstr>Object-Oriented Program</vt:lpstr>
      <vt:lpstr>Karakteristik OOP  -1-</vt:lpstr>
      <vt:lpstr>Karakteristik OOP  -2-</vt:lpstr>
      <vt:lpstr>Karakteristik OOP  -3-</vt:lpstr>
      <vt:lpstr>Class dan Object  -1-</vt:lpstr>
      <vt:lpstr>Class and Object  -2-</vt:lpstr>
      <vt:lpstr>Class dan Object  -3-</vt:lpstr>
      <vt:lpstr>Attribute</vt:lpstr>
      <vt:lpstr>Method</vt:lpstr>
      <vt:lpstr>Message  -1-</vt:lpstr>
      <vt:lpstr>Message  -2-</vt:lpstr>
      <vt:lpstr>Membuat Class dan Memanggil Object (MobilDemo.java)</vt:lpstr>
      <vt:lpstr>Tugas</vt:lpstr>
      <vt:lpstr>Membuat Class (Bicycle.java)</vt:lpstr>
      <vt:lpstr>Membuat dan Memanggil Object</vt:lpstr>
      <vt:lpstr>Tugas</vt:lpstr>
      <vt:lpstr>Tips Membuat Class</vt:lpstr>
      <vt:lpstr>Kata Kunci this</vt:lpstr>
      <vt:lpstr>Konstruktor  -1-</vt:lpstr>
      <vt:lpstr>Konstruktor  -2-</vt:lpstr>
      <vt:lpstr>Tugas:</vt:lpstr>
      <vt:lpstr>Rehat Sejenak</vt:lpstr>
      <vt:lpstr>PowerPoint Presentation</vt:lpstr>
      <vt:lpstr>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romi-jsai2000-presentation</dc:title>
  <dc:creator>Romi Satria Wahono</dc:creator>
  <cp:lastModifiedBy>User</cp:lastModifiedBy>
  <cp:revision>3825</cp:revision>
  <cp:lastPrinted>1601-01-01T00:00:00Z</cp:lastPrinted>
  <dcterms:created xsi:type="dcterms:W3CDTF">1601-01-01T00:00:00Z</dcterms:created>
  <dcterms:modified xsi:type="dcterms:W3CDTF">2021-02-28T23:52:47Z</dcterms:modified>
</cp:coreProperties>
</file>