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</p:sldMasterIdLst>
  <p:notesMasterIdLst>
    <p:notesMasterId r:id="rId30"/>
  </p:notesMasterIdLst>
  <p:handoutMasterIdLst>
    <p:handoutMasterId r:id="rId31"/>
  </p:handoutMasterIdLst>
  <p:sldIdLst>
    <p:sldId id="258" r:id="rId4"/>
    <p:sldId id="256" r:id="rId5"/>
    <p:sldId id="257" r:id="rId6"/>
    <p:sldId id="259" r:id="rId7"/>
    <p:sldId id="269" r:id="rId8"/>
    <p:sldId id="260" r:id="rId9"/>
    <p:sldId id="261" r:id="rId10"/>
    <p:sldId id="262" r:id="rId11"/>
    <p:sldId id="263" r:id="rId12"/>
    <p:sldId id="265" r:id="rId13"/>
    <p:sldId id="266" r:id="rId14"/>
    <p:sldId id="301" r:id="rId15"/>
    <p:sldId id="300" r:id="rId16"/>
    <p:sldId id="267" r:id="rId17"/>
    <p:sldId id="268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7" r:id="rId26"/>
    <p:sldId id="296" r:id="rId27"/>
    <p:sldId id="1620" r:id="rId28"/>
    <p:sldId id="159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2BCF441-7186-4737-B522-07677CCBD75C}" type="datetimeFigureOut">
              <a:rPr lang="en-US" smtClean="0"/>
              <a:pPr/>
              <a:t>01/03/2021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523F2D-C5BE-46B8-A408-1474FD47E7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2150EE-05A5-4AFA-92F5-8BEBCE2AD13A}" type="datetimeFigureOut">
              <a:rPr lang="en-US" smtClean="0"/>
              <a:pPr/>
              <a:t>01/03/2021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EB54F8-0119-4E56-AA34-B3D9379EE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B54F8-0119-4E56-AA34-B3D9379EE1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F080-692F-4940-A683-F4EF70630D3B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663-3F71-4933-8C4F-2F33034A4767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85A1-E418-4AE5-8BF1-5DF1DE41EFB5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426E0E3-4717-4AA6-B12E-FB233A34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ajib</a:t>
            </a:r>
            <a:r>
              <a:rPr lang="en-US" dirty="0"/>
              <a:t> </a:t>
            </a:r>
            <a:r>
              <a:rPr lang="en-US" dirty="0" err="1"/>
              <a:t>fik</a:t>
            </a:r>
            <a:r>
              <a:rPr lang="en-US" dirty="0"/>
              <a:t> </a:t>
            </a:r>
            <a:r>
              <a:rPr lang="en-US" dirty="0" err="1"/>
              <a:t>udinus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63679509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7691BA6-D412-46BF-8738-0FDE53DB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ajib</a:t>
            </a:r>
            <a:r>
              <a:rPr lang="en-US" dirty="0"/>
              <a:t> </a:t>
            </a:r>
            <a:r>
              <a:rPr lang="en-US" dirty="0" err="1"/>
              <a:t>fik</a:t>
            </a:r>
            <a:r>
              <a:rPr lang="en-US" dirty="0"/>
              <a:t> </a:t>
            </a:r>
            <a:r>
              <a:rPr lang="en-US" dirty="0" err="1"/>
              <a:t>udinus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3198414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136613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649169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160418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34600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172969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807911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D834-CE68-462D-95EE-E0755FF5D078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783101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338079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79721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26890"/>
      </p:ext>
    </p:extLst>
  </p:cSld>
  <p:clrMapOvr>
    <a:masterClrMapping/>
  </p:clrMapOvr>
  <p:transition advClick="0">
    <p:newsfla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ja-JP"/>
              <a:t>ajib fik udinus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63D0E1-7443-4391-B191-4049FD24070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03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555376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E78468-22F0-47D0-871E-5D21C573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532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08862"/>
      </p:ext>
    </p:extLst>
  </p:cSld>
  <p:clrMapOvr>
    <a:masterClrMapping/>
  </p:clrMapOvr>
  <p:transition advClick="0">
    <p:newsfla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259E-95E9-43CC-8E0F-CFD329AC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20899"/>
      </p:ext>
    </p:extLst>
  </p:cSld>
  <p:clrMapOvr>
    <a:masterClrMapping/>
  </p:clrMapOvr>
  <p:transition advClick="0">
    <p:newsfla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79D9-4109-494C-B7FC-B22519408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4055"/>
      </p:ext>
    </p:extLst>
  </p:cSld>
  <p:clrMapOvr>
    <a:masterClrMapping/>
  </p:clrMapOvr>
  <p:transition advClick="0">
    <p:newsfla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8E687-FD40-4297-A176-99C04C2F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2414"/>
      </p:ext>
    </p:extLst>
  </p:cSld>
  <p:clrMapOvr>
    <a:masterClrMapping/>
  </p:clrMapOvr>
  <p:transition advClick="0">
    <p:newsfla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5E5E30-9E87-47EA-9FF0-381ADF13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1063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5145-CB56-4131-9D69-427FE7E5CE9B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C89869-8440-49B7-9E71-E80955FA7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35145"/>
      </p:ext>
    </p:extLst>
  </p:cSld>
  <p:clrMapOvr>
    <a:masterClrMapping/>
  </p:clrMapOvr>
  <p:transition advClick="0">
    <p:newsfla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566AA8-35D8-43FD-9B44-30273F63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0837"/>
      </p:ext>
    </p:extLst>
  </p:cSld>
  <p:clrMapOvr>
    <a:masterClrMapping/>
  </p:clrMapOvr>
  <p:transition advClick="0">
    <p:newsfla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80156"/>
      </p:ext>
    </p:extLst>
  </p:cSld>
  <p:clrMapOvr>
    <a:masterClrMapping/>
  </p:clrMapOvr>
  <p:transition advClick="0">
    <p:newsfla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546496"/>
      </p:ext>
    </p:extLst>
  </p:cSld>
  <p:clrMapOvr>
    <a:masterClrMapping/>
  </p:clrMapOvr>
  <p:transition advClick="0">
    <p:newsfla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792224"/>
      </p:ext>
    </p:extLst>
  </p:cSld>
  <p:clrMapOvr>
    <a:masterClrMapping/>
  </p:clrMapOvr>
  <p:transition advClick="0">
    <p:newsfla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881140"/>
      </p:ext>
    </p:extLst>
  </p:cSld>
  <p:clrMapOvr>
    <a:masterClrMapping/>
  </p:clrMapOvr>
  <p:transition advClick="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912F-6011-421D-9BBA-6BE13FE201E2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3867-D395-4E6D-BB6B-502401DC974B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D68A-B655-4721-B906-88F73D3B1827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8745-62D5-4D3F-995C-234286C6D993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F888-2915-4995-A28C-AD36E14E980F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FB97-C926-4284-BB7F-E6D18BDA3C7B}" type="datetime1">
              <a:rPr lang="en-US" smtClean="0"/>
              <a:pPr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98F43516-5BA8-49BE-B9B9-5C7FA2B74C76}" type="datetime1">
              <a:rPr lang="en-US" smtClean="0"/>
              <a:pPr algn="r" eaLnBrk="1" latinLnBrk="0" hangingPunct="1"/>
              <a:t>01/03/2021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>
                <a:solidFill>
                  <a:schemeClr val="bg2">
                    <a:shade val="50000"/>
                  </a:schemeClr>
                </a:solidFill>
                <a:effectLst/>
              </a:rPr>
              <a:t>ajib fik udinus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5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EBFDC50-8DEA-44C4-AC39-CFC2DD8A7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ajib</a:t>
            </a:r>
            <a:r>
              <a:rPr lang="en-US" dirty="0"/>
              <a:t> </a:t>
            </a:r>
            <a:r>
              <a:rPr lang="en-US" dirty="0" err="1"/>
              <a:t>fik</a:t>
            </a:r>
            <a:r>
              <a:rPr lang="en-US" dirty="0"/>
              <a:t> </a:t>
            </a:r>
            <a:r>
              <a:rPr lang="en-US" dirty="0" err="1"/>
              <a:t>udinus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52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D92053-CCAF-40F3-ABCA-8660FEAF8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video/langsing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err="1"/>
              <a:t>Interaksi</a:t>
            </a:r>
            <a:r>
              <a:rPr lang="en-US" sz="6000" b="1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57430"/>
            <a:ext cx="7498080" cy="3890970"/>
          </a:xfrm>
        </p:spPr>
        <p:txBody>
          <a:bodyPr/>
          <a:lstStyle/>
          <a:p>
            <a:pPr lvl="0"/>
            <a:r>
              <a:rPr lang="en-US" dirty="0" err="1">
                <a:latin typeface="Tempus Sans ITC" pitchFamily="82" charset="0"/>
              </a:rPr>
              <a:t>Manipulasi</a:t>
            </a:r>
            <a:r>
              <a:rPr lang="en-US" dirty="0">
                <a:latin typeface="Tempus Sans ITC" pitchFamily="82" charset="0"/>
              </a:rPr>
              <a:t> attribute </a:t>
            </a:r>
            <a:r>
              <a:rPr lang="en-US" dirty="0" err="1">
                <a:latin typeface="Tempus Sans ITC" pitchFamily="82" charset="0"/>
              </a:rPr>
              <a:t>dan</a:t>
            </a:r>
            <a:r>
              <a:rPr lang="en-US" dirty="0">
                <a:latin typeface="Tempus Sans ITC" pitchFamily="82" charset="0"/>
              </a:rPr>
              <a:t> method </a:t>
            </a:r>
            <a:r>
              <a:rPr lang="en-US" dirty="0" err="1">
                <a:latin typeface="Tempus Sans ITC" pitchFamily="82" charset="0"/>
              </a:rPr>
              <a:t>melalui</a:t>
            </a:r>
            <a:r>
              <a:rPr lang="en-US" dirty="0">
                <a:latin typeface="Tempus Sans ITC" pitchFamily="82" charset="0"/>
              </a:rPr>
              <a:t> class lain</a:t>
            </a:r>
          </a:p>
          <a:p>
            <a:pPr lvl="0"/>
            <a:r>
              <a:rPr lang="en-US" dirty="0" err="1">
                <a:latin typeface="Tempus Sans ITC" pitchFamily="82" charset="0"/>
              </a:rPr>
              <a:t>Hak</a:t>
            </a:r>
            <a:r>
              <a:rPr lang="en-US" dirty="0">
                <a:latin typeface="Tempus Sans ITC" pitchFamily="82" charset="0"/>
              </a:rPr>
              <a:t> </a:t>
            </a:r>
            <a:r>
              <a:rPr lang="en-US" dirty="0" err="1">
                <a:latin typeface="Tempus Sans ITC" pitchFamily="82" charset="0"/>
              </a:rPr>
              <a:t>akses</a:t>
            </a:r>
            <a:endParaRPr lang="en-US" dirty="0">
              <a:latin typeface="Tempus Sans ITC" pitchFamily="82" charset="0"/>
            </a:endParaRPr>
          </a:p>
          <a:p>
            <a:pPr lvl="0"/>
            <a:r>
              <a:rPr lang="en-US" dirty="0">
                <a:latin typeface="Tempus Sans ITC" pitchFamily="82" charset="0"/>
              </a:rPr>
              <a:t>Static </a:t>
            </a:r>
          </a:p>
          <a:p>
            <a:pPr lvl="0"/>
            <a:r>
              <a:rPr lang="en-US" dirty="0">
                <a:latin typeface="Tempus Sans ITC" pitchFamily="82" charset="0"/>
              </a:rPr>
              <a:t>Overloading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4857760"/>
            <a:ext cx="1547812" cy="151288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Encaptulation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en-US" sz="3400" dirty="0">
                <a:latin typeface="Tempus Sans ITC" pitchFamily="82" charset="0"/>
              </a:rPr>
              <a:t>Information hiding</a:t>
            </a:r>
          </a:p>
          <a:p>
            <a:r>
              <a:rPr lang="en-US" sz="3400" dirty="0">
                <a:latin typeface="Tempus Sans ITC" pitchFamily="82" charset="0"/>
              </a:rPr>
              <a:t>Interface to access data (</a:t>
            </a:r>
            <a:r>
              <a:rPr lang="en-US" sz="3400" dirty="0" err="1">
                <a:latin typeface="Tempus Sans ITC" pitchFamily="82" charset="0"/>
              </a:rPr>
              <a:t>cara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untuk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mengubah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nilai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pada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suatu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variabel</a:t>
            </a:r>
            <a:r>
              <a:rPr lang="en-US" sz="3400" dirty="0">
                <a:latin typeface="Tempus Sans ITC" pitchFamily="82" charset="0"/>
              </a:rPr>
              <a:t> yang </a:t>
            </a:r>
            <a:r>
              <a:rPr lang="en-US" sz="3400" dirty="0" err="1">
                <a:latin typeface="Tempus Sans ITC" pitchFamily="82" charset="0"/>
              </a:rPr>
              <a:t>telah</a:t>
            </a:r>
            <a:r>
              <a:rPr lang="en-US" sz="3400" dirty="0">
                <a:latin typeface="Tempus Sans ITC" pitchFamily="82" charset="0"/>
              </a:rPr>
              <a:t> </a:t>
            </a:r>
            <a:r>
              <a:rPr lang="en-US" sz="3400" dirty="0" err="1">
                <a:latin typeface="Tempus Sans ITC" pitchFamily="82" charset="0"/>
              </a:rPr>
              <a:t>lakukan</a:t>
            </a:r>
            <a:r>
              <a:rPr lang="en-US" sz="3400" dirty="0">
                <a:latin typeface="Tempus Sans ITC" pitchFamily="82" charset="0"/>
              </a:rPr>
              <a:t> </a:t>
            </a:r>
            <a:r>
              <a:rPr lang="en-US" sz="3400" i="1" dirty="0">
                <a:latin typeface="Tempus Sans ITC" pitchFamily="82" charset="0"/>
              </a:rPr>
              <a:t>information hiding</a:t>
            </a:r>
            <a:r>
              <a:rPr lang="en-US" sz="3400" i="1" dirty="0"/>
              <a:t>)</a:t>
            </a:r>
            <a:endParaRPr lang="en-US" sz="3400" dirty="0">
              <a:latin typeface="Tempus Sans ITC" pitchFamily="82" charset="0"/>
            </a:endParaRPr>
          </a:p>
          <a:p>
            <a:pPr>
              <a:buNone/>
            </a:pPr>
            <a:endParaRPr lang="en-US" sz="29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public class 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this.nim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this.nama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getNim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getNama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}}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MahasiswaDemo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Public class </a:t>
            </a:r>
            <a:r>
              <a:rPr lang="en-US" sz="2400" dirty="0" err="1">
                <a:latin typeface="Tempus Sans ITC" pitchFamily="82" charset="0"/>
              </a:rPr>
              <a:t>MahasiswaDemo</a:t>
            </a:r>
            <a:r>
              <a:rPr lang="en-US" sz="2400" dirty="0">
                <a:latin typeface="Tempus Sans ITC" pitchFamily="82" charset="0"/>
              </a:rPr>
              <a:t>{</a:t>
            </a:r>
          </a:p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Public static void main(String[] </a:t>
            </a:r>
            <a:r>
              <a:rPr lang="en-US" sz="2400" dirty="0" err="1">
                <a:latin typeface="Tempus Sans ITC" pitchFamily="82" charset="0"/>
              </a:rPr>
              <a:t>args</a:t>
            </a:r>
            <a:r>
              <a:rPr lang="en-US" sz="2400" dirty="0">
                <a:latin typeface="Tempus Sans ITC" pitchFamily="82" charset="0"/>
              </a:rPr>
              <a:t>){</a:t>
            </a:r>
          </a:p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	</a:t>
            </a:r>
            <a:r>
              <a:rPr lang="en-US" sz="2400" dirty="0" err="1">
                <a:latin typeface="Tempus Sans ITC" pitchFamily="82" charset="0"/>
              </a:rPr>
              <a:t>Mahasiswa</a:t>
            </a:r>
            <a:r>
              <a:rPr lang="en-US" sz="2400" dirty="0">
                <a:latin typeface="Tempus Sans ITC" pitchFamily="82" charset="0"/>
              </a:rPr>
              <a:t> mhs1=new </a:t>
            </a:r>
            <a:r>
              <a:rPr lang="en-US" sz="2400" dirty="0" err="1">
                <a:latin typeface="Tempus Sans ITC" pitchFamily="82" charset="0"/>
              </a:rPr>
              <a:t>Mahasiswa</a:t>
            </a:r>
            <a:r>
              <a:rPr lang="en-US" sz="2400" dirty="0">
                <a:latin typeface="Tempus Sans ITC" pitchFamily="82" charset="0"/>
              </a:rPr>
              <a:t>(11,”ghiyatsi”);</a:t>
            </a:r>
          </a:p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	</a:t>
            </a:r>
            <a:r>
              <a:rPr lang="en-US" sz="2400" dirty="0" err="1">
                <a:latin typeface="Tempus Sans ITC" pitchFamily="82" charset="0"/>
              </a:rPr>
              <a:t>System.out.println</a:t>
            </a:r>
            <a:r>
              <a:rPr lang="en-US" sz="2400" dirty="0">
                <a:latin typeface="Tempus Sans ITC" pitchFamily="82" charset="0"/>
              </a:rPr>
              <a:t>(“</a:t>
            </a:r>
            <a:r>
              <a:rPr lang="en-US" sz="2400" dirty="0" err="1">
                <a:latin typeface="Tempus Sans ITC" pitchFamily="82" charset="0"/>
              </a:rPr>
              <a:t>Nim</a:t>
            </a:r>
            <a:r>
              <a:rPr lang="en-US" sz="2400" dirty="0">
                <a:latin typeface="Tempus Sans ITC" pitchFamily="82" charset="0"/>
              </a:rPr>
              <a:t>	   : “+mhs1.getNim());</a:t>
            </a:r>
          </a:p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	 </a:t>
            </a:r>
            <a:r>
              <a:rPr lang="en-US" sz="2400" dirty="0" err="1">
                <a:latin typeface="Tempus Sans ITC" pitchFamily="82" charset="0"/>
              </a:rPr>
              <a:t>System.out.println</a:t>
            </a:r>
            <a:r>
              <a:rPr lang="en-US" sz="2400" dirty="0">
                <a:latin typeface="Tempus Sans ITC" pitchFamily="82" charset="0"/>
              </a:rPr>
              <a:t>(“</a:t>
            </a:r>
            <a:r>
              <a:rPr lang="en-US" sz="2400" dirty="0" err="1">
                <a:latin typeface="Tempus Sans ITC" pitchFamily="82" charset="0"/>
              </a:rPr>
              <a:t>Nama</a:t>
            </a:r>
            <a:r>
              <a:rPr lang="en-US" sz="2400" dirty="0">
                <a:latin typeface="Tempus Sans ITC" pitchFamily="82" charset="0"/>
              </a:rPr>
              <a:t> :  “+mhs1.getNama());</a:t>
            </a:r>
          </a:p>
          <a:p>
            <a:pPr algn="just">
              <a:buNone/>
            </a:pPr>
            <a:r>
              <a:rPr lang="en-US" sz="2400" dirty="0">
                <a:latin typeface="Tempus Sans ITC" pitchFamily="82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 t="65934" r="75842" b="19643"/>
          <a:stretch>
            <a:fillRect/>
          </a:stretch>
        </p:blipFill>
        <p:spPr bwMode="auto">
          <a:xfrm>
            <a:off x="1643042" y="4286256"/>
            <a:ext cx="5929354" cy="1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</a:t>
            </a:r>
            <a:r>
              <a:rPr lang="en-US" b="1" dirty="0" err="1"/>
              <a:t>Atribute</a:t>
            </a:r>
            <a:r>
              <a:rPr lang="en-US" b="1" dirty="0"/>
              <a:t> IPK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public class 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 private float IPK;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this.nim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 err="1">
                <a:latin typeface="Courier New" pitchFamily="49" charset="0"/>
                <a:cs typeface="Courier New" pitchFamily="49" charset="0"/>
              </a:rPr>
              <a:t>this.nama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getNim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nim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getNama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}}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5" name="Oval 4"/>
          <p:cNvSpPr/>
          <p:nvPr/>
        </p:nvSpPr>
        <p:spPr>
          <a:xfrm>
            <a:off x="1643042" y="2428868"/>
            <a:ext cx="3857652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MahasiswaDemo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5715016"/>
            <a:ext cx="7498080" cy="6762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Karena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IPK access private,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tdk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dpt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diakses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di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class lain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l="26903" t="11332" r="12152" b="24794"/>
          <a:stretch>
            <a:fillRect/>
          </a:stretch>
        </p:blipFill>
        <p:spPr bwMode="auto">
          <a:xfrm>
            <a:off x="1000100" y="1214422"/>
            <a:ext cx="792961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1" dirty="0" err="1"/>
              <a:t>Mahasiswa</a:t>
            </a:r>
            <a:r>
              <a:rPr lang="en-US" b="1" dirty="0"/>
              <a:t> Update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 l="26903" t="17514" r="24780" b="13461"/>
          <a:stretch>
            <a:fillRect/>
          </a:stretch>
        </p:blipFill>
        <p:spPr bwMode="auto">
          <a:xfrm>
            <a:off x="1142976" y="1357297"/>
            <a:ext cx="7000924" cy="533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071670" y="2428868"/>
            <a:ext cx="2071702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5929322" y="1500174"/>
            <a:ext cx="2286016" cy="1143008"/>
          </a:xfrm>
          <a:prstGeom prst="wedgeEllipseCallout">
            <a:avLst>
              <a:gd name="adj1" fmla="val -124439"/>
              <a:gd name="adj2" fmla="val 48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Akses</a:t>
            </a:r>
            <a:r>
              <a:rPr lang="en-US" dirty="0"/>
              <a:t> default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MahasiswaDemo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 l="27452" t="6181" r="11603" b="21703"/>
          <a:stretch>
            <a:fillRect/>
          </a:stretch>
        </p:blipFill>
        <p:spPr bwMode="auto">
          <a:xfrm>
            <a:off x="1000100" y="1000108"/>
            <a:ext cx="792961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14414" y="6000768"/>
            <a:ext cx="7498080" cy="6762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Karena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IPK access default, 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dpt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diakses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empus Sans ITC" pitchFamily="82" charset="0"/>
              </a:rPr>
              <a:t>di</a:t>
            </a:r>
            <a:r>
              <a:rPr lang="en-US" sz="2400" dirty="0">
                <a:solidFill>
                  <a:srgbClr val="FF0000"/>
                </a:solidFill>
                <a:latin typeface="Tempus Sans ITC" pitchFamily="82" charset="0"/>
              </a:rPr>
              <a:t> class lain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Keyword Static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14414" y="1357298"/>
            <a:ext cx="7498080" cy="478634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empus Sans ITC" pitchFamily="82" charset="0"/>
              </a:rPr>
              <a:t>Dengan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menggunakan</a:t>
            </a:r>
            <a:r>
              <a:rPr lang="en-US" sz="2400" dirty="0">
                <a:latin typeface="Tempus Sans ITC" pitchFamily="82" charset="0"/>
              </a:rPr>
              <a:t> static </a:t>
            </a:r>
            <a:r>
              <a:rPr lang="en-US" sz="2400" dirty="0" err="1">
                <a:latin typeface="Tempus Sans ITC" pitchFamily="82" charset="0"/>
              </a:rPr>
              <a:t>maka</a:t>
            </a:r>
            <a:r>
              <a:rPr lang="en-US" sz="2400" dirty="0">
                <a:latin typeface="Tempus Sans ITC" pitchFamily="82" charset="0"/>
              </a:rPr>
              <a:t> method </a:t>
            </a:r>
            <a:r>
              <a:rPr lang="en-US" sz="2400" dirty="0" err="1">
                <a:latin typeface="Tempus Sans ITC" pitchFamily="82" charset="0"/>
              </a:rPr>
              <a:t>dan</a:t>
            </a:r>
            <a:r>
              <a:rPr lang="en-US" sz="2400" dirty="0">
                <a:latin typeface="Tempus Sans ITC" pitchFamily="82" charset="0"/>
              </a:rPr>
              <a:t> </a:t>
            </a:r>
            <a:r>
              <a:rPr lang="en-US" sz="2400" u="sng" dirty="0">
                <a:latin typeface="Tempus Sans ITC" pitchFamily="82" charset="0"/>
              </a:rPr>
              <a:t>variable</a:t>
            </a:r>
            <a:r>
              <a:rPr lang="en-US" sz="2400" dirty="0">
                <a:latin typeface="Tempus Sans ITC" pitchFamily="82" charset="0"/>
              </a:rPr>
              <a:t> </a:t>
            </a:r>
            <a:r>
              <a:rPr lang="en-US" sz="2400" dirty="0" err="1">
                <a:latin typeface="Tempus Sans ITC" pitchFamily="82" charset="0"/>
              </a:rPr>
              <a:t>akan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menjadi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milik</a:t>
            </a:r>
            <a:r>
              <a:rPr lang="en-US" sz="2400" dirty="0">
                <a:latin typeface="Tempus Sans ITC" pitchFamily="82" charset="0"/>
              </a:rPr>
              <a:t> class, </a:t>
            </a:r>
            <a:r>
              <a:rPr lang="en-US" sz="2400" dirty="0" err="1">
                <a:latin typeface="Tempus Sans ITC" pitchFamily="82" charset="0"/>
              </a:rPr>
              <a:t>bukan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menjadi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milik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suatu</a:t>
            </a:r>
            <a:r>
              <a:rPr lang="en-US" sz="2400" dirty="0">
                <a:latin typeface="Tempus Sans ITC" pitchFamily="82" charset="0"/>
              </a:rPr>
              <a:t> instance.</a:t>
            </a:r>
          </a:p>
          <a:p>
            <a:pPr algn="just"/>
            <a:r>
              <a:rPr lang="en-US" sz="2400" dirty="0" err="1">
                <a:latin typeface="Tempus Sans ITC" pitchFamily="82" charset="0"/>
              </a:rPr>
              <a:t>Bila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suatu</a:t>
            </a:r>
            <a:r>
              <a:rPr lang="en-US" sz="2400" dirty="0">
                <a:latin typeface="Tempus Sans ITC" pitchFamily="82" charset="0"/>
              </a:rPr>
              <a:t> class </a:t>
            </a:r>
            <a:r>
              <a:rPr lang="en-US" sz="2400" dirty="0" err="1">
                <a:latin typeface="Tempus Sans ITC" pitchFamily="82" charset="0"/>
              </a:rPr>
              <a:t>terdapat</a:t>
            </a:r>
            <a:r>
              <a:rPr lang="en-US" sz="2400" dirty="0">
                <a:latin typeface="Tempus Sans ITC" pitchFamily="82" charset="0"/>
              </a:rPr>
              <a:t> static variable </a:t>
            </a:r>
            <a:r>
              <a:rPr lang="en-US" sz="2400" dirty="0" err="1">
                <a:latin typeface="Tempus Sans ITC" pitchFamily="82" charset="0"/>
              </a:rPr>
              <a:t>dan</a:t>
            </a:r>
            <a:r>
              <a:rPr lang="en-US" sz="2400" dirty="0">
                <a:latin typeface="Tempus Sans ITC" pitchFamily="82" charset="0"/>
              </a:rPr>
              <a:t> </a:t>
            </a:r>
            <a:r>
              <a:rPr lang="en-US" sz="2400" u="sng" dirty="0">
                <a:latin typeface="Tempus Sans ITC" pitchFamily="82" charset="0"/>
              </a:rPr>
              <a:t>static method</a:t>
            </a:r>
            <a:r>
              <a:rPr lang="en-US" sz="2400" dirty="0">
                <a:latin typeface="Tempus Sans ITC" pitchFamily="82" charset="0"/>
              </a:rPr>
              <a:t>, </a:t>
            </a:r>
            <a:r>
              <a:rPr lang="en-US" sz="2400" dirty="0" err="1">
                <a:latin typeface="Tempus Sans ITC" pitchFamily="82" charset="0"/>
              </a:rPr>
              <a:t>maka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apabila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ada</a:t>
            </a:r>
            <a:r>
              <a:rPr lang="en-US" sz="2400" dirty="0">
                <a:latin typeface="Tempus Sans ITC" pitchFamily="82" charset="0"/>
              </a:rPr>
              <a:t> class lain yang </a:t>
            </a:r>
            <a:r>
              <a:rPr lang="en-US" sz="2400" dirty="0" err="1">
                <a:latin typeface="Tempus Sans ITC" pitchFamily="82" charset="0"/>
              </a:rPr>
              <a:t>ingin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menggunakannya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dapat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langsung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memanggil</a:t>
            </a:r>
            <a:r>
              <a:rPr lang="en-US" sz="2400" dirty="0">
                <a:latin typeface="Tempus Sans ITC" pitchFamily="82" charset="0"/>
              </a:rPr>
              <a:t> variable </a:t>
            </a:r>
            <a:r>
              <a:rPr lang="en-US" sz="2400" dirty="0" err="1">
                <a:latin typeface="Tempus Sans ITC" pitchFamily="82" charset="0"/>
              </a:rPr>
              <a:t>atau</a:t>
            </a:r>
            <a:r>
              <a:rPr lang="en-US" sz="2400" dirty="0">
                <a:latin typeface="Tempus Sans ITC" pitchFamily="82" charset="0"/>
              </a:rPr>
              <a:t> method </a:t>
            </a:r>
            <a:r>
              <a:rPr lang="en-US" sz="2400" dirty="0" err="1">
                <a:latin typeface="Tempus Sans ITC" pitchFamily="82" charset="0"/>
              </a:rPr>
              <a:t>tersebut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dengan</a:t>
            </a:r>
            <a:r>
              <a:rPr lang="en-US" sz="2400" dirty="0">
                <a:latin typeface="Tempus Sans ITC" pitchFamily="82" charset="0"/>
              </a:rPr>
              <a:t> format: </a:t>
            </a:r>
            <a:r>
              <a:rPr lang="en-US" sz="2400" dirty="0" err="1">
                <a:latin typeface="Tempus Sans ITC" pitchFamily="82" charset="0"/>
              </a:rPr>
              <a:t>NamaClass.namaStaticVariableAtauMethod</a:t>
            </a:r>
            <a:r>
              <a:rPr lang="en-US" sz="2400" dirty="0">
                <a:latin typeface="Tempus Sans ITC" pitchFamily="82" charset="0"/>
              </a:rPr>
              <a:t>. Kita </a:t>
            </a:r>
            <a:r>
              <a:rPr lang="en-US" sz="2400" dirty="0" err="1">
                <a:latin typeface="Tempus Sans ITC" pitchFamily="82" charset="0"/>
              </a:rPr>
              <a:t>tidak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perlu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lagi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membuat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suatu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objek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 err="1">
                <a:latin typeface="Tempus Sans ITC" pitchFamily="82" charset="0"/>
              </a:rPr>
              <a:t>dari</a:t>
            </a:r>
            <a:r>
              <a:rPr lang="en-US" sz="2400" dirty="0">
                <a:latin typeface="Tempus Sans ITC" pitchFamily="82" charset="0"/>
              </a:rPr>
              <a:t> class </a:t>
            </a:r>
            <a:r>
              <a:rPr lang="en-US" sz="2400" dirty="0" err="1">
                <a:latin typeface="Tempus Sans ITC" pitchFamily="82" charset="0"/>
              </a:rPr>
              <a:t>tersebut</a:t>
            </a:r>
            <a:r>
              <a:rPr lang="en-US" sz="2400" dirty="0"/>
              <a:t>.</a:t>
            </a:r>
            <a:endParaRPr lang="en-US" sz="2400" dirty="0"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Contoh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l="27700" t="26786" r="40154" b="18612"/>
          <a:stretch>
            <a:fillRect/>
          </a:stretch>
        </p:blipFill>
        <p:spPr bwMode="auto">
          <a:xfrm>
            <a:off x="1000100" y="857232"/>
            <a:ext cx="3000396" cy="271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 l="21998" t="17033" r="6076" b="28365"/>
          <a:stretch>
            <a:fillRect/>
          </a:stretch>
        </p:blipFill>
        <p:spPr bwMode="auto">
          <a:xfrm>
            <a:off x="1214414" y="3571876"/>
            <a:ext cx="7239559" cy="29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 t="71635" r="76355" b="8791"/>
          <a:stretch>
            <a:fillRect/>
          </a:stretch>
        </p:blipFill>
        <p:spPr bwMode="auto">
          <a:xfrm>
            <a:off x="4643438" y="857232"/>
            <a:ext cx="421001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variable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214942" y="714356"/>
            <a:ext cx="3571900" cy="1000132"/>
          </a:xfrm>
          <a:prstGeom prst="borderCallout1">
            <a:avLst>
              <a:gd name="adj1" fmla="val 53223"/>
              <a:gd name="adj2" fmla="val -1338"/>
              <a:gd name="adj3" fmla="val 61540"/>
              <a:gd name="adj4" fmla="val -30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counter = 0;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7700" t="26786" r="40154" b="18612"/>
          <a:stretch>
            <a:fillRect/>
          </a:stretch>
        </p:blipFill>
        <p:spPr bwMode="auto">
          <a:xfrm>
            <a:off x="1000100" y="857232"/>
            <a:ext cx="347233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 t="66496" r="76940" b="17770"/>
          <a:stretch>
            <a:fillRect/>
          </a:stretch>
        </p:blipFill>
        <p:spPr bwMode="auto">
          <a:xfrm>
            <a:off x="1285852" y="4214818"/>
            <a:ext cx="364333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000628" y="1928802"/>
            <a:ext cx="392909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class </a:t>
            </a:r>
            <a:r>
              <a:rPr lang="en-US" sz="2400" dirty="0" err="1"/>
              <a:t>memiliki</a:t>
            </a:r>
            <a:r>
              <a:rPr lang="en-US" sz="2400" dirty="0"/>
              <a:t> static variable, </a:t>
            </a:r>
            <a:r>
              <a:rPr lang="en-US" sz="2400" dirty="0" err="1"/>
              <a:t>maka</a:t>
            </a:r>
            <a:r>
              <a:rPr lang="en-US" sz="2400" dirty="0"/>
              <a:t> variable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bersama</a:t>
            </a:r>
            <a:r>
              <a:rPr lang="en-US" sz="2400" baseline="30000" dirty="0"/>
              <a:t>2</a:t>
            </a:r>
            <a:r>
              <a:rPr lang="en-US" sz="2400" dirty="0"/>
              <a:t> </a:t>
            </a:r>
            <a:r>
              <a:rPr lang="en-US" sz="2400" dirty="0" err="1"/>
              <a:t>oleh</a:t>
            </a:r>
            <a:r>
              <a:rPr lang="en-US" sz="2400" dirty="0"/>
              <a:t> object</a:t>
            </a:r>
            <a:r>
              <a:rPr lang="en-US" sz="2400" baseline="30000" dirty="0"/>
              <a:t>2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variable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obj1, obj2, obj3 </a:t>
            </a:r>
            <a:r>
              <a:rPr lang="en-US" sz="2400" dirty="0" err="1"/>
              <a:t>menggunakan</a:t>
            </a:r>
            <a:r>
              <a:rPr lang="en-US" sz="2400" dirty="0"/>
              <a:t> variable yang </a:t>
            </a:r>
            <a:r>
              <a:rPr lang="en-US" sz="2400" dirty="0" err="1"/>
              <a:t>sama</a:t>
            </a:r>
            <a:r>
              <a:rPr lang="en-US" sz="2400" dirty="0"/>
              <a:t> (shared variable).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variable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214942" y="428604"/>
            <a:ext cx="3714776" cy="1000132"/>
          </a:xfrm>
          <a:prstGeom prst="borderCallout1">
            <a:avLst>
              <a:gd name="adj1" fmla="val 53223"/>
              <a:gd name="adj2" fmla="val -1338"/>
              <a:gd name="adj3" fmla="val 266878"/>
              <a:gd name="adj4" fmla="val -12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System.out.println</a:t>
            </a:r>
            <a:r>
              <a:rPr lang="en-US" dirty="0"/>
              <a:t>("Counter </a:t>
            </a:r>
            <a:r>
              <a:rPr lang="en-US" dirty="0" err="1"/>
              <a:t>milik</a:t>
            </a:r>
            <a:r>
              <a:rPr lang="en-US" dirty="0"/>
              <a:t> class = " + </a:t>
            </a:r>
            <a:r>
              <a:rPr lang="en-US" dirty="0" err="1"/>
              <a:t>Test.counter</a:t>
            </a:r>
            <a:r>
              <a:rPr lang="en-US" dirty="0"/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628" y="1928802"/>
            <a:ext cx="392909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 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static variable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 </a:t>
            </a:r>
            <a:r>
              <a:rPr lang="en-US" sz="2400" b="1" dirty="0"/>
              <a:t>state</a:t>
            </a:r>
            <a:r>
              <a:rPr lang="en-US" sz="2400" dirty="0"/>
              <a:t> 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object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. Dan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diingat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instance variable </a:t>
            </a:r>
            <a:r>
              <a:rPr lang="en-US" sz="2400" dirty="0" err="1"/>
              <a:t>adalah</a:t>
            </a:r>
            <a:r>
              <a:rPr lang="en-US" sz="2400" dirty="0"/>
              <a:t> 1 per instance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static variable </a:t>
            </a:r>
            <a:r>
              <a:rPr lang="en-US" sz="2400" dirty="0" err="1"/>
              <a:t>adalah</a:t>
            </a:r>
            <a:r>
              <a:rPr lang="en-US" sz="2400" dirty="0"/>
              <a:t> 1 per class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21998" t="17033" r="6076" b="28365"/>
          <a:stretch>
            <a:fillRect/>
          </a:stretch>
        </p:blipFill>
        <p:spPr bwMode="auto">
          <a:xfrm>
            <a:off x="1" y="857232"/>
            <a:ext cx="471487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 t="65934" r="76940" b="15522"/>
          <a:stretch>
            <a:fillRect/>
          </a:stretch>
        </p:blipFill>
        <p:spPr bwMode="auto">
          <a:xfrm>
            <a:off x="0" y="3500438"/>
            <a:ext cx="48339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85728"/>
            <a:ext cx="7406640" cy="640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ClockDisplay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7037887" cy="378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Method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214942" y="428604"/>
            <a:ext cx="3714776" cy="1000132"/>
          </a:xfrm>
          <a:prstGeom prst="borderCallout1">
            <a:avLst>
              <a:gd name="adj1" fmla="val 53223"/>
              <a:gd name="adj2" fmla="val -1338"/>
              <a:gd name="adj3" fmla="val 88519"/>
              <a:gd name="adj4" fmla="val -9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Tambahkan</a:t>
            </a:r>
            <a:r>
              <a:rPr lang="en-US" dirty="0"/>
              <a:t> method </a:t>
            </a:r>
            <a:r>
              <a:rPr lang="en-US" dirty="0" err="1"/>
              <a:t>di</a:t>
            </a:r>
            <a:r>
              <a:rPr lang="en-US" dirty="0"/>
              <a:t> class Test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19766" t="39148" r="29722" b="19643"/>
          <a:stretch>
            <a:fillRect/>
          </a:stretch>
        </p:blipFill>
        <p:spPr bwMode="auto">
          <a:xfrm>
            <a:off x="0" y="714356"/>
            <a:ext cx="485775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 l="21998" t="18063" r="5527" b="8791"/>
          <a:stretch>
            <a:fillRect/>
          </a:stretch>
        </p:blipFill>
        <p:spPr bwMode="auto">
          <a:xfrm>
            <a:off x="-32" y="3143248"/>
            <a:ext cx="85725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ular Callout 11"/>
          <p:cNvSpPr/>
          <p:nvPr/>
        </p:nvSpPr>
        <p:spPr>
          <a:xfrm>
            <a:off x="4929190" y="5572140"/>
            <a:ext cx="1285884" cy="785818"/>
          </a:xfrm>
          <a:prstGeom prst="wedgeRoundRectCallout">
            <a:avLst>
              <a:gd name="adj1" fmla="val -181207"/>
              <a:gd name="adj2" fmla="val -50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id-ID" dirty="0"/>
              <a:t>Penggunaan satu nama untuk beberapa method yang berbeda (beda parameter)</a:t>
            </a:r>
          </a:p>
          <a:p>
            <a:r>
              <a:rPr lang="en-US" i="1" dirty="0"/>
              <a:t>One name </a:t>
            </a:r>
            <a:r>
              <a:rPr lang="en-US" i="1"/>
              <a:t>different parameter</a:t>
            </a:r>
            <a:endParaRPr lang="en-US" i="1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Class A{</a:t>
            </a:r>
          </a:p>
          <a:p>
            <a:pPr lvl="1">
              <a:buNone/>
            </a:pPr>
            <a:r>
              <a:rPr lang="en-US" dirty="0"/>
              <a:t>void info(String title){</a:t>
            </a:r>
          </a:p>
          <a:p>
            <a:pPr lvl="1">
              <a:buNone/>
            </a:pPr>
            <a:r>
              <a:rPr lang="en-US" dirty="0"/>
              <a:t>…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r>
              <a:rPr lang="en-US" dirty="0"/>
              <a:t>Void info(String title, 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pPr lvl="1">
              <a:buNone/>
            </a:pPr>
            <a:r>
              <a:rPr lang="en-US" dirty="0"/>
              <a:t>…}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OverLoading</a:t>
            </a:r>
            <a:endParaRPr lang="en-US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8156" y="928710"/>
            <a:ext cx="4267200" cy="5715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class Mobil {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private String warna;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private int tahunProduksi;</a:t>
            </a:r>
          </a:p>
          <a:p>
            <a:pPr>
              <a:buNone/>
            </a:pPr>
            <a:endParaRPr lang="id-ID" sz="1600" dirty="0">
              <a:latin typeface="Tempus Sans ITC" pitchFamily="82" charset="0"/>
            </a:endParaRP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</a:t>
            </a: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public Mobil(String warna, int tahunProduksi){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	this.warna = warna;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	this.tahunProduksi = tahunProduksi;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}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public Mobil(){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  <a:latin typeface="Tempus Sans ITC" pitchFamily="82" charset="0"/>
              </a:rPr>
              <a:t>	}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public void info(){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	 System.out.println("Warna: " + this.warna);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  	System.out.println("Tahun: " + this.tahunProduksi);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	}</a:t>
            </a:r>
          </a:p>
          <a:p>
            <a:pPr>
              <a:buNone/>
            </a:pPr>
            <a:r>
              <a:rPr lang="id-ID" sz="1600" dirty="0">
                <a:latin typeface="Tempus Sans ITC" pitchFamily="82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57756" y="928710"/>
            <a:ext cx="4343400" cy="3429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public class Konstruktor{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  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public static void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	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Mobil mobilku = new Mobil(“Merah”, 2003);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	mobilku.info();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1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empus Sans ITC" pitchFamily="82" charset="0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</a:t>
            </a:r>
            <a:r>
              <a:rPr kumimoji="0" lang="nn-NO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Mobil mobil</a:t>
            </a: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mu</a:t>
            </a:r>
            <a:r>
              <a:rPr kumimoji="0" lang="nn-NO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= new Mobil();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nn-NO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	mobil</a:t>
            </a: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mu.</a:t>
            </a:r>
            <a:r>
              <a:rPr kumimoji="0" lang="nn-NO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info();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empus Sans ITC" pitchFamily="8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empus Sans ITC" pitchFamily="82" charset="0"/>
              </a:rPr>
              <a:t>}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56" y="4205310"/>
            <a:ext cx="451331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/>
              <a:t>ajib</a:t>
            </a:r>
            <a:r>
              <a:rPr kumimoji="0" lang="en-US" dirty="0"/>
              <a:t> </a:t>
            </a:r>
            <a:r>
              <a:rPr kumimoji="0" lang="en-US" dirty="0" err="1"/>
              <a:t>fik</a:t>
            </a:r>
            <a:r>
              <a:rPr kumimoji="0" lang="en-US" dirty="0"/>
              <a:t> </a:t>
            </a:r>
            <a:r>
              <a:rPr kumimoji="0" lang="en-US" dirty="0" err="1"/>
              <a:t>udinus</a:t>
            </a:r>
            <a:endParaRPr kumimoji="0"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28926" y="2857496"/>
            <a:ext cx="38893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>
                <a:latin typeface="Zyborgs" pitchFamily="2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hlinkClick r:id="rId2" action="ppaction://hlinkfile"/>
              </a:rPr>
              <a:t>Cepat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Langsing</a:t>
            </a:r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ajib fik udinus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Implementasi</a:t>
            </a:r>
            <a:r>
              <a:rPr lang="en-US" b="1" dirty="0"/>
              <a:t>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6002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71876"/>
            <a:ext cx="6643734" cy="181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NumberDisplay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 r="22667"/>
          <a:stretch>
            <a:fillRect/>
          </a:stretch>
        </p:blipFill>
        <p:spPr bwMode="auto">
          <a:xfrm>
            <a:off x="1071538" y="1071546"/>
            <a:ext cx="4143404" cy="28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r="11009"/>
          <a:stretch>
            <a:fillRect/>
          </a:stretch>
        </p:blipFill>
        <p:spPr bwMode="auto">
          <a:xfrm>
            <a:off x="1071537" y="3929066"/>
            <a:ext cx="414340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071545"/>
            <a:ext cx="4000496" cy="311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ClockDisplay</a:t>
            </a:r>
            <a:endParaRPr lang="en-US" b="1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285860"/>
            <a:ext cx="464346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285860"/>
            <a:ext cx="378618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Diagram </a:t>
            </a:r>
            <a:r>
              <a:rPr lang="en-US" b="1" dirty="0" err="1"/>
              <a:t>ClockDisplay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429288" cy="400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creating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485367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4414" y="4643446"/>
            <a:ext cx="7498080" cy="1604954"/>
          </a:xfrm>
        </p:spPr>
        <p:txBody>
          <a:bodyPr>
            <a:normAutofit/>
          </a:bodyPr>
          <a:lstStyle/>
          <a:p>
            <a:r>
              <a:rPr lang="en-US" dirty="0"/>
              <a:t>Syntax </a:t>
            </a:r>
            <a:r>
              <a:rPr lang="en-US" dirty="0" err="1"/>
              <a:t>membuat</a:t>
            </a:r>
            <a:r>
              <a:rPr lang="en-US" dirty="0"/>
              <a:t> object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new </a:t>
            </a:r>
            <a:r>
              <a:rPr lang="en-US" i="1" dirty="0" err="1">
                <a:solidFill>
                  <a:srgbClr val="FF0000"/>
                </a:solidFill>
              </a:rPr>
              <a:t>ClassName</a:t>
            </a:r>
            <a:r>
              <a:rPr lang="en-US" i="1" dirty="0">
                <a:solidFill>
                  <a:srgbClr val="FF0000"/>
                </a:solidFill>
              </a:rPr>
              <a:t> ( parameter-list)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creating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Ada</a:t>
            </a:r>
            <a:r>
              <a:rPr lang="en-US" altLang="ja-JP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2 </a:t>
            </a:r>
            <a:r>
              <a:rPr lang="en-US" altLang="ja-JP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operasi</a:t>
            </a:r>
            <a:r>
              <a:rPr lang="en-US" altLang="ja-JP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:</a:t>
            </a:r>
          </a:p>
          <a:p>
            <a:pPr lvl="1" algn="just"/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Membuat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obyek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dari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nama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kelas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(</a:t>
            </a:r>
            <a:r>
              <a:rPr lang="en-US" altLang="ja-JP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NumberDisplay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)</a:t>
            </a:r>
          </a:p>
          <a:p>
            <a:pPr lvl="1"/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Eksekusi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konstruktor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</a:t>
            </a:r>
            <a:r>
              <a:rPr lang="en-US" altLang="ja-JP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dari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class</a:t>
            </a:r>
          </a:p>
          <a:p>
            <a:pPr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Ex :</a:t>
            </a:r>
          </a:p>
          <a:p>
            <a:pPr lvl="1">
              <a:buNone/>
            </a:pPr>
            <a:r>
              <a:rPr lang="en-US" altLang="ja-JP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public </a:t>
            </a:r>
            <a:r>
              <a:rPr lang="en-US" altLang="ja-JP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NumberDisplay</a:t>
            </a:r>
            <a:r>
              <a:rPr lang="en-US" altLang="ja-JP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(</a:t>
            </a:r>
            <a:r>
              <a:rPr lang="en-US" altLang="ja-JP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int</a:t>
            </a:r>
            <a:r>
              <a:rPr lang="en-US" altLang="ja-JP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  </a:t>
            </a:r>
            <a:r>
              <a:rPr lang="en-US" altLang="ja-JP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ollOverLimit</a:t>
            </a:r>
            <a:r>
              <a:rPr lang="en-US" altLang="ja-JP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empus Sans ITC" pitchFamily="82" charset="0"/>
              </a:rPr>
              <a:t>)</a:t>
            </a:r>
          </a:p>
          <a:p>
            <a:pPr lvl="1">
              <a:buNone/>
            </a:pPr>
            <a:r>
              <a:rPr lang="en-US" i="1" dirty="0">
                <a:solidFill>
                  <a:srgbClr val="FF0000"/>
                </a:solidFill>
              </a:rPr>
              <a:t>new </a:t>
            </a:r>
            <a:r>
              <a:rPr lang="en-US" i="1" dirty="0" err="1">
                <a:solidFill>
                  <a:srgbClr val="FF0000"/>
                </a:solidFill>
              </a:rPr>
              <a:t>NumberDisplay</a:t>
            </a:r>
            <a:r>
              <a:rPr lang="en-US" i="1" dirty="0">
                <a:solidFill>
                  <a:srgbClr val="FF0000"/>
                </a:solidFill>
              </a:rPr>
              <a:t> (24);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Access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ajib fik udinus</a:t>
            </a:r>
          </a:p>
        </p:txBody>
      </p:sp>
      <p:graphicFrame>
        <p:nvGraphicFramePr>
          <p:cNvPr id="6" name="Group 183"/>
          <p:cNvGraphicFramePr>
            <a:graphicFrameLocks noGrp="1"/>
          </p:cNvGraphicFramePr>
          <p:nvPr/>
        </p:nvGraphicFramePr>
        <p:xfrm>
          <a:off x="1142976" y="1571612"/>
          <a:ext cx="7543800" cy="41148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Specifier</a:t>
                      </a:r>
                      <a:endParaRPr kumimoji="1" lang="en-US" altLang="ja-JP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Class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Package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SubClass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World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Arial Unicode MS" pitchFamily="50" charset="-128"/>
                          <a:cs typeface="Arial Unicode MS" pitchFamily="50" charset="-128"/>
                        </a:rPr>
                        <a:t>private</a:t>
                      </a:r>
                      <a:endParaRPr kumimoji="1" lang="en-US" altLang="ja-JP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Arial Unicode MS" pitchFamily="50" charset="-128"/>
                          <a:cs typeface="Arial Unicode MS" pitchFamily="50" charset="-128"/>
                        </a:rPr>
                        <a:t>no specifier</a:t>
                      </a:r>
                      <a:endParaRPr kumimoji="1" lang="en-US" altLang="ja-JP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ja-JP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  <a:sym typeface="Wingdings" pitchFamily="2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protected</a:t>
                      </a:r>
                      <a:endParaRPr kumimoji="1" lang="en-US" altLang="ja-JP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Arial Unicode MS" pitchFamily="50" charset="-128"/>
                        <a:cs typeface="Arial Unicode MS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  <a:sym typeface="Wingdings" pitchFamily="2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  <a:endParaRPr kumimoji="1" lang="ja-JP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empus Sans ITC" pitchFamily="82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</a:rPr>
                        <a:t>  </a:t>
                      </a:r>
                      <a:r>
                        <a:rPr kumimoji="1" lang="ja-JP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empus Sans ITC" pitchFamily="82" charset="0"/>
                          <a:ea typeface="ＭＳ Ｐゴシック" pitchFamily="50" charset="-128"/>
                          <a:sym typeface="Wingdings" pitchFamily="2" charset="2"/>
                        </a:rPr>
                        <a:t>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792</TotalTime>
  <Words>963</Words>
  <Application>Microsoft Office PowerPoint</Application>
  <PresentationFormat>On-screen Show (4:3)</PresentationFormat>
  <Paragraphs>163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Tahoma</vt:lpstr>
      <vt:lpstr>Tempus Sans ITC</vt:lpstr>
      <vt:lpstr>Verdana</vt:lpstr>
      <vt:lpstr>Wingdings</vt:lpstr>
      <vt:lpstr>Wingdings 2</vt:lpstr>
      <vt:lpstr>Zyborgs</vt:lpstr>
      <vt:lpstr>Solstice</vt:lpstr>
      <vt:lpstr>Network</vt:lpstr>
      <vt:lpstr>1_Network</vt:lpstr>
      <vt:lpstr>Interaksi Object</vt:lpstr>
      <vt:lpstr>Class ClockDisplay</vt:lpstr>
      <vt:lpstr>Implementasi Class</vt:lpstr>
      <vt:lpstr>Implementasi NumberDisplay</vt:lpstr>
      <vt:lpstr>Implementasi ClockDisplay</vt:lpstr>
      <vt:lpstr>Object Diagram ClockDisplay</vt:lpstr>
      <vt:lpstr>Objects creating Object</vt:lpstr>
      <vt:lpstr>Object creating object</vt:lpstr>
      <vt:lpstr>Class Access Level</vt:lpstr>
      <vt:lpstr>Encaptulation</vt:lpstr>
      <vt:lpstr>MahasiswaDemo</vt:lpstr>
      <vt:lpstr>Add Atribute IPK</vt:lpstr>
      <vt:lpstr>MahasiswaDemo</vt:lpstr>
      <vt:lpstr>Class Mahasiswa Update</vt:lpstr>
      <vt:lpstr>Class MahasiswaDemo</vt:lpstr>
      <vt:lpstr>Keyword Static</vt:lpstr>
      <vt:lpstr>Contoh</vt:lpstr>
      <vt:lpstr>Static variable</vt:lpstr>
      <vt:lpstr>Static variable</vt:lpstr>
      <vt:lpstr>Static Method</vt:lpstr>
      <vt:lpstr>OverLoading</vt:lpstr>
      <vt:lpstr>OverLoading</vt:lpstr>
      <vt:lpstr>Ada pertanyaan</vt:lpstr>
      <vt:lpstr>Rehat Sejenak</vt:lpstr>
      <vt:lpstr>PowerPoint Presentation</vt:lpstr>
      <vt:lpstr>Referensi</vt:lpstr>
    </vt:vector>
  </TitlesOfParts>
  <Company>mrjj.com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Pemrograman Java</dc:title>
  <dc:creator>ghiyatsi</dc:creator>
  <cp:lastModifiedBy>User</cp:lastModifiedBy>
  <cp:revision>47</cp:revision>
  <dcterms:created xsi:type="dcterms:W3CDTF">2009-02-11T11:22:30Z</dcterms:created>
  <dcterms:modified xsi:type="dcterms:W3CDTF">2021-02-28T23:52:53Z</dcterms:modified>
</cp:coreProperties>
</file>