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6"/>
  </p:notesMasterIdLst>
  <p:handoutMasterIdLst>
    <p:handoutMasterId r:id="rId17"/>
  </p:handoutMasterIdLst>
  <p:sldIdLst>
    <p:sldId id="1431" r:id="rId2"/>
    <p:sldId id="1587" r:id="rId3"/>
    <p:sldId id="1599" r:id="rId4"/>
    <p:sldId id="1592" r:id="rId5"/>
    <p:sldId id="1509" r:id="rId6"/>
    <p:sldId id="1533" r:id="rId7"/>
    <p:sldId id="1601" r:id="rId8"/>
    <p:sldId id="1602" r:id="rId9"/>
    <p:sldId id="1576" r:id="rId10"/>
    <p:sldId id="1594" r:id="rId11"/>
    <p:sldId id="1600" r:id="rId12"/>
    <p:sldId id="1620" r:id="rId13"/>
    <p:sldId id="1596" r:id="rId14"/>
    <p:sldId id="1598" r:id="rId15"/>
  </p:sldIdLst>
  <p:sldSz cx="9144000" cy="6858000" type="screen4x3"/>
  <p:notesSz cx="7315200" cy="9601200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12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542"/>
    <a:srgbClr val="000099"/>
    <a:srgbClr val="14663B"/>
    <a:srgbClr val="085823"/>
    <a:srgbClr val="333333"/>
    <a:srgbClr val="CC0000"/>
    <a:srgbClr val="1C1C1C"/>
    <a:srgbClr val="045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3" autoAdjust="0"/>
    <p:restoredTop sz="94631" autoAdjust="0"/>
  </p:normalViewPr>
  <p:slideViewPr>
    <p:cSldViewPr>
      <p:cViewPr varScale="1">
        <p:scale>
          <a:sx n="69" d="100"/>
          <a:sy n="69" d="100"/>
        </p:scale>
        <p:origin x="1506" y="72"/>
      </p:cViewPr>
      <p:guideLst>
        <p:guide orient="horz" pos="2112"/>
        <p:guide pos="12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52"/>
    </p:cViewPr>
  </p:sorterViewPr>
  <p:notesViewPr>
    <p:cSldViewPr>
      <p:cViewPr>
        <p:scale>
          <a:sx n="150" d="100"/>
          <a:sy n="150" d="100"/>
        </p:scale>
        <p:origin x="-336" y="558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81400" y="9224963"/>
            <a:ext cx="3200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t" anchorCtr="0" compatLnSpc="1">
            <a:prstTxWarp prst="textNoShape">
              <a:avLst/>
            </a:prstTxWarp>
          </a:bodyPr>
          <a:lstStyle>
            <a:lvl1pPr algn="r" defTabSz="954088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11188" y="180975"/>
            <a:ext cx="61642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t" anchorCtr="0" compatLnSpc="1">
            <a:prstTxWarp prst="textNoShape">
              <a:avLst/>
            </a:prstTxWarp>
          </a:bodyPr>
          <a:lstStyle>
            <a:lvl1pPr algn="r" defTabSz="954088">
              <a:defRPr sz="700" i="1" dirty="0" smtClean="0">
                <a:effectLst/>
              </a:defRPr>
            </a:lvl1pPr>
          </a:lstStyle>
          <a:p>
            <a:pPr>
              <a:defRPr/>
            </a:pPr>
            <a:r>
              <a:rPr lang="id-ID" altLang="ja-JP"/>
              <a:t>Object-Oriented Programming with Java, Universitas Dian Nuswantoro, Semarang, 14-15 September 2007</a:t>
            </a:r>
            <a:endParaRPr lang="en-US" altLang="ja-JP"/>
          </a:p>
        </p:txBody>
      </p:sp>
      <p:sp>
        <p:nvSpPr>
          <p:cNvPr id="27659" name="Rectangle 11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95300" y="9101138"/>
            <a:ext cx="33147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b" anchorCtr="0" compatLnSpc="1">
            <a:prstTxWarp prst="textNoShape">
              <a:avLst/>
            </a:prstTxWarp>
          </a:bodyPr>
          <a:lstStyle>
            <a:lvl1pPr algn="l" defTabSz="954088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611188" y="381000"/>
            <a:ext cx="6096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id-ID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611188" y="9220200"/>
            <a:ext cx="6096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t" anchorCtr="0" compatLnSpc="1">
            <a:prstTxWarp prst="textNoShape">
              <a:avLst/>
            </a:prstTxWarp>
          </a:bodyPr>
          <a:lstStyle>
            <a:lvl1pPr algn="l" defTabSz="95408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t" anchorCtr="0" compatLnSpc="1">
            <a:prstTxWarp prst="textNoShape">
              <a:avLst/>
            </a:prstTxWarp>
          </a:bodyPr>
          <a:lstStyle>
            <a:lvl1pPr algn="r" defTabSz="95408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Seminar dan Diskusi eGovernment dan Opensource, 14 Mei 2007</a:t>
            </a:r>
            <a:endParaRPr lang="en-US" altLang="ja-JP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3650" y="720725"/>
            <a:ext cx="4799013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b" anchorCtr="0" compatLnSpc="1">
            <a:prstTxWarp prst="textNoShape">
              <a:avLst/>
            </a:prstTxWarp>
          </a:bodyPr>
          <a:lstStyle>
            <a:lvl1pPr algn="l" defTabSz="95408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9" tIns="47694" rIns="95389" bIns="47694" numCol="1" anchor="b" anchorCtr="0" compatLnSpc="1">
            <a:prstTxWarp prst="textNoShape">
              <a:avLst/>
            </a:prstTxWarp>
          </a:bodyPr>
          <a:lstStyle>
            <a:lvl1pPr algn="r" defTabSz="95408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38C9D2B2-F8A0-41B1-8482-D108E1D20E7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33400" y="3200400"/>
            <a:ext cx="78486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5" name="Picture 8" descr="320px-Computer-aj_aj_ashton_01"/>
          <p:cNvPicPr>
            <a:picLocks noChangeAspect="1" noChangeArrowheads="1"/>
          </p:cNvPicPr>
          <p:nvPr userDrawn="1"/>
        </p:nvPicPr>
        <p:blipFill>
          <a:blip r:embed="rId2" cstate="print"/>
          <a:srcRect l="2414" t="16907" b="15463"/>
          <a:stretch>
            <a:fillRect/>
          </a:stretch>
        </p:blipFill>
        <p:spPr bwMode="auto">
          <a:xfrm>
            <a:off x="7924800" y="2819400"/>
            <a:ext cx="1066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8" name="Picture 14" descr="320px-Computer-aj_aj_ashton_01"/>
          <p:cNvPicPr>
            <a:picLocks noChangeAspect="1" noChangeArrowheads="1"/>
          </p:cNvPicPr>
          <p:nvPr userDrawn="1"/>
        </p:nvPicPr>
        <p:blipFill>
          <a:blip r:embed="rId3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66725"/>
            <a:ext cx="8001000" cy="2133600"/>
          </a:xfrm>
        </p:spPr>
        <p:txBody>
          <a:bodyPr/>
          <a:lstStyle>
            <a:lvl1pPr>
              <a:defRPr sz="48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8001000" cy="11445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6321-D044-43A1-88A4-73BA65BB6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FFC44D-755E-49B6-940C-470E04565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29252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5A886-3E1D-4007-B193-90551505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2D7A-F0AC-4E73-96FC-5A6A4A51F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6164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6164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29AD8-5AD7-439F-B9B9-7B94CC914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DEB3-958F-49C7-A852-777F4B24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8989-EE21-4BBB-9AB7-A16EDB85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D8C17C-C328-4292-88A8-31AFE69ED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EC1B-5352-4B5E-BE8C-469A959DE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131E-6061-4D27-8DDD-4CE034C83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66D9-CE7F-4239-A032-CA38457C3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477000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0F3D1-744D-4DE3-BB8F-301F55428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B59DBF-65F2-40AA-BDE2-69EB3ECB4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E1282-E0D1-4A9F-8850-F69FC349A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EB8D90-F763-40D3-8BB1-BEBB70DB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CEEF-C520-4BB6-A9D9-91B084E3B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252763F-8692-440D-BFD3-81E5EEC7C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47816-01B6-4EEB-AD72-B3D6B9EEA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DAFAE5A-6DA3-4619-9E33-A2BE330BE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14B0-B640-4EC8-AF7D-616B9E7D7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3E2C82-EC84-4C1E-B6B2-3BB3D9C88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A9834-E405-4B3E-BEBF-5FD04B96D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EFE6E3-BBDE-4E0C-9304-5DF8BEC77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29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9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1">
                <a:solidFill>
                  <a:srgbClr val="5F5F5F"/>
                </a:solidFill>
                <a:effectLst/>
              </a:defRPr>
            </a:lvl1pPr>
          </a:lstStyle>
          <a:p>
            <a:pPr>
              <a:defRPr/>
            </a:pPr>
            <a:fld id="{B422D9C9-F355-4E3B-AFF5-B590FC5E5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8" name="Picture 6" descr="320px-Computer-aj_aj_ashton_01"/>
          <p:cNvPicPr>
            <a:picLocks noChangeAspect="1" noChangeArrowheads="1"/>
          </p:cNvPicPr>
          <p:nvPr userDrawn="1"/>
        </p:nvPicPr>
        <p:blipFill>
          <a:blip r:embed="rId14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9480" name="Line 8"/>
          <p:cNvSpPr>
            <a:spLocks noChangeShapeType="1"/>
          </p:cNvSpPr>
          <p:nvPr userDrawn="1"/>
        </p:nvSpPr>
        <p:spPr bwMode="auto">
          <a:xfrm>
            <a:off x="533400" y="762000"/>
            <a:ext cx="81534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B83582-089E-48DB-907E-6B1C55A6C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4011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ransition advClick="0">
    <p:newsflash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jibsusanto.net/" TargetMode="External"/><Relationship Id="rId5" Type="http://schemas.openxmlformats.org/officeDocument/2006/relationships/hyperlink" Target="mailto:ajib.susanto@dsn.dinus.ac.id" TargetMode="External"/><Relationship Id="rId4" Type="http://schemas.openxmlformats.org/officeDocument/2006/relationships/hyperlink" Target="mailto:ajibsusanto@gmail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av-se-7-tutorial-2012-02-28-1536013.html" TargetMode="External"/><Relationship Id="rId2" Type="http://schemas.openxmlformats.org/officeDocument/2006/relationships/hyperlink" Target="http://docs.oracle.com/javase/tutorial/java/nutsandbol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../video/The%20AXE%20Effect%20-%20Women%20-%20Billions%20-%20YouTube.flv" TargetMode="External"/><Relationship Id="rId2" Type="http://schemas.openxmlformats.org/officeDocument/2006/relationships/hyperlink" Target="../../video/FUNNY%20SEXY%20COMMERCIAL%20INCIDENT%20IN%20THE%20PLANE%20-%20YouTube.fl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Konsep Dasar Pemrograman Berorientasi Obyek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Inheritance (</a:t>
            </a:r>
            <a:r>
              <a:rPr lang="en-US" dirty="0" err="1"/>
              <a:t>Pewarisan</a:t>
            </a:r>
            <a:r>
              <a:rPr lang="en-US" dirty="0"/>
              <a:t>/</a:t>
            </a:r>
            <a:r>
              <a:rPr lang="en-US" dirty="0" err="1"/>
              <a:t>Turunan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DCF6C8-65BD-464D-A11B-93D3C6105CD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49270-C746-4611-BF47-EDB586BA5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OOP With Java | @ajibsusanto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 descr="lec9uml.gif"/>
          <p:cNvPicPr/>
          <p:nvPr/>
        </p:nvPicPr>
        <p:blipFill>
          <a:blip r:embed="rId2"/>
          <a:srcRect t="2789" b="2191"/>
          <a:stretch>
            <a:fillRect/>
          </a:stretch>
        </p:blipFill>
        <p:spPr>
          <a:xfrm>
            <a:off x="1066800" y="1066800"/>
            <a:ext cx="6934200" cy="50292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F2A6B-59D3-4D92-A5E7-0402A1AD6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OOP With Java | @ajibsusanto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4792663"/>
          </a:xfrm>
        </p:spPr>
        <p:txBody>
          <a:bodyPr/>
          <a:lstStyle/>
          <a:p>
            <a:pPr lvl="1" algn="just">
              <a:lnSpc>
                <a:spcPct val="80000"/>
              </a:lnSpc>
            </a:pPr>
            <a:r>
              <a:rPr lang="nl-BE" sz="2800" dirty="0"/>
              <a:t>Buatlah </a:t>
            </a:r>
            <a:r>
              <a:rPr lang="nl-BE" sz="2800" dirty="0">
                <a:latin typeface="Courier New" pitchFamily="49" charset="0"/>
              </a:rPr>
              <a:t>class Karyawan Tetap</a:t>
            </a:r>
            <a:r>
              <a:rPr lang="nl-BE" sz="2800" dirty="0"/>
              <a:t> dan </a:t>
            </a:r>
            <a:r>
              <a:rPr lang="nl-BE" sz="2800" dirty="0">
                <a:latin typeface="Courier New" pitchFamily="49" charset="0"/>
              </a:rPr>
              <a:t>class Karyawan Kontrak</a:t>
            </a:r>
            <a:r>
              <a:rPr lang="nl-BE" sz="2800" dirty="0"/>
              <a:t> yang merupakan turunan dari </a:t>
            </a:r>
            <a:r>
              <a:rPr lang="nl-BE" sz="2800" dirty="0">
                <a:latin typeface="Courier New" pitchFamily="49" charset="0"/>
              </a:rPr>
              <a:t>class Karyawan.</a:t>
            </a:r>
            <a:r>
              <a:rPr lang="nl-BE" sz="2800" dirty="0"/>
              <a:t> 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nl-BE" sz="2800" dirty="0"/>
              <a:t>   Setiap karyawan tetap mempunyai atribut gaji pokok, dan method untuk menghitung total gaji yang merupakan penjumlahan gaji pokok dengan tunjangan anak. 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nl-BE" sz="2800" dirty="0"/>
              <a:t>   Sedangkan karyawan kontrak mempunyai atribut upah harian dan method total upah yang merupakan penjumlahan upah harian dikalikan jumlah hari masuk, ditambah tunjangan anak. 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nl-BE" sz="2800" dirty="0"/>
              <a:t> 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28FF8-C076-434F-B7C1-D0D9E1C5D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OOP With Java | @ajibsusanto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0931-79BB-46F6-B3C4-D4088C8A8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76F6B5A-F8EE-4D77-81E1-81F483765B7D}"/>
              </a:ext>
            </a:extLst>
          </p:cNvPr>
          <p:cNvSpPr/>
          <p:nvPr/>
        </p:nvSpPr>
        <p:spPr>
          <a:xfrm>
            <a:off x="3124200" y="321089"/>
            <a:ext cx="5769429" cy="330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DFEAA-833C-4683-9E7E-17E01F3ED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4" y="4425652"/>
            <a:ext cx="1786199" cy="184980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732E637-4651-486D-850C-C970F8ABE326}"/>
              </a:ext>
            </a:extLst>
          </p:cNvPr>
          <p:cNvSpPr txBox="1">
            <a:spLocks/>
          </p:cNvSpPr>
          <p:nvPr/>
        </p:nvSpPr>
        <p:spPr>
          <a:xfrm>
            <a:off x="2514600" y="4392401"/>
            <a:ext cx="3733800" cy="184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/>
              <a:t>Ajib</a:t>
            </a:r>
            <a:r>
              <a:rPr lang="en-US" sz="3200" dirty="0"/>
              <a:t> Susanto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>
                <a:hlinkClick r:id="rId4"/>
              </a:rPr>
              <a:t>ajibsusanto@gmail.com</a:t>
            </a:r>
            <a:endParaRPr lang="en-US" sz="200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>
                <a:hlinkClick r:id="rId5"/>
              </a:rPr>
              <a:t>ajib.susanto@dsn.dinus.ac.id</a:t>
            </a:r>
            <a:r>
              <a:rPr lang="en-US" sz="2000" i="1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>
                <a:hlinkClick r:id="rId6"/>
              </a:rPr>
              <a:t>http://ajibsusanto.net</a:t>
            </a:r>
            <a:r>
              <a:rPr lang="en-US" sz="2000" i="1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@</a:t>
            </a:r>
            <a:r>
              <a:rPr lang="en-US" sz="2000" i="1" dirty="0" err="1"/>
              <a:t>ajibsusanto</a:t>
            </a:r>
            <a:r>
              <a:rPr lang="en-US" sz="2000" i="1" dirty="0"/>
              <a:t> / 085876247118</a:t>
            </a:r>
            <a:endParaRPr lang="en-US" i="1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6E3CAAC-E8E2-4275-85C8-3F278A8C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665922"/>
            <a:ext cx="1786198" cy="1745894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EF4DFD-1AD8-40E4-8696-0E07CE631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OOP With Java | @ajibsusanto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53692"/>
      </p:ext>
    </p:extLst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lvl="0" algn="just"/>
            <a:r>
              <a:rPr lang="en-US" sz="2300" dirty="0"/>
              <a:t>Object First With Java, Fifth edition, David J. Barnes &amp; Michael </a:t>
            </a:r>
            <a:r>
              <a:rPr lang="en-US" sz="2300" dirty="0" err="1"/>
              <a:t>Kölling</a:t>
            </a:r>
            <a:r>
              <a:rPr lang="en-US" sz="2300" dirty="0"/>
              <a:t>,  Prentice Hall / Pearson Education, 2012.</a:t>
            </a:r>
          </a:p>
          <a:p>
            <a:pPr lvl="0" algn="just"/>
            <a:r>
              <a:rPr lang="en-US" sz="2300" b="0" dirty="0"/>
              <a:t>The </a:t>
            </a:r>
            <a:r>
              <a:rPr lang="en-US" sz="2300" b="0" dirty="0" err="1"/>
              <a:t>Java</a:t>
            </a:r>
            <a:r>
              <a:rPr lang="en-US" sz="2300" b="0" baseline="30000" dirty="0" err="1"/>
              <a:t>TM</a:t>
            </a:r>
            <a:r>
              <a:rPr lang="en-US" sz="2300" b="0" dirty="0"/>
              <a:t> Tutorial,</a:t>
            </a:r>
          </a:p>
          <a:p>
            <a:pPr lvl="0" algn="just">
              <a:buNone/>
            </a:pPr>
            <a:r>
              <a:rPr lang="en-US" sz="2300" b="0" dirty="0"/>
              <a:t>	 </a:t>
            </a:r>
            <a:r>
              <a:rPr lang="en-US" sz="2300" b="0" u="sng" dirty="0">
                <a:hlinkClick r:id="rId2"/>
              </a:rPr>
              <a:t>http://docs.oracle.com/javase/tutorial/java/nutsandbolts/</a:t>
            </a:r>
            <a:r>
              <a:rPr lang="en-US" sz="2300" b="0" dirty="0"/>
              <a:t>, Oracle, 1995-2014.</a:t>
            </a:r>
            <a:endParaRPr lang="en-US" sz="2300" dirty="0"/>
          </a:p>
          <a:p>
            <a:pPr lvl="0" algn="just"/>
            <a:r>
              <a:rPr lang="en-US" sz="2300" dirty="0"/>
              <a:t>Java SE Tutorial, </a:t>
            </a:r>
          </a:p>
          <a:p>
            <a:pPr marL="349250" lvl="1" indent="0" algn="just">
              <a:buNone/>
            </a:pPr>
            <a:r>
              <a:rPr lang="en-US" sz="1900" u="sng" dirty="0">
                <a:hlinkClick r:id="rId3"/>
              </a:rPr>
              <a:t>http://www.oracle.com/technetwork/java/javase/downloads/jav-se-7-tutorial-2012-02-28-1536013.html</a:t>
            </a:r>
            <a:r>
              <a:rPr lang="en-US" sz="1900" dirty="0"/>
              <a:t>,  Oracle, 2014.</a:t>
            </a:r>
          </a:p>
          <a:p>
            <a:pPr algn="just"/>
            <a:r>
              <a:rPr lang="en-US" sz="2300" dirty="0"/>
              <a:t>Java Platform, SE Documentation,</a:t>
            </a:r>
          </a:p>
          <a:p>
            <a:pPr marL="349250" lvl="1" indent="0" algn="just">
              <a:buNone/>
            </a:pPr>
            <a:r>
              <a:rPr lang="en-US" sz="2000" dirty="0">
                <a:hlinkClick r:id="rId4"/>
              </a:rPr>
              <a:t>https://docs.oracle.com/en/java/javase/index.html</a:t>
            </a:r>
            <a:endParaRPr lang="en-US" sz="2300" dirty="0"/>
          </a:p>
          <a:p>
            <a:pPr lvl="0" algn="just"/>
            <a:r>
              <a:rPr lang="en-US" sz="2300" dirty="0"/>
              <a:t>SCJP Sun Certified Programmer for </a:t>
            </a:r>
            <a:r>
              <a:rPr lang="en-US" sz="2300" dirty="0" err="1"/>
              <a:t>Java</a:t>
            </a:r>
            <a:r>
              <a:rPr lang="en-US" sz="2300" baseline="30000" dirty="0" err="1"/>
              <a:t>TM</a:t>
            </a:r>
            <a:r>
              <a:rPr lang="en-US" sz="2300" dirty="0"/>
              <a:t> 6 Study Guide Exam (310-065), Kathy Sierra &amp; Bert Bates, Mc </a:t>
            </a:r>
            <a:r>
              <a:rPr lang="en-US" sz="2300" dirty="0" err="1"/>
              <a:t>Graw</a:t>
            </a:r>
            <a:r>
              <a:rPr lang="en-US" sz="2300" dirty="0"/>
              <a:t> Hill, 2008.</a:t>
            </a:r>
          </a:p>
          <a:p>
            <a:pPr algn="just"/>
            <a:r>
              <a:rPr lang="en-US" sz="2300" dirty="0"/>
              <a:t>Object Oriented Programming with Java, </a:t>
            </a:r>
            <a:r>
              <a:rPr lang="en-US" sz="2300" dirty="0" err="1"/>
              <a:t>Romi</a:t>
            </a:r>
            <a:r>
              <a:rPr lang="en-US" sz="2300" dirty="0"/>
              <a:t> </a:t>
            </a:r>
            <a:r>
              <a:rPr lang="en-US" sz="2300" dirty="0" err="1"/>
              <a:t>Satria</a:t>
            </a:r>
            <a:r>
              <a:rPr lang="en-US" sz="2300" dirty="0"/>
              <a:t> </a:t>
            </a:r>
            <a:r>
              <a:rPr lang="en-US" sz="2300" dirty="0" err="1"/>
              <a:t>Wahono</a:t>
            </a:r>
            <a:r>
              <a:rPr lang="en-US" sz="2300" dirty="0"/>
              <a:t>, 2008.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74272-4F32-40F5-BC26-74AB36DA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400800"/>
            <a:ext cx="2895600" cy="3810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OOP With Java | @ajibsusanto</a:t>
            </a:r>
            <a:endParaRPr kumimoji="0" lang="en-US" dirty="0"/>
          </a:p>
        </p:txBody>
      </p:sp>
    </p:spTree>
  </p:cSld>
  <p:clrMapOvr>
    <a:masterClrMapping/>
  </p:clrMapOvr>
  <p:transition advClick="0">
    <p:newsfla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Rehat</a:t>
            </a:r>
            <a:r>
              <a:rPr lang="en-US" dirty="0"/>
              <a:t> </a:t>
            </a:r>
            <a:r>
              <a:rPr lang="en-US" dirty="0" err="1"/>
              <a:t>Sejenak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hlinkClick r:id="rId2" action="ppaction://hlinkfile"/>
              </a:rPr>
              <a:t>Iseng</a:t>
            </a:r>
            <a:endParaRPr lang="en-US" dirty="0"/>
          </a:p>
          <a:p>
            <a:pPr>
              <a:defRPr/>
            </a:pPr>
            <a:r>
              <a:rPr lang="en-US" dirty="0">
                <a:hlinkClick r:id="rId3" action="ppaction://hlinkfile"/>
              </a:rPr>
              <a:t>Women Billion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88C4-25E5-49A6-A7D1-819FA9E81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OOP With Java | @ajibsusanto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0" y="6477000"/>
            <a:ext cx="1905000" cy="457200"/>
          </a:xfrm>
          <a:prstGeom prst="rect">
            <a:avLst/>
          </a:prstGeom>
        </p:spPr>
        <p:txBody>
          <a:bodyPr/>
          <a:lstStyle/>
          <a:p>
            <a:fld id="{4B2A5B7A-B53A-4B6A-9CE9-70043186C6C8}" type="slidenum">
              <a:rPr lang="ja-JP" altLang="en-US"/>
              <a:pPr/>
              <a:t>2</a:t>
            </a:fld>
            <a:endParaRPr lang="en-US" altLang="ja-JP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Inheritance (Pewarisan) </a:t>
            </a:r>
            <a:endParaRPr lang="en-US" altLang="ja-JP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4114800"/>
          </a:xfrm>
        </p:spPr>
        <p:txBody>
          <a:bodyPr/>
          <a:lstStyle/>
          <a:p>
            <a:r>
              <a:rPr lang="en-US" sz="2400" b="0" dirty="0" err="1"/>
              <a:t>Memungkinkan</a:t>
            </a:r>
            <a:r>
              <a:rPr lang="en-US" sz="2400" b="0" dirty="0"/>
              <a:t> </a:t>
            </a:r>
            <a:r>
              <a:rPr lang="en-US" sz="2400" b="0" dirty="0" err="1"/>
              <a:t>suatu</a:t>
            </a:r>
            <a:r>
              <a:rPr lang="en-US" sz="2400" b="0" dirty="0"/>
              <a:t> Class </a:t>
            </a:r>
            <a:r>
              <a:rPr lang="en-US" sz="2400" b="0" dirty="0" err="1"/>
              <a:t>bisa</a:t>
            </a:r>
            <a:r>
              <a:rPr lang="en-US" sz="2400" b="0" dirty="0"/>
              <a:t> </a:t>
            </a:r>
            <a:r>
              <a:rPr lang="en-US" sz="2400" b="0" dirty="0" err="1"/>
              <a:t>mewariskan</a:t>
            </a:r>
            <a:r>
              <a:rPr lang="en-US" sz="2400" b="0" dirty="0"/>
              <a:t> </a:t>
            </a:r>
            <a:r>
              <a:rPr lang="en-US" sz="2400" b="0" dirty="0" err="1"/>
              <a:t>atribut</a:t>
            </a:r>
            <a:r>
              <a:rPr lang="en-US" sz="2400" b="0" dirty="0"/>
              <a:t> </a:t>
            </a:r>
            <a:r>
              <a:rPr lang="en-US" sz="2400" b="0" dirty="0" err="1"/>
              <a:t>dan</a:t>
            </a:r>
            <a:r>
              <a:rPr lang="en-US" sz="2400" b="0" dirty="0"/>
              <a:t> Method </a:t>
            </a:r>
            <a:r>
              <a:rPr lang="en-US" sz="2400" b="0" dirty="0" err="1"/>
              <a:t>kepada</a:t>
            </a:r>
            <a:r>
              <a:rPr lang="en-US" sz="2400" b="0" dirty="0"/>
              <a:t> Class yang </a:t>
            </a:r>
            <a:r>
              <a:rPr lang="en-US" sz="2400" b="0" dirty="0" err="1"/>
              <a:t>lainnya</a:t>
            </a:r>
            <a:r>
              <a:rPr lang="en-US" sz="2400" b="0" dirty="0"/>
              <a:t> </a:t>
            </a:r>
            <a:r>
              <a:rPr lang="en-US" sz="2400" b="0" dirty="0" err="1"/>
              <a:t>atau</a:t>
            </a:r>
            <a:r>
              <a:rPr lang="en-US" sz="2400" b="0" dirty="0"/>
              <a:t> </a:t>
            </a:r>
            <a:r>
              <a:rPr lang="en-US" sz="2400" b="0" dirty="0" err="1"/>
              <a:t>subClass</a:t>
            </a:r>
            <a:r>
              <a:rPr lang="en-US" sz="2400" b="0" dirty="0"/>
              <a:t>, </a:t>
            </a:r>
            <a:r>
              <a:rPr lang="en-US" sz="2400" b="0" dirty="0" err="1"/>
              <a:t>sehingga</a:t>
            </a:r>
            <a:r>
              <a:rPr lang="en-US" sz="2400" b="0" dirty="0"/>
              <a:t> </a:t>
            </a:r>
            <a:r>
              <a:rPr lang="en-US" sz="2400" b="0" dirty="0" err="1"/>
              <a:t>membentuk</a:t>
            </a:r>
            <a:r>
              <a:rPr lang="en-US" sz="2400" b="0" dirty="0"/>
              <a:t> Class </a:t>
            </a:r>
            <a:r>
              <a:rPr lang="en-US" sz="2400" b="0" dirty="0" err="1"/>
              <a:t>hirarki</a:t>
            </a:r>
            <a:endParaRPr lang="en-US" sz="2400" b="0" dirty="0"/>
          </a:p>
          <a:p>
            <a:r>
              <a:rPr lang="en-US" sz="2400" dirty="0" err="1"/>
              <a:t>Superclass</a:t>
            </a:r>
            <a:endParaRPr lang="en-US" sz="2400" dirty="0"/>
          </a:p>
          <a:p>
            <a:pPr lvl="1"/>
            <a:r>
              <a:rPr lang="en-US" sz="2000" b="0" dirty="0" err="1"/>
              <a:t>Kelas</a:t>
            </a:r>
            <a:r>
              <a:rPr lang="en-US" sz="2000" b="0" dirty="0"/>
              <a:t> </a:t>
            </a:r>
            <a:r>
              <a:rPr lang="en-US" sz="2000" b="0" dirty="0" err="1"/>
              <a:t>atas</a:t>
            </a:r>
            <a:r>
              <a:rPr lang="en-US" sz="2000" b="0" dirty="0"/>
              <a:t> </a:t>
            </a:r>
            <a:r>
              <a:rPr lang="en-US" sz="2000" b="0" dirty="0" err="1"/>
              <a:t>atau</a:t>
            </a:r>
            <a:r>
              <a:rPr lang="en-US" sz="2000" b="0" dirty="0"/>
              <a:t> </a:t>
            </a:r>
            <a:r>
              <a:rPr lang="en-US" sz="2000" b="0" dirty="0" err="1"/>
              <a:t>kelas</a:t>
            </a:r>
            <a:r>
              <a:rPr lang="en-US" sz="2000" b="0" dirty="0"/>
              <a:t> </a:t>
            </a:r>
            <a:r>
              <a:rPr lang="en-US" sz="2000" b="0" dirty="0" err="1"/>
              <a:t>asal</a:t>
            </a:r>
            <a:r>
              <a:rPr lang="en-US" sz="2000" b="0" dirty="0"/>
              <a:t> </a:t>
            </a:r>
            <a:r>
              <a:rPr lang="en-US" sz="2000" b="0" dirty="0" err="1"/>
              <a:t>sering</a:t>
            </a:r>
            <a:r>
              <a:rPr lang="en-US" sz="2000" b="0" dirty="0"/>
              <a:t> </a:t>
            </a:r>
            <a:r>
              <a:rPr lang="en-US" sz="2000" b="0" dirty="0" err="1"/>
              <a:t>disebut</a:t>
            </a:r>
            <a:r>
              <a:rPr lang="en-US" sz="2000" b="0" dirty="0"/>
              <a:t> </a:t>
            </a:r>
            <a:r>
              <a:rPr lang="en-US" sz="2000" b="0" dirty="0" err="1"/>
              <a:t>dengan</a:t>
            </a:r>
            <a:r>
              <a:rPr lang="en-US" sz="2000" b="0" dirty="0"/>
              <a:t> </a:t>
            </a:r>
            <a:r>
              <a:rPr lang="en-US" sz="2000" b="0" dirty="0" err="1"/>
              <a:t>superclass</a:t>
            </a:r>
            <a:r>
              <a:rPr lang="en-US" sz="2000" b="0" dirty="0"/>
              <a:t>, base class, </a:t>
            </a:r>
            <a:r>
              <a:rPr lang="en-US" sz="2000" b="0" dirty="0" err="1"/>
              <a:t>atau</a:t>
            </a:r>
            <a:r>
              <a:rPr lang="en-US" sz="2000" b="0" dirty="0"/>
              <a:t> </a:t>
            </a:r>
            <a:r>
              <a:rPr lang="en-US" sz="2000" b="0" u="sng" dirty="0"/>
              <a:t>parent class</a:t>
            </a:r>
            <a:r>
              <a:rPr lang="en-US" sz="2000" dirty="0"/>
              <a:t> </a:t>
            </a:r>
          </a:p>
          <a:p>
            <a:r>
              <a:rPr lang="en-US" sz="2400" dirty="0"/>
              <a:t>Subclass</a:t>
            </a:r>
          </a:p>
          <a:p>
            <a:pPr lvl="1"/>
            <a:r>
              <a:rPr lang="en-US" sz="2000" b="0" dirty="0" err="1"/>
              <a:t>Kelas</a:t>
            </a:r>
            <a:r>
              <a:rPr lang="en-US" sz="2000" b="0" dirty="0"/>
              <a:t> </a:t>
            </a:r>
            <a:r>
              <a:rPr lang="en-US" sz="2000" b="0" dirty="0" err="1"/>
              <a:t>turunannya</a:t>
            </a:r>
            <a:r>
              <a:rPr lang="en-US" sz="2000" b="0" dirty="0"/>
              <a:t> </a:t>
            </a:r>
            <a:r>
              <a:rPr lang="en-US" sz="2000" b="0" dirty="0" err="1"/>
              <a:t>sering</a:t>
            </a:r>
            <a:r>
              <a:rPr lang="en-US" sz="2000" b="0" dirty="0"/>
              <a:t> </a:t>
            </a:r>
            <a:r>
              <a:rPr lang="en-US" sz="2000" b="0" dirty="0" err="1"/>
              <a:t>disebut</a:t>
            </a:r>
            <a:r>
              <a:rPr lang="en-US" sz="2000" b="0" dirty="0"/>
              <a:t> </a:t>
            </a:r>
            <a:r>
              <a:rPr lang="en-US" sz="2000" b="0" dirty="0" err="1"/>
              <a:t>dengan</a:t>
            </a:r>
            <a:r>
              <a:rPr lang="en-US" sz="2000" b="0" dirty="0"/>
              <a:t> child class, derived class </a:t>
            </a:r>
            <a:r>
              <a:rPr lang="en-US" sz="2000" b="0" dirty="0" err="1"/>
              <a:t>atau</a:t>
            </a:r>
            <a:r>
              <a:rPr lang="en-US" sz="2000" b="0" dirty="0"/>
              <a:t> extended class</a:t>
            </a:r>
            <a:endParaRPr lang="en-US" sz="2000" dirty="0"/>
          </a:p>
          <a:p>
            <a:endParaRPr lang="en-US" altLang="ja-JP" sz="2400" i="1" dirty="0">
              <a:solidFill>
                <a:srgbClr val="CC0000"/>
              </a:solidFill>
            </a:endParaRPr>
          </a:p>
        </p:txBody>
      </p:sp>
      <p:pic>
        <p:nvPicPr>
          <p:cNvPr id="124930" name="Picture 2" descr="All Classes in the Java Platform are Descendants of Obje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1" y="4262376"/>
            <a:ext cx="4267200" cy="2214624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6D2EBE-FE49-4008-AD18-7F43B2B9A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OOP With Java | @ajibsusanto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0" y="6477000"/>
            <a:ext cx="1905000" cy="457200"/>
          </a:xfrm>
          <a:prstGeom prst="rect">
            <a:avLst/>
          </a:prstGeom>
        </p:spPr>
        <p:txBody>
          <a:bodyPr/>
          <a:lstStyle/>
          <a:p>
            <a:fld id="{4B2A5B7A-B53A-4B6A-9CE9-70043186C6C8}" type="slidenum">
              <a:rPr lang="ja-JP" altLang="en-US"/>
              <a:pPr/>
              <a:t>3</a:t>
            </a:fld>
            <a:endParaRPr lang="en-US" altLang="ja-JP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Inheritance (Pewarisan) </a:t>
            </a:r>
            <a:endParaRPr lang="en-US" altLang="ja-JP" dirty="0"/>
          </a:p>
        </p:txBody>
      </p:sp>
      <p:pic>
        <p:nvPicPr>
          <p:cNvPr id="30724" name="Picture 4" descr="con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19400" y="1203683"/>
            <a:ext cx="6248400" cy="5120917"/>
          </a:xfrm>
          <a:noFill/>
          <a:ln/>
        </p:spPr>
      </p:pic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3405188" cy="4114800"/>
          </a:xfrm>
        </p:spPr>
        <p:txBody>
          <a:bodyPr/>
          <a:lstStyle/>
          <a:p>
            <a:r>
              <a:rPr lang="en-US" altLang="ja-JP" sz="2800" dirty="0"/>
              <a:t>Reusability</a:t>
            </a:r>
          </a:p>
          <a:p>
            <a:r>
              <a:rPr lang="en-US" altLang="ja-JP" sz="2800" dirty="0"/>
              <a:t>Top down:</a:t>
            </a:r>
          </a:p>
          <a:p>
            <a:pPr lvl="1"/>
            <a:r>
              <a:rPr lang="en-US" altLang="ja-JP" sz="2400" dirty="0"/>
              <a:t>Being more specific</a:t>
            </a:r>
          </a:p>
          <a:p>
            <a:r>
              <a:rPr lang="en-US" altLang="ja-JP" sz="2800" dirty="0"/>
              <a:t>Bottom Up:</a:t>
            </a:r>
          </a:p>
          <a:p>
            <a:pPr lvl="1"/>
            <a:r>
              <a:rPr lang="en-US" altLang="ja-JP" sz="2400" dirty="0"/>
              <a:t>Find </a:t>
            </a:r>
            <a:r>
              <a:rPr lang="en-US" altLang="ja-JP" sz="2400" dirty="0" err="1"/>
              <a:t>similiarity</a:t>
            </a:r>
            <a:endParaRPr lang="en-US" altLang="ja-JP" sz="2400" dirty="0"/>
          </a:p>
          <a:p>
            <a:r>
              <a:rPr lang="en-US" altLang="ja-JP" sz="2800" dirty="0"/>
              <a:t>Java Keyword: </a:t>
            </a:r>
            <a:r>
              <a:rPr lang="en-US" altLang="ja-JP" sz="4000" i="1" dirty="0">
                <a:solidFill>
                  <a:srgbClr val="CC0000"/>
                </a:solidFill>
              </a:rPr>
              <a:t>extends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CC58B-92BA-49D6-BADD-13FCBCB3F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OOP With Java | @ajibsusanto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382000" cy="685800"/>
          </a:xfrm>
        </p:spPr>
        <p:txBody>
          <a:bodyPr/>
          <a:lstStyle/>
          <a:p>
            <a:pPr>
              <a:defRPr/>
            </a:pPr>
            <a:r>
              <a:rPr lang="id-ID" dirty="0"/>
              <a:t>Bicycle.java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2484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pPr>
              <a:buNone/>
              <a:defRPr/>
            </a:pPr>
            <a:r>
              <a:rPr lang="id-ID" sz="2400" dirty="0"/>
              <a:t>class Bicycle {</a:t>
            </a:r>
          </a:p>
          <a:p>
            <a:pPr>
              <a:buNone/>
              <a:defRPr/>
            </a:pPr>
            <a:r>
              <a:rPr lang="id-ID" sz="2400" dirty="0"/>
              <a:t>	int speed = 0;</a:t>
            </a:r>
          </a:p>
          <a:p>
            <a:pPr>
              <a:buNone/>
              <a:defRPr/>
            </a:pPr>
            <a:r>
              <a:rPr lang="id-ID" sz="2400" dirty="0"/>
              <a:t>	int gear = 0;</a:t>
            </a:r>
          </a:p>
          <a:p>
            <a:pPr>
              <a:buNone/>
              <a:defRPr/>
            </a:pPr>
            <a:r>
              <a:rPr lang="id-ID" sz="2400" dirty="0"/>
              <a:t>	</a:t>
            </a:r>
          </a:p>
          <a:p>
            <a:pPr>
              <a:buNone/>
              <a:defRPr/>
            </a:pPr>
            <a:r>
              <a:rPr lang="id-ID" sz="2400" dirty="0"/>
              <a:t>	// method</a:t>
            </a:r>
          </a:p>
          <a:p>
            <a:pPr>
              <a:buNone/>
              <a:defRPr/>
            </a:pPr>
            <a:r>
              <a:rPr lang="id-ID" sz="2400" dirty="0"/>
              <a:t>	</a:t>
            </a:r>
            <a:r>
              <a:rPr lang="id-ID" sz="2400" dirty="0">
                <a:solidFill>
                  <a:srgbClr val="C00000"/>
                </a:solidFill>
              </a:rPr>
              <a:t>void changeGear(int newValue)</a:t>
            </a:r>
            <a:r>
              <a:rPr lang="id-ID" sz="2400" dirty="0"/>
              <a:t> {</a:t>
            </a:r>
          </a:p>
          <a:p>
            <a:pPr>
              <a:buNone/>
              <a:defRPr/>
            </a:pPr>
            <a:r>
              <a:rPr lang="id-ID" sz="2400" dirty="0"/>
              <a:t>	   gear = gear + newValue;</a:t>
            </a:r>
          </a:p>
          <a:p>
            <a:pPr>
              <a:buNone/>
              <a:defRPr/>
            </a:pPr>
            <a:r>
              <a:rPr lang="id-ID" sz="2400" dirty="0"/>
              <a:t>	   System.out.println(" \nGear:" + gear);</a:t>
            </a:r>
          </a:p>
          <a:p>
            <a:pPr>
              <a:buNone/>
              <a:defRPr/>
            </a:pPr>
            <a:r>
              <a:rPr lang="id-ID" sz="2400" dirty="0"/>
              <a:t>	}</a:t>
            </a:r>
          </a:p>
          <a:p>
            <a:pPr>
              <a:buNone/>
              <a:defRPr/>
            </a:pPr>
            <a:r>
              <a:rPr lang="id-ID" sz="2400" dirty="0"/>
              <a:t>	</a:t>
            </a:r>
            <a:r>
              <a:rPr lang="id-ID" sz="2400" dirty="0">
                <a:solidFill>
                  <a:srgbClr val="C00000"/>
                </a:solidFill>
              </a:rPr>
              <a:t>void speedUp(int increment) </a:t>
            </a:r>
            <a:r>
              <a:rPr lang="id-ID" sz="2400" dirty="0"/>
              <a:t>{</a:t>
            </a:r>
          </a:p>
          <a:p>
            <a:pPr>
              <a:buNone/>
              <a:defRPr/>
            </a:pPr>
            <a:r>
              <a:rPr lang="id-ID" sz="2400" dirty="0"/>
              <a:t>	   speed = speed + increment;</a:t>
            </a:r>
          </a:p>
          <a:p>
            <a:pPr>
              <a:buNone/>
              <a:defRPr/>
            </a:pPr>
            <a:r>
              <a:rPr lang="id-ID" sz="2400" dirty="0"/>
              <a:t>	   System.out.println(" \nSpeed:" + speed);</a:t>
            </a:r>
          </a:p>
          <a:p>
            <a:pPr>
              <a:buNone/>
              <a:defRPr/>
            </a:pPr>
            <a:r>
              <a:rPr lang="id-ID" sz="2400" dirty="0"/>
              <a:t>	}</a:t>
            </a:r>
          </a:p>
          <a:p>
            <a:pPr>
              <a:buNone/>
              <a:defRPr/>
            </a:pPr>
            <a:r>
              <a:rPr lang="id-ID" sz="2400" dirty="0"/>
              <a:t>}</a:t>
            </a:r>
            <a:endParaRPr lang="id-ID" sz="20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91FEBE9-8C27-4E9B-BCC7-606B188824B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635C2-DF81-4FC0-A89C-A6BC2412D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OOP With Java | @ajibsusanto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MountainBike.java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92663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pPr>
              <a:buNone/>
              <a:defRPr/>
            </a:pPr>
            <a:r>
              <a:rPr lang="en-US" sz="2400" dirty="0"/>
              <a:t>class </a:t>
            </a:r>
            <a:r>
              <a:rPr lang="en-US" sz="2400" dirty="0" err="1"/>
              <a:t>MountainBike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extends</a:t>
            </a:r>
            <a:r>
              <a:rPr lang="en-US" sz="2400" dirty="0"/>
              <a:t> Bicycle { </a:t>
            </a:r>
            <a:endParaRPr lang="id-ID" sz="2400" dirty="0"/>
          </a:p>
          <a:p>
            <a:pPr>
              <a:buNone/>
              <a:defRPr/>
            </a:pPr>
            <a:endParaRPr lang="id-ID" sz="2400" dirty="0"/>
          </a:p>
          <a:p>
            <a:pPr>
              <a:buNone/>
              <a:defRPr/>
            </a:pPr>
            <a:r>
              <a:rPr lang="id-ID" sz="2400" dirty="0"/>
              <a:t>	int seatHeight; </a:t>
            </a:r>
          </a:p>
          <a:p>
            <a:pPr>
              <a:buNone/>
              <a:defRPr/>
            </a:pPr>
            <a:r>
              <a:rPr lang="id-ID" sz="2400" dirty="0"/>
              <a:t>	</a:t>
            </a:r>
          </a:p>
          <a:p>
            <a:pPr>
              <a:buNone/>
              <a:defRPr/>
            </a:pPr>
            <a:r>
              <a:rPr lang="id-ID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public void </a:t>
            </a:r>
            <a:r>
              <a:rPr lang="en-US" sz="2400" dirty="0" err="1">
                <a:solidFill>
                  <a:srgbClr val="C00000"/>
                </a:solidFill>
              </a:rPr>
              <a:t>setHeight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newValue</a:t>
            </a:r>
            <a:r>
              <a:rPr lang="en-US" sz="2400" dirty="0">
                <a:solidFill>
                  <a:srgbClr val="C00000"/>
                </a:solidFill>
              </a:rPr>
              <a:t>) { </a:t>
            </a:r>
            <a:endParaRPr lang="id-ID" sz="2400" dirty="0">
              <a:solidFill>
                <a:srgbClr val="C00000"/>
              </a:solidFill>
            </a:endParaRPr>
          </a:p>
          <a:p>
            <a:pPr>
              <a:buNone/>
              <a:defRPr/>
            </a:pPr>
            <a:r>
              <a:rPr lang="id-ID" sz="2400" dirty="0">
                <a:solidFill>
                  <a:srgbClr val="C00000"/>
                </a:solidFill>
              </a:rPr>
              <a:t>		</a:t>
            </a:r>
            <a:r>
              <a:rPr lang="en-US" sz="2400" dirty="0" err="1">
                <a:solidFill>
                  <a:srgbClr val="C00000"/>
                </a:solidFill>
              </a:rPr>
              <a:t>seatHeight</a:t>
            </a:r>
            <a:r>
              <a:rPr lang="en-US" sz="2400" dirty="0">
                <a:solidFill>
                  <a:srgbClr val="C00000"/>
                </a:solidFill>
              </a:rPr>
              <a:t> = </a:t>
            </a:r>
            <a:r>
              <a:rPr lang="en-US" sz="2400" dirty="0" err="1">
                <a:solidFill>
                  <a:srgbClr val="C00000"/>
                </a:solidFill>
              </a:rPr>
              <a:t>newValue</a:t>
            </a:r>
            <a:r>
              <a:rPr lang="en-US" sz="2400" dirty="0">
                <a:solidFill>
                  <a:srgbClr val="C00000"/>
                </a:solidFill>
              </a:rPr>
              <a:t>; </a:t>
            </a:r>
            <a:endParaRPr lang="id-ID" sz="2400" dirty="0">
              <a:solidFill>
                <a:srgbClr val="C00000"/>
              </a:solidFill>
            </a:endParaRPr>
          </a:p>
          <a:p>
            <a:pPr>
              <a:buNone/>
              <a:defRPr/>
            </a:pPr>
            <a:r>
              <a:rPr lang="id-ID" sz="2400" dirty="0"/>
              <a:t>		System.out.println(“Seat Height:”+seatHeight);</a:t>
            </a:r>
            <a:endParaRPr lang="id-ID" sz="2400" dirty="0">
              <a:solidFill>
                <a:srgbClr val="C00000"/>
              </a:solidFill>
            </a:endParaRPr>
          </a:p>
          <a:p>
            <a:pPr>
              <a:buNone/>
              <a:defRPr/>
            </a:pPr>
            <a:r>
              <a:rPr lang="id-ID" sz="2400" dirty="0">
                <a:solidFill>
                  <a:srgbClr val="C00000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} </a:t>
            </a:r>
            <a:endParaRPr lang="id-ID" sz="2400" dirty="0">
              <a:solidFill>
                <a:srgbClr val="C00000"/>
              </a:solidFill>
            </a:endParaRPr>
          </a:p>
          <a:p>
            <a:pPr>
              <a:buNone/>
              <a:defRPr/>
            </a:pPr>
            <a:r>
              <a:rPr lang="en-US" dirty="0"/>
              <a:t>} </a:t>
            </a:r>
            <a:endParaRPr lang="id-ID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4882F6A-F396-4823-945A-458432535A1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99722-9E85-4AA2-85B0-F9D7A905D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OOP With Java | @ajibsusanto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609600"/>
          </a:xfrm>
        </p:spPr>
        <p:txBody>
          <a:bodyPr/>
          <a:lstStyle/>
          <a:p>
            <a:r>
              <a:rPr lang="id-ID" sz="3600" dirty="0"/>
              <a:t>MountainBikeDemo.java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685800"/>
            <a:ext cx="8229600" cy="6096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class MountainBikeDemo {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    public static void main(String[] args) {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         	// Membuat object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         </a:t>
            </a:r>
            <a:r>
              <a:rPr kumimoji="0" lang="id-ID" sz="2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MountainBike  mbike = new MountainBike();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kumimoji="0" lang="id-ID" sz="2400" b="1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	    	 // Memanggil method di object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	     </a:t>
            </a:r>
            <a:r>
              <a:rPr kumimoji="0" lang="id-ID" sz="2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mbike.speedUp(10);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2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         mbike.changeGear(2);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2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         mbike.setHeight(20);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	}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id-ID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71895-D1DD-4C90-B12D-812833928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OOP With Java | @ajibsusanto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609600"/>
          </a:xfrm>
        </p:spPr>
        <p:txBody>
          <a:bodyPr/>
          <a:lstStyle/>
          <a:p>
            <a:r>
              <a:rPr lang="en-US" sz="3600" dirty="0" err="1"/>
              <a:t>Contoh</a:t>
            </a:r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 t="12646" r="55437" b="3747"/>
          <a:stretch>
            <a:fillRect/>
          </a:stretch>
        </p:blipFill>
        <p:spPr bwMode="auto">
          <a:xfrm>
            <a:off x="152400" y="914400"/>
            <a:ext cx="6096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485265"/>
            <a:ext cx="3401695" cy="125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02680-4547-4D94-9D68-19CBD3409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OOP With Java | @ajibsusanto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609600"/>
          </a:xfrm>
        </p:spPr>
        <p:txBody>
          <a:bodyPr/>
          <a:lstStyle/>
          <a:p>
            <a:r>
              <a:rPr lang="en-US" sz="3600" dirty="0" err="1"/>
              <a:t>Contoh</a:t>
            </a:r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 t="12412" r="45176" b="7260"/>
          <a:stretch>
            <a:fillRect/>
          </a:stretch>
        </p:blipFill>
        <p:spPr bwMode="auto">
          <a:xfrm>
            <a:off x="0" y="838200"/>
            <a:ext cx="6400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1575" y="914400"/>
            <a:ext cx="4162425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9B019-B329-4F8C-B7FE-6714AC2F4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OOP With Java | @ajibsusanto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Buat class </a:t>
            </a:r>
            <a:r>
              <a:rPr lang="id-ID" dirty="0">
                <a:solidFill>
                  <a:srgbClr val="C00000"/>
                </a:solidFill>
              </a:rPr>
              <a:t>Mobil2BMW</a:t>
            </a:r>
            <a:r>
              <a:rPr lang="id-ID" dirty="0"/>
              <a:t> yang merupakan inherit dari class </a:t>
            </a:r>
            <a:r>
              <a:rPr lang="id-ID" dirty="0">
                <a:solidFill>
                  <a:srgbClr val="C00000"/>
                </a:solidFill>
              </a:rPr>
              <a:t>Mobil2</a:t>
            </a:r>
          </a:p>
          <a:p>
            <a:r>
              <a:rPr lang="id-ID" dirty="0"/>
              <a:t>Tambahkan method  </a:t>
            </a:r>
            <a:r>
              <a:rPr lang="id-ID" dirty="0">
                <a:solidFill>
                  <a:srgbClr val="C00000"/>
                </a:solidFill>
              </a:rPr>
              <a:t>nontonTV() </a:t>
            </a:r>
            <a:r>
              <a:rPr lang="id-ID" dirty="0"/>
              <a:t>yang menampilkan tulisan di layar:</a:t>
            </a:r>
          </a:p>
          <a:p>
            <a:pPr lvl="1"/>
            <a:r>
              <a:rPr lang="id-ID" dirty="0"/>
              <a:t>TV dihidupkan</a:t>
            </a:r>
          </a:p>
          <a:p>
            <a:pPr lvl="1"/>
            <a:r>
              <a:rPr lang="id-ID" dirty="0"/>
              <a:t>TV mencari channel</a:t>
            </a:r>
          </a:p>
          <a:p>
            <a:pPr lvl="1"/>
            <a:r>
              <a:rPr lang="id-ID" dirty="0"/>
              <a:t>TV menampilkan gambar</a:t>
            </a:r>
          </a:p>
          <a:p>
            <a:r>
              <a:rPr lang="id-ID" dirty="0"/>
              <a:t>Buat class </a:t>
            </a:r>
            <a:r>
              <a:rPr lang="id-ID" dirty="0">
                <a:solidFill>
                  <a:srgbClr val="C00000"/>
                </a:solidFill>
              </a:rPr>
              <a:t>Mobil2BMWDemo</a:t>
            </a:r>
            <a:r>
              <a:rPr lang="id-ID" dirty="0"/>
              <a:t> yang memanggil method </a:t>
            </a:r>
            <a:r>
              <a:rPr lang="id-ID" dirty="0">
                <a:solidFill>
                  <a:srgbClr val="C00000"/>
                </a:solidFill>
              </a:rPr>
              <a:t>hidupkanMobil</a:t>
            </a:r>
            <a:r>
              <a:rPr lang="en-US" dirty="0">
                <a:solidFill>
                  <a:srgbClr val="C00000"/>
                </a:solidFill>
              </a:rPr>
              <a:t>,</a:t>
            </a:r>
            <a:r>
              <a:rPr lang="id-ID" dirty="0">
                <a:solidFill>
                  <a:srgbClr val="C00000"/>
                </a:solidFill>
              </a:rPr>
              <a:t> nontonTV, ubahGigi</a:t>
            </a:r>
            <a:r>
              <a:rPr lang="en-US" dirty="0">
                <a:solidFill>
                  <a:srgbClr val="C00000"/>
                </a:solidFill>
              </a:rPr>
              <a:t>,</a:t>
            </a:r>
            <a:r>
              <a:rPr lang="id-ID">
                <a:solidFill>
                  <a:srgbClr val="C00000"/>
                </a:solidFill>
              </a:rPr>
              <a:t> matikanMobil</a:t>
            </a:r>
            <a:endParaRPr lang="id-ID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A7E2E-7626-4D7F-974C-67F9892E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OOP With Java | @ajibsusanto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ahoma"/>
        <a:ea typeface=""/>
        <a:cs typeface=""/>
      </a:majorFont>
      <a:minorFont>
        <a:latin typeface="Tempus Sans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29355</TotalTime>
  <Words>659</Words>
  <Application>Microsoft Office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Tahoma</vt:lpstr>
      <vt:lpstr>Tempus Sans ITC</vt:lpstr>
      <vt:lpstr>Times New Roman</vt:lpstr>
      <vt:lpstr>Wingdings</vt:lpstr>
      <vt:lpstr>Network</vt:lpstr>
      <vt:lpstr>Konsep Dasar Pemrograman Berorientasi Obyek</vt:lpstr>
      <vt:lpstr>Inheritance (Pewarisan) </vt:lpstr>
      <vt:lpstr>Inheritance (Pewarisan) </vt:lpstr>
      <vt:lpstr>Bicycle.java</vt:lpstr>
      <vt:lpstr>MountainBike.java</vt:lpstr>
      <vt:lpstr>MountainBikeDemo.java</vt:lpstr>
      <vt:lpstr>Contoh</vt:lpstr>
      <vt:lpstr>Contoh</vt:lpstr>
      <vt:lpstr>Tugas</vt:lpstr>
      <vt:lpstr>Latihan</vt:lpstr>
      <vt:lpstr>Latihan</vt:lpstr>
      <vt:lpstr>PowerPoint Presentation</vt:lpstr>
      <vt:lpstr>Referensi</vt:lpstr>
      <vt:lpstr>Rehat Sejenak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romi-jsai2000-presentation</dc:title>
  <dc:creator>Romi Satria Wahono</dc:creator>
  <cp:lastModifiedBy>User</cp:lastModifiedBy>
  <cp:revision>3831</cp:revision>
  <cp:lastPrinted>2020-04-06T00:33:50Z</cp:lastPrinted>
  <dcterms:created xsi:type="dcterms:W3CDTF">1601-01-01T00:00:00Z</dcterms:created>
  <dcterms:modified xsi:type="dcterms:W3CDTF">2021-02-28T23:53:20Z</dcterms:modified>
</cp:coreProperties>
</file>