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57" r:id="rId6"/>
    <p:sldId id="268" r:id="rId7"/>
    <p:sldId id="365" r:id="rId8"/>
    <p:sldId id="338" r:id="rId9"/>
    <p:sldId id="368" r:id="rId10"/>
    <p:sldId id="366" r:id="rId11"/>
    <p:sldId id="364" r:id="rId12"/>
    <p:sldId id="263" r:id="rId13"/>
    <p:sldId id="367" r:id="rId14"/>
    <p:sldId id="3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7E2"/>
    <a:srgbClr val="FFFFFF"/>
    <a:srgbClr val="FFDA00"/>
    <a:srgbClr val="002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8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DF4D4-8C45-4728-9B95-3020DA4D705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3A27A-BEC6-4F01-BD10-FFEEA5BA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9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3A27A-BEC6-4F01-BD10-FFEEA5BAAA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23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3A27A-BEC6-4F01-BD10-FFEEA5BAAA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78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3A27A-BEC6-4F01-BD10-FFEEA5BAAA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4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80297" y="3803379"/>
            <a:ext cx="7234364" cy="1290472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06801" y="5120356"/>
            <a:ext cx="7207860" cy="39255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2284" y="1823769"/>
            <a:ext cx="1537767" cy="851263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414661" y="6668576"/>
            <a:ext cx="1729339" cy="184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©2021 KBR Inc. All Rights Reserved. </a:t>
            </a:r>
            <a:endParaRPr lang="en-US" sz="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9159" y="6007600"/>
            <a:ext cx="30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Proud history, bright future.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249160" y="5982198"/>
            <a:ext cx="3029432" cy="420297"/>
          </a:xfrm>
          <a:prstGeom prst="rect">
            <a:avLst/>
          </a:prstGeom>
          <a:noFill/>
          <a:ln>
            <a:solidFill>
              <a:srgbClr val="F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7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ology Solu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00008" y="4224866"/>
            <a:ext cx="5946792" cy="587007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00008" y="4831288"/>
            <a:ext cx="5946792" cy="471261"/>
          </a:xfrm>
        </p:spPr>
        <p:txBody>
          <a:bodyPr>
            <a:noAutofit/>
          </a:bodyPr>
          <a:lstStyle>
            <a:lvl1pPr marL="119063" indent="0" algn="l">
              <a:buNone/>
              <a:defRPr sz="1600">
                <a:solidFill>
                  <a:srgbClr val="FFDA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6C5874-8A6C-423A-AD5F-93B57D9D0E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4552" y="6358852"/>
            <a:ext cx="682382" cy="37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5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vernment Solu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00008" y="4224866"/>
            <a:ext cx="5946792" cy="587007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00008" y="4831288"/>
            <a:ext cx="5946792" cy="471261"/>
          </a:xfrm>
        </p:spPr>
        <p:txBody>
          <a:bodyPr>
            <a:noAutofit/>
          </a:bodyPr>
          <a:lstStyle>
            <a:lvl1pPr marL="119063" indent="0" algn="l">
              <a:buNone/>
              <a:defRPr sz="1600">
                <a:solidFill>
                  <a:srgbClr val="FFDA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52A8EC-13D4-4529-892E-DEFCB215E8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4552" y="6358852"/>
            <a:ext cx="682382" cy="37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27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ergy Solu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00008" y="4224866"/>
            <a:ext cx="5946792" cy="587007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00008" y="4831288"/>
            <a:ext cx="5946792" cy="471261"/>
          </a:xfrm>
        </p:spPr>
        <p:txBody>
          <a:bodyPr>
            <a:noAutofit/>
          </a:bodyPr>
          <a:lstStyle>
            <a:lvl1pPr marL="119063" indent="0" algn="l">
              <a:buNone/>
              <a:defRPr sz="1600">
                <a:solidFill>
                  <a:srgbClr val="FFDA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4D8DB8-B3B2-412F-A0BF-0A6DCB5717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4552" y="6358852"/>
            <a:ext cx="682382" cy="37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12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deral and Civ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00008" y="4224866"/>
            <a:ext cx="5946792" cy="587007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00008" y="4831288"/>
            <a:ext cx="5946792" cy="471261"/>
          </a:xfrm>
        </p:spPr>
        <p:txBody>
          <a:bodyPr>
            <a:noAutofit/>
          </a:bodyPr>
          <a:lstStyle>
            <a:lvl1pPr marL="119063" indent="0" algn="l">
              <a:buNone/>
              <a:defRPr sz="1600">
                <a:solidFill>
                  <a:srgbClr val="FFDA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809336-BE72-4B7E-86C4-356CAFEEB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4552" y="6358852"/>
            <a:ext cx="682382" cy="37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7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06" y="953157"/>
            <a:ext cx="8625941" cy="4917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F097E-B313-4CCF-8FFA-3E13EDCF54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Text    |  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5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wo Line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7A05480-EF82-47EB-9C21-AD2624A78038}"/>
              </a:ext>
            </a:extLst>
          </p:cNvPr>
          <p:cNvSpPr/>
          <p:nvPr userDrawn="1"/>
        </p:nvSpPr>
        <p:spPr>
          <a:xfrm>
            <a:off x="7104156" y="6126480"/>
            <a:ext cx="2039844" cy="412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5C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A6B535-78D4-42E0-8881-2E7A8CF43966}"/>
              </a:ext>
            </a:extLst>
          </p:cNvPr>
          <p:cNvSpPr/>
          <p:nvPr userDrawn="1"/>
        </p:nvSpPr>
        <p:spPr>
          <a:xfrm>
            <a:off x="0" y="6126579"/>
            <a:ext cx="7101513" cy="41275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5C"/>
              </a:solidFill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72303875-1CA6-49BB-9FB7-36C417B040FF}"/>
              </a:ext>
            </a:extLst>
          </p:cNvPr>
          <p:cNvSpPr txBox="1">
            <a:spLocks/>
          </p:cNvSpPr>
          <p:nvPr userDrawn="1"/>
        </p:nvSpPr>
        <p:spPr>
          <a:xfrm>
            <a:off x="5095945" y="6238825"/>
            <a:ext cx="1812724" cy="188261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Proud history,</a:t>
            </a:r>
            <a:r>
              <a:rPr lang="en-US" sz="1000" baseline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bright future. 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5FCB9F75-E28E-4424-8D8A-56CBCBFBB7E3}"/>
              </a:ext>
            </a:extLst>
          </p:cNvPr>
          <p:cNvSpPr txBox="1">
            <a:spLocks/>
          </p:cNvSpPr>
          <p:nvPr userDrawn="1"/>
        </p:nvSpPr>
        <p:spPr>
          <a:xfrm>
            <a:off x="8620175" y="6217921"/>
            <a:ext cx="393834" cy="1882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041C16-093A-4073-AC1F-A0BBA60B080D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7D0E34-C976-41BF-8781-110593857EE1}"/>
              </a:ext>
            </a:extLst>
          </p:cNvPr>
          <p:cNvSpPr txBox="1"/>
          <p:nvPr userDrawn="1"/>
        </p:nvSpPr>
        <p:spPr>
          <a:xfrm>
            <a:off x="265995" y="6583680"/>
            <a:ext cx="1685975" cy="184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©2020 KBR Inc. All Rights Reserved. </a:t>
            </a:r>
            <a:endParaRPr lang="en-US" sz="600" dirty="0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E13C062B-516E-4929-851C-D60C9E7B7856}"/>
              </a:ext>
            </a:extLst>
          </p:cNvPr>
          <p:cNvSpPr txBox="1">
            <a:spLocks/>
          </p:cNvSpPr>
          <p:nvPr userDrawn="1"/>
        </p:nvSpPr>
        <p:spPr>
          <a:xfrm>
            <a:off x="265995" y="6170780"/>
            <a:ext cx="3948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Presentation Text    |   Additional Text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87E34C5-5F0B-401C-9F1D-10392A1062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9223" y="538982"/>
            <a:ext cx="866724" cy="47979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59CBE78-2131-46F5-84B5-557F96D31F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1168" y="192024"/>
            <a:ext cx="8678882" cy="1085849"/>
          </a:xfrm>
        </p:spPr>
        <p:txBody>
          <a:bodyPr/>
          <a:lstStyle>
            <a:lvl1pPr>
              <a:lnSpc>
                <a:spcPct val="80000"/>
              </a:lnSpc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Two lines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1E08FC-EBC7-4FA2-9881-8EFEEE37A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" y="1301585"/>
            <a:ext cx="8678882" cy="46594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C1633E-3FBD-4EBE-8103-97D8C981B37D}"/>
              </a:ext>
            </a:extLst>
          </p:cNvPr>
          <p:cNvCxnSpPr>
            <a:cxnSpLocks/>
          </p:cNvCxnSpPr>
          <p:nvPr userDrawn="1"/>
        </p:nvCxnSpPr>
        <p:spPr>
          <a:xfrm>
            <a:off x="339365" y="1114219"/>
            <a:ext cx="8486583" cy="0"/>
          </a:xfrm>
          <a:prstGeom prst="line">
            <a:avLst/>
          </a:prstGeom>
          <a:ln w="19050">
            <a:solidFill>
              <a:srgbClr val="0020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6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23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009" y="1163016"/>
            <a:ext cx="4297680" cy="47607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8" y="1163016"/>
            <a:ext cx="4297680" cy="47607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067A91-6BDD-440D-9ABD-6215447D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799328-5EB2-4644-B7E8-3C4D88CD00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Text    |  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0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678" y="1164330"/>
            <a:ext cx="40233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678" y="1988242"/>
            <a:ext cx="40233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164330"/>
            <a:ext cx="40233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49" y="1988242"/>
            <a:ext cx="40233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5C096D-8B58-43D3-9C03-69A87070E9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Text    |   Additional Text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B1C2A9E-9DE5-4B02-A3A6-923E720E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063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986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C22E-D390-44DA-9D0E-3DEB4D92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744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vernment Solu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4552" y="6358852"/>
            <a:ext cx="682382" cy="37736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00008" y="4224866"/>
            <a:ext cx="5946792" cy="587007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00008" y="4831288"/>
            <a:ext cx="5946792" cy="471261"/>
          </a:xfrm>
        </p:spPr>
        <p:txBody>
          <a:bodyPr>
            <a:noAutofit/>
          </a:bodyPr>
          <a:lstStyle>
            <a:lvl1pPr marL="119063" indent="0" algn="l">
              <a:buNone/>
              <a:defRPr sz="1600">
                <a:solidFill>
                  <a:srgbClr val="FFDA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5681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006" y="193156"/>
            <a:ext cx="8943993" cy="521208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006" y="953157"/>
            <a:ext cx="8625941" cy="4917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5AF0C6-66AF-4644-B63A-2AB011FF3953}"/>
              </a:ext>
            </a:extLst>
          </p:cNvPr>
          <p:cNvSpPr/>
          <p:nvPr userDrawn="1"/>
        </p:nvSpPr>
        <p:spPr>
          <a:xfrm>
            <a:off x="7104156" y="6126480"/>
            <a:ext cx="2039844" cy="412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5C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5C5D08-3433-4A8A-9E87-3D69B8EF3B7D}"/>
              </a:ext>
            </a:extLst>
          </p:cNvPr>
          <p:cNvSpPr/>
          <p:nvPr userDrawn="1"/>
        </p:nvSpPr>
        <p:spPr>
          <a:xfrm>
            <a:off x="0" y="6126579"/>
            <a:ext cx="7101513" cy="41275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5C"/>
              </a:solidFill>
            </a:endParaRP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4CAB642A-3C6F-4FAB-8FE1-CB70ED335D9F}"/>
              </a:ext>
            </a:extLst>
          </p:cNvPr>
          <p:cNvSpPr txBox="1">
            <a:spLocks/>
          </p:cNvSpPr>
          <p:nvPr userDrawn="1"/>
        </p:nvSpPr>
        <p:spPr>
          <a:xfrm>
            <a:off x="5095945" y="6238825"/>
            <a:ext cx="1812724" cy="188261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Proud history,</a:t>
            </a:r>
            <a:r>
              <a:rPr lang="en-US" sz="1000" baseline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bright future. 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82089096-BC1D-4CC2-85BD-B9BC17327A9C}"/>
              </a:ext>
            </a:extLst>
          </p:cNvPr>
          <p:cNvSpPr txBox="1">
            <a:spLocks/>
          </p:cNvSpPr>
          <p:nvPr userDrawn="1"/>
        </p:nvSpPr>
        <p:spPr>
          <a:xfrm>
            <a:off x="8620175" y="6217921"/>
            <a:ext cx="393834" cy="1882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041C16-093A-4073-AC1F-A0BBA60B080D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16DF08-975A-4E04-9365-97CC8B79F5B7}"/>
              </a:ext>
            </a:extLst>
          </p:cNvPr>
          <p:cNvSpPr txBox="1"/>
          <p:nvPr userDrawn="1"/>
        </p:nvSpPr>
        <p:spPr>
          <a:xfrm>
            <a:off x="265995" y="6583680"/>
            <a:ext cx="1685975" cy="18466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©2020 KBR Inc. All Rights Reserved. </a:t>
            </a:r>
            <a:endParaRPr lang="en-US" sz="600" dirty="0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5D459E4B-0FC5-4307-880D-CFD959EE1AF6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65995" y="6170780"/>
            <a:ext cx="3948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Text    |   Additional Text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A858DF9-A9C9-44A7-B7D3-4E56E47BF68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9223" y="181710"/>
            <a:ext cx="866724" cy="479794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BDC6BA-F3CB-46E7-91F0-20E0114CC3C7}"/>
              </a:ext>
            </a:extLst>
          </p:cNvPr>
          <p:cNvCxnSpPr>
            <a:cxnSpLocks/>
          </p:cNvCxnSpPr>
          <p:nvPr userDrawn="1"/>
        </p:nvCxnSpPr>
        <p:spPr>
          <a:xfrm>
            <a:off x="339365" y="775825"/>
            <a:ext cx="8486583" cy="0"/>
          </a:xfrm>
          <a:prstGeom prst="line">
            <a:avLst/>
          </a:prstGeom>
          <a:ln w="19050">
            <a:solidFill>
              <a:srgbClr val="0020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9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7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 dt="0"/>
  <p:txStyles>
    <p:titleStyle>
      <a:lvl1pPr marL="119063" indent="0"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0205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205C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2C7E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A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5C"/>
        </a:buClr>
        <a:buFont typeface="Calibri" panose="020F0502020204030204" pitchFamily="34" charset="0"/>
        <a:buChar char="̶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A00"/>
        </a:buClr>
        <a:buFont typeface="Calibri" panose="020F0502020204030204" pitchFamily="34" charset="0"/>
        <a:buChar char="̶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5047" y="4171949"/>
            <a:ext cx="7234364" cy="712351"/>
          </a:xfrm>
        </p:spPr>
        <p:txBody>
          <a:bodyPr>
            <a:normAutofit fontScale="90000"/>
          </a:bodyPr>
          <a:lstStyle/>
          <a:p>
            <a:r>
              <a:rPr lang="en-US" dirty="0"/>
              <a:t>CSM 4.0</a:t>
            </a:r>
            <a:br>
              <a:rPr lang="en-US" dirty="0"/>
            </a:br>
            <a:r>
              <a:rPr lang="en-US" dirty="0"/>
              <a:t>Coordinate System Reference,</a:t>
            </a:r>
            <a:br>
              <a:rPr lang="en-US" dirty="0"/>
            </a:br>
            <a:r>
              <a:rPr lang="en-US" dirty="0"/>
              <a:t>Non-ECEF Sensor Models, Multi-Point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4426" y="4786980"/>
            <a:ext cx="7207860" cy="966119"/>
          </a:xfrm>
        </p:spPr>
        <p:txBody>
          <a:bodyPr/>
          <a:lstStyle/>
          <a:p>
            <a:r>
              <a:rPr lang="en-US" dirty="0"/>
              <a:t>Eugene Rose</a:t>
            </a:r>
          </a:p>
          <a:p>
            <a:r>
              <a:rPr lang="en-US" dirty="0"/>
              <a:t>11 January 2022</a:t>
            </a:r>
          </a:p>
        </p:txBody>
      </p:sp>
    </p:spTree>
    <p:extLst>
      <p:ext uri="{BB962C8B-B14F-4D97-AF65-F5344CB8AC3E}">
        <p14:creationId xmlns:p14="http://schemas.microsoft.com/office/powerpoint/2010/main" val="179969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0D3-273E-742D-D6A1-1A25DC6B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06" y="146503"/>
            <a:ext cx="8943993" cy="521208"/>
          </a:xfrm>
        </p:spPr>
        <p:txBody>
          <a:bodyPr/>
          <a:lstStyle/>
          <a:p>
            <a:r>
              <a:rPr lang="en-US" sz="2800" dirty="0"/>
              <a:t>Combined Usages – CRS and PP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2FA7D-EC66-998A-5636-9130724E5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31" y="1035698"/>
            <a:ext cx="8625941" cy="3939276"/>
          </a:xfrm>
        </p:spPr>
        <p:txBody>
          <a:bodyPr/>
          <a:lstStyle/>
          <a:p>
            <a:r>
              <a:rPr lang="en-US" dirty="0" err="1"/>
              <a:t>CoordianateReferenceSystem</a:t>
            </a:r>
            <a:r>
              <a:rPr lang="en-US" dirty="0"/>
              <a:t> is read-only, set by the model</a:t>
            </a:r>
          </a:p>
          <a:p>
            <a:r>
              <a:rPr lang="en-US" dirty="0" err="1"/>
              <a:t>ProjetionParameters</a:t>
            </a:r>
            <a:r>
              <a:rPr lang="en-US" dirty="0"/>
              <a:t> are passed per projection call</a:t>
            </a:r>
          </a:p>
          <a:p>
            <a:r>
              <a:rPr lang="en-US" dirty="0"/>
              <a:t>Can be used in any combination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BCD56-C42D-D5C5-F068-9401C30FE5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Text    |   Additional Text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735D968-7262-7B71-37B8-4B1E62B32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433746"/>
              </p:ext>
            </p:extLst>
          </p:nvPr>
        </p:nvGraphicFramePr>
        <p:xfrm>
          <a:off x="1337388" y="2896222"/>
          <a:ext cx="578530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436">
                  <a:extLst>
                    <a:ext uri="{9D8B030D-6E8A-4147-A177-3AD203B41FA5}">
                      <a16:colId xmlns:a16="http://schemas.microsoft.com/office/drawing/2014/main" val="3093322214"/>
                    </a:ext>
                  </a:extLst>
                </a:gridCol>
                <a:gridCol w="1486650">
                  <a:extLst>
                    <a:ext uri="{9D8B030D-6E8A-4147-A177-3AD203B41FA5}">
                      <a16:colId xmlns:a16="http://schemas.microsoft.com/office/drawing/2014/main" val="2431832461"/>
                    </a:ext>
                  </a:extLst>
                </a:gridCol>
                <a:gridCol w="2370222">
                  <a:extLst>
                    <a:ext uri="{9D8B030D-6E8A-4147-A177-3AD203B41FA5}">
                      <a16:colId xmlns:a16="http://schemas.microsoft.com/office/drawing/2014/main" val="27714711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CRS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7429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ECEF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Height above Ellipsoid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70206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ECEF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 from Perspective Center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5300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ECEF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Plane defined in ECEF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703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ECI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Height above Ellipsoid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660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ECI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Range from Perspective Center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4081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ECI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Plane defined in ECI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2679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LSR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Height above XY plane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060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LSR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Range from Perspective Center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63745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LSR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Plane defined in LSR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72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43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E342-F5E8-3FD1-F180-CBDF59A4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Multi-Point and Non-ECEF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8B725C-67CB-3B89-199D-69679A1876F7}"/>
              </a:ext>
            </a:extLst>
          </p:cNvPr>
          <p:cNvSpPr txBox="1"/>
          <p:nvPr/>
        </p:nvSpPr>
        <p:spPr>
          <a:xfrm>
            <a:off x="335902" y="1129004"/>
            <a:ext cx="8201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Previously </a:t>
            </a:r>
            <a:r>
              <a:rPr lang="en-US" dirty="0" err="1"/>
              <a:t>mutlti</a:t>
            </a:r>
            <a:r>
              <a:rPr lang="en-US" dirty="0"/>
              <a:t>-point design has been updated to be compatible with the new Non-ECEF model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“Wrapper” and utilities classes also updated.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89EE05-07BA-3277-387D-D317CBAF001F}"/>
              </a:ext>
            </a:extLst>
          </p:cNvPr>
          <p:cNvSpPr/>
          <p:nvPr/>
        </p:nvSpPr>
        <p:spPr>
          <a:xfrm>
            <a:off x="2239347" y="2406407"/>
            <a:ext cx="1844623" cy="1421148"/>
          </a:xfrm>
          <a:prstGeom prst="rect">
            <a:avLst/>
          </a:prstGeom>
          <a:solidFill>
            <a:srgbClr val="F19A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ObjectSpaceRasterSpaceGM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7338B-F4C3-32E3-F5B6-1C5170C1CB9B}"/>
              </a:ext>
            </a:extLst>
          </p:cNvPr>
          <p:cNvSpPr/>
          <p:nvPr/>
        </p:nvSpPr>
        <p:spPr>
          <a:xfrm>
            <a:off x="4730823" y="2406407"/>
            <a:ext cx="1735289" cy="1421149"/>
          </a:xfrm>
          <a:prstGeom prst="rect">
            <a:avLst/>
          </a:prstGeom>
          <a:solidFill>
            <a:srgbClr val="F19A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ObjectSpacePointCloudGM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48005A-643F-96C1-0308-D590E99A0138}"/>
              </a:ext>
            </a:extLst>
          </p:cNvPr>
          <p:cNvSpPr/>
          <p:nvPr/>
        </p:nvSpPr>
        <p:spPr>
          <a:xfrm>
            <a:off x="2429816" y="4307847"/>
            <a:ext cx="1654154" cy="1421148"/>
          </a:xfrm>
          <a:prstGeom prst="rect">
            <a:avLst/>
          </a:prstGeom>
          <a:solidFill>
            <a:srgbClr val="F19A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MultiPointRasterGM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MultiPoint API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Adds Multi-Point Methods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A9A848-B757-CE49-E5BC-4C16A982F24C}"/>
              </a:ext>
            </a:extLst>
          </p:cNvPr>
          <p:cNvCxnSpPr>
            <a:cxnSpLocks/>
          </p:cNvCxnSpPr>
          <p:nvPr/>
        </p:nvCxnSpPr>
        <p:spPr>
          <a:xfrm flipV="1">
            <a:off x="5557901" y="3827556"/>
            <a:ext cx="0" cy="45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7B69D9-AAB4-190F-4DB6-FF89CB28A784}"/>
              </a:ext>
            </a:extLst>
          </p:cNvPr>
          <p:cNvCxnSpPr>
            <a:cxnSpLocks/>
          </p:cNvCxnSpPr>
          <p:nvPr/>
        </p:nvCxnSpPr>
        <p:spPr>
          <a:xfrm flipV="1">
            <a:off x="3256893" y="3827557"/>
            <a:ext cx="0" cy="45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1EDBCC8-4930-284A-522A-22844A4518AB}"/>
              </a:ext>
            </a:extLst>
          </p:cNvPr>
          <p:cNvSpPr/>
          <p:nvPr/>
        </p:nvSpPr>
        <p:spPr>
          <a:xfrm>
            <a:off x="4730824" y="4307847"/>
            <a:ext cx="1654154" cy="1421149"/>
          </a:xfrm>
          <a:prstGeom prst="rect">
            <a:avLst/>
          </a:prstGeom>
          <a:solidFill>
            <a:srgbClr val="F19A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MultiPointCloudGM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MultiPoint API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Adds Multi Point Methods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836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3B237F-E644-465B-90B0-C43007614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7" y="953157"/>
            <a:ext cx="8943993" cy="4917556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Preliminary Designs were prepared and presented to the CSMWG in November, 2022.</a:t>
            </a:r>
          </a:p>
          <a:p>
            <a:pPr lvl="1"/>
            <a:r>
              <a:rPr lang="en-US" dirty="0"/>
              <a:t>That Design aimed for </a:t>
            </a:r>
            <a:r>
              <a:rPr lang="en-US" u="sng" dirty="0"/>
              <a:t>Backward Compatibility</a:t>
            </a:r>
            <a:endParaRPr lang="en-US" dirty="0"/>
          </a:p>
          <a:p>
            <a:pPr lvl="1"/>
            <a:r>
              <a:rPr lang="en-US" dirty="0"/>
              <a:t>For CSM 4.0 Backward Compatibility is not required.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BA4E0A-29D0-4E4A-B3DC-3AD11212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Summary of Design Efforts </a:t>
            </a:r>
            <a:r>
              <a:rPr lang="en-US" sz="2400" dirty="0" err="1"/>
              <a:t>Preceeding</a:t>
            </a:r>
            <a:r>
              <a:rPr lang="en-US" sz="2400" dirty="0"/>
              <a:t> CSM 4.0</a:t>
            </a:r>
          </a:p>
        </p:txBody>
      </p:sp>
    </p:spTree>
    <p:extLst>
      <p:ext uri="{BB962C8B-B14F-4D97-AF65-F5344CB8AC3E}">
        <p14:creationId xmlns:p14="http://schemas.microsoft.com/office/powerpoint/2010/main" val="176390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BA4E0A-29D0-4E4A-B3DC-3AD11212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Previous Design – Non-ECEF Sensor 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9EE34-FA0B-6960-1625-CF2E03F79E53}"/>
              </a:ext>
            </a:extLst>
          </p:cNvPr>
          <p:cNvSpPr/>
          <p:nvPr/>
        </p:nvSpPr>
        <p:spPr>
          <a:xfrm>
            <a:off x="2052792" y="2618894"/>
            <a:ext cx="1345040" cy="787772"/>
          </a:xfrm>
          <a:prstGeom prst="rect">
            <a:avLst/>
          </a:prstGeom>
          <a:solidFill>
            <a:srgbClr val="F19A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ObjectSpaceRasterModel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1900ED-2BBA-8803-8753-7712C2334F94}"/>
              </a:ext>
            </a:extLst>
          </p:cNvPr>
          <p:cNvSpPr/>
          <p:nvPr/>
        </p:nvSpPr>
        <p:spPr>
          <a:xfrm>
            <a:off x="6273811" y="2661572"/>
            <a:ext cx="1515948" cy="805703"/>
          </a:xfrm>
          <a:prstGeom prst="rect">
            <a:avLst/>
          </a:prstGeom>
          <a:solidFill>
            <a:srgbClr val="F19A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ObjectSpacePointCloud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Model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579DF4-0547-077A-F5B5-3F295E91D18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031785" y="2542039"/>
            <a:ext cx="0" cy="119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A6F5C1-FF86-1CD9-B626-6E88EE9D5482}"/>
              </a:ext>
            </a:extLst>
          </p:cNvPr>
          <p:cNvCxnSpPr>
            <a:cxnSpLocks/>
          </p:cNvCxnSpPr>
          <p:nvPr/>
        </p:nvCxnSpPr>
        <p:spPr>
          <a:xfrm flipH="1" flipV="1">
            <a:off x="2725312" y="2523520"/>
            <a:ext cx="4306474" cy="185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57CD15C-6266-F011-10AB-B19382FDB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589" y="802325"/>
            <a:ext cx="1227435" cy="847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A028A9-202C-3D12-105E-270B68623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455" y="1706771"/>
            <a:ext cx="1149593" cy="7519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A1BA15-F805-37E7-C175-1177FD959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373" y="2588651"/>
            <a:ext cx="1276350" cy="8477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744755-6F20-EF4E-AE0B-19242A2BE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965" y="2560001"/>
            <a:ext cx="1266825" cy="86677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9AFA43-3344-6CFD-E1B9-D432D01CE601}"/>
              </a:ext>
            </a:extLst>
          </p:cNvPr>
          <p:cNvCxnSpPr>
            <a:cxnSpLocks/>
          </p:cNvCxnSpPr>
          <p:nvPr/>
        </p:nvCxnSpPr>
        <p:spPr>
          <a:xfrm flipV="1">
            <a:off x="5470012" y="2542039"/>
            <a:ext cx="0" cy="119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AC2DDA-09BA-F40D-8FA5-1D81362A2272}"/>
              </a:ext>
            </a:extLst>
          </p:cNvPr>
          <p:cNvCxnSpPr>
            <a:cxnSpLocks/>
          </p:cNvCxnSpPr>
          <p:nvPr/>
        </p:nvCxnSpPr>
        <p:spPr>
          <a:xfrm flipV="1">
            <a:off x="4104440" y="2540344"/>
            <a:ext cx="0" cy="119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8107C5-8C8D-617C-DBB1-C455822F39C5}"/>
              </a:ext>
            </a:extLst>
          </p:cNvPr>
          <p:cNvCxnSpPr>
            <a:cxnSpLocks/>
          </p:cNvCxnSpPr>
          <p:nvPr/>
        </p:nvCxnSpPr>
        <p:spPr>
          <a:xfrm flipV="1">
            <a:off x="2725312" y="2517384"/>
            <a:ext cx="0" cy="119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868639-BCBF-F4B0-2052-2691107E7F5A}"/>
              </a:ext>
            </a:extLst>
          </p:cNvPr>
          <p:cNvCxnSpPr>
            <a:cxnSpLocks/>
          </p:cNvCxnSpPr>
          <p:nvPr/>
        </p:nvCxnSpPr>
        <p:spPr>
          <a:xfrm>
            <a:off x="4703343" y="1628129"/>
            <a:ext cx="0" cy="157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2C4DE6F-FA9B-9BC8-82A5-D99DB57E7DDD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683252" y="2458760"/>
            <a:ext cx="2597" cy="8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48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BA4E0A-29D0-4E4A-B3DC-3AD11212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CSM 4.0 Design – Non-ECEF Sensor 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9EE34-FA0B-6960-1625-CF2E03F79E53}"/>
              </a:ext>
            </a:extLst>
          </p:cNvPr>
          <p:cNvSpPr/>
          <p:nvPr/>
        </p:nvSpPr>
        <p:spPr>
          <a:xfrm>
            <a:off x="2052792" y="2618894"/>
            <a:ext cx="1345040" cy="787772"/>
          </a:xfrm>
          <a:prstGeom prst="rect">
            <a:avLst/>
          </a:prstGeom>
          <a:solidFill>
            <a:srgbClr val="F19A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ObjectSpaceRasterModel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1900ED-2BBA-8803-8753-7712C2334F94}"/>
              </a:ext>
            </a:extLst>
          </p:cNvPr>
          <p:cNvSpPr/>
          <p:nvPr/>
        </p:nvSpPr>
        <p:spPr>
          <a:xfrm>
            <a:off x="6273811" y="2661572"/>
            <a:ext cx="1515948" cy="805703"/>
          </a:xfrm>
          <a:prstGeom prst="rect">
            <a:avLst/>
          </a:prstGeom>
          <a:solidFill>
            <a:srgbClr val="F19A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ObjectSpacePointCloud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Model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579DF4-0547-077A-F5B5-3F295E91D18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031785" y="2542039"/>
            <a:ext cx="0" cy="119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A6F5C1-FF86-1CD9-B626-6E88EE9D5482}"/>
              </a:ext>
            </a:extLst>
          </p:cNvPr>
          <p:cNvCxnSpPr>
            <a:cxnSpLocks/>
          </p:cNvCxnSpPr>
          <p:nvPr/>
        </p:nvCxnSpPr>
        <p:spPr>
          <a:xfrm flipH="1" flipV="1">
            <a:off x="2725312" y="2523520"/>
            <a:ext cx="4306474" cy="185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57CD15C-6266-F011-10AB-B19382FDB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589" y="802325"/>
            <a:ext cx="1227435" cy="847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A028A9-202C-3D12-105E-270B68623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455" y="1706771"/>
            <a:ext cx="1149593" cy="7519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A1BA15-F805-37E7-C175-1177FD959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373" y="2588651"/>
            <a:ext cx="1276350" cy="8477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744755-6F20-EF4E-AE0B-19242A2BE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965" y="2560001"/>
            <a:ext cx="1266825" cy="86677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9AFA43-3344-6CFD-E1B9-D432D01CE601}"/>
              </a:ext>
            </a:extLst>
          </p:cNvPr>
          <p:cNvCxnSpPr>
            <a:cxnSpLocks/>
          </p:cNvCxnSpPr>
          <p:nvPr/>
        </p:nvCxnSpPr>
        <p:spPr>
          <a:xfrm flipV="1">
            <a:off x="5470012" y="2542039"/>
            <a:ext cx="0" cy="119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AC2DDA-09BA-F40D-8FA5-1D81362A2272}"/>
              </a:ext>
            </a:extLst>
          </p:cNvPr>
          <p:cNvCxnSpPr>
            <a:cxnSpLocks/>
          </p:cNvCxnSpPr>
          <p:nvPr/>
        </p:nvCxnSpPr>
        <p:spPr>
          <a:xfrm flipV="1">
            <a:off x="4104440" y="2540344"/>
            <a:ext cx="0" cy="119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8107C5-8C8D-617C-DBB1-C455822F39C5}"/>
              </a:ext>
            </a:extLst>
          </p:cNvPr>
          <p:cNvCxnSpPr>
            <a:cxnSpLocks/>
          </p:cNvCxnSpPr>
          <p:nvPr/>
        </p:nvCxnSpPr>
        <p:spPr>
          <a:xfrm flipV="1">
            <a:off x="2725312" y="2517384"/>
            <a:ext cx="0" cy="119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868639-BCBF-F4B0-2052-2691107E7F5A}"/>
              </a:ext>
            </a:extLst>
          </p:cNvPr>
          <p:cNvCxnSpPr>
            <a:cxnSpLocks/>
          </p:cNvCxnSpPr>
          <p:nvPr/>
        </p:nvCxnSpPr>
        <p:spPr>
          <a:xfrm>
            <a:off x="4703343" y="1628129"/>
            <a:ext cx="0" cy="157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2C4DE6F-FA9B-9BC8-82A5-D99DB57E7DDD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683252" y="2458760"/>
            <a:ext cx="2597" cy="8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55A8768-CCD2-E873-CB7C-1DF3D4237A91}"/>
              </a:ext>
            </a:extLst>
          </p:cNvPr>
          <p:cNvGrpSpPr/>
          <p:nvPr/>
        </p:nvGrpSpPr>
        <p:grpSpPr>
          <a:xfrm>
            <a:off x="3619693" y="2870193"/>
            <a:ext cx="1148030" cy="844279"/>
            <a:chOff x="3615373" y="2592097"/>
            <a:chExt cx="1148030" cy="84427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15E94AF-49F5-1B68-F033-F6DFDD4D74A0}"/>
                </a:ext>
              </a:extLst>
            </p:cNvPr>
            <p:cNvCxnSpPr>
              <a:cxnSpLocks/>
            </p:cNvCxnSpPr>
            <p:nvPr/>
          </p:nvCxnSpPr>
          <p:spPr>
            <a:xfrm>
              <a:off x="3615373" y="2592097"/>
              <a:ext cx="1148030" cy="844279"/>
            </a:xfrm>
            <a:prstGeom prst="line">
              <a:avLst/>
            </a:prstGeom>
            <a:ln w="825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874B271-3580-3482-D5DD-66A9D41B9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0301" y="2636917"/>
              <a:ext cx="1061738" cy="799459"/>
            </a:xfrm>
            <a:prstGeom prst="line">
              <a:avLst/>
            </a:prstGeom>
            <a:ln w="825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4EC025-E2E4-48D4-F4BE-FEA5AE4AE7D4}"/>
              </a:ext>
            </a:extLst>
          </p:cNvPr>
          <p:cNvGrpSpPr/>
          <p:nvPr/>
        </p:nvGrpSpPr>
        <p:grpSpPr>
          <a:xfrm>
            <a:off x="4959768" y="2870192"/>
            <a:ext cx="1148030" cy="844279"/>
            <a:chOff x="3615373" y="2592097"/>
            <a:chExt cx="1148030" cy="84427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520089-EC78-BA1E-8809-81AA6865EC1B}"/>
                </a:ext>
              </a:extLst>
            </p:cNvPr>
            <p:cNvCxnSpPr>
              <a:cxnSpLocks/>
            </p:cNvCxnSpPr>
            <p:nvPr/>
          </p:nvCxnSpPr>
          <p:spPr>
            <a:xfrm>
              <a:off x="3615373" y="2592097"/>
              <a:ext cx="1148030" cy="844279"/>
            </a:xfrm>
            <a:prstGeom prst="line">
              <a:avLst/>
            </a:prstGeom>
            <a:ln w="825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D84198C-CE07-DE26-336A-35A1FD7B15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0301" y="2636917"/>
              <a:ext cx="1061738" cy="799459"/>
            </a:xfrm>
            <a:prstGeom prst="line">
              <a:avLst/>
            </a:prstGeom>
            <a:ln w="825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0D9620F-758A-20B8-0034-3376BC2996C9}"/>
              </a:ext>
            </a:extLst>
          </p:cNvPr>
          <p:cNvSpPr txBox="1"/>
          <p:nvPr/>
        </p:nvSpPr>
        <p:spPr>
          <a:xfrm>
            <a:off x="100004" y="3996013"/>
            <a:ext cx="8943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</a:t>
            </a:r>
            <a:r>
              <a:rPr lang="en-US" dirty="0" err="1"/>
              <a:t>RasterGM</a:t>
            </a:r>
            <a:r>
              <a:rPr lang="en-US" dirty="0"/>
              <a:t> with </a:t>
            </a:r>
            <a:r>
              <a:rPr lang="en-US" dirty="0" err="1"/>
              <a:t>ObjectSpaceRasterGM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</a:t>
            </a:r>
            <a:r>
              <a:rPr lang="en-US" dirty="0" err="1"/>
              <a:t>PointCloudGM</a:t>
            </a:r>
            <a:r>
              <a:rPr lang="en-US" dirty="0"/>
              <a:t> with </a:t>
            </a:r>
            <a:r>
              <a:rPr lang="en-US" dirty="0" err="1"/>
              <a:t>ObjectSpacePointCloudGM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classes handle Object Space systems including ECI, ECEF and LSR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model has a </a:t>
            </a:r>
            <a:r>
              <a:rPr lang="en-US" u="sng" dirty="0" err="1"/>
              <a:t>CoordinateReferenceSystem</a:t>
            </a:r>
            <a:r>
              <a:rPr lang="en-US" dirty="0"/>
              <a:t> which defines the Object Space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to Ground in </a:t>
            </a:r>
            <a:r>
              <a:rPr lang="en-US" dirty="0" err="1"/>
              <a:t>ObjectSpaceRasterGM</a:t>
            </a:r>
            <a:r>
              <a:rPr lang="en-US" dirty="0"/>
              <a:t> also includes a </a:t>
            </a:r>
            <a:r>
              <a:rPr lang="en-US" u="sng" dirty="0" err="1"/>
              <a:t>ProjectionParameters</a:t>
            </a:r>
            <a:r>
              <a:rPr lang="en-US" dirty="0"/>
              <a:t>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references to “Ground” in CSM 3.X API replaced by “</a:t>
            </a:r>
            <a:r>
              <a:rPr lang="en-US" dirty="0" err="1"/>
              <a:t>ObjectSpace</a:t>
            </a:r>
            <a:r>
              <a:rPr lang="en-US" dirty="0"/>
              <a:t>” in CSM 4.0</a:t>
            </a:r>
          </a:p>
        </p:txBody>
      </p:sp>
    </p:spTree>
    <p:extLst>
      <p:ext uri="{BB962C8B-B14F-4D97-AF65-F5344CB8AC3E}">
        <p14:creationId xmlns:p14="http://schemas.microsoft.com/office/powerpoint/2010/main" val="210485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5DCB-4B7E-4C45-B848-22261522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CoordinateReferenceSystem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1D733A-DB30-3856-5B4A-49A43E4774E8}"/>
              </a:ext>
            </a:extLst>
          </p:cNvPr>
          <p:cNvSpPr/>
          <p:nvPr/>
        </p:nvSpPr>
        <p:spPr>
          <a:xfrm>
            <a:off x="4672002" y="807196"/>
            <a:ext cx="3572293" cy="5243607"/>
          </a:xfrm>
          <a:prstGeom prst="rect">
            <a:avLst/>
          </a:prstGeom>
          <a:solidFill>
            <a:srgbClr val="F19A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csm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11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enum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>
                <a:solidFill>
                  <a:srgbClr val="6F008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CSM_EXPORT_API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CRS_TYPE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1100" dirty="0">
                <a:solidFill>
                  <a:srgbClr val="2F4F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ECEF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1100" dirty="0">
                <a:solidFill>
                  <a:srgbClr val="2F4F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ECI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1100" dirty="0">
                <a:solidFill>
                  <a:srgbClr val="2F4F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LSR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</a:p>
          <a:p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>
                <a:solidFill>
                  <a:srgbClr val="6F008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CSM_EXPORT_API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CoordinateReferenceSystem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CoordinateReferenceSystem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CoordinateReferenceSystem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CRS_TYPE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std::</a:t>
            </a:r>
            <a:r>
              <a:rPr lang="en-US" sz="1100" dirty="0">
                <a:solidFill>
                  <a:srgbClr val="2B91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US" sz="1100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std::</a:t>
            </a:r>
            <a:r>
              <a:rPr lang="en-US" sz="1100" dirty="0">
                <a:solidFill>
                  <a:srgbClr val="2B91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US" sz="1100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epoch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CoordinateReferenceSystem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{};</a:t>
            </a:r>
          </a:p>
          <a:p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setType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CRS_TYPE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setCode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std::</a:t>
            </a:r>
            <a:r>
              <a:rPr lang="en-US" sz="1100" dirty="0">
                <a:solidFill>
                  <a:srgbClr val="2B91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</a:t>
            </a:r>
            <a:r>
              <a:rPr lang="en-US" sz="1100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setEpoch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std::</a:t>
            </a:r>
            <a:r>
              <a:rPr lang="en-US" sz="1100" dirty="0">
                <a:solidFill>
                  <a:srgbClr val="2B91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</a:t>
            </a:r>
            <a:r>
              <a:rPr lang="en-US" sz="1100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epoch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solidFill>
                  <a:srgbClr val="2B91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CRS_TYPE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getType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</a:t>
            </a:r>
            <a:r>
              <a:rPr lang="en-US" sz="1100" dirty="0">
                <a:solidFill>
                  <a:srgbClr val="2B91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getCode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</a:t>
            </a:r>
            <a:r>
              <a:rPr lang="en-US" sz="1100" dirty="0">
                <a:solidFill>
                  <a:srgbClr val="2B91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getEpoch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1100" dirty="0">
                <a:solidFill>
                  <a:srgbClr val="2B91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CRS_TYPE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crsType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</a:t>
            </a:r>
            <a:r>
              <a:rPr lang="en-US" sz="1100" dirty="0">
                <a:solidFill>
                  <a:srgbClr val="2B91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crsCode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</a:t>
            </a:r>
            <a:r>
              <a:rPr lang="en-US" sz="1100" dirty="0">
                <a:solidFill>
                  <a:srgbClr val="2B91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crsEpoch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</a:p>
          <a:p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en-US" sz="11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namespace </a:t>
            </a:r>
            <a:r>
              <a:rPr lang="en-US" sz="1100" dirty="0" err="1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csm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CD6A-2885-1017-AAB7-D0F20640D0F8}"/>
              </a:ext>
            </a:extLst>
          </p:cNvPr>
          <p:cNvSpPr/>
          <p:nvPr/>
        </p:nvSpPr>
        <p:spPr>
          <a:xfrm>
            <a:off x="0" y="807196"/>
            <a:ext cx="4197246" cy="5243607"/>
          </a:xfrm>
          <a:prstGeom prst="rect">
            <a:avLst/>
          </a:prstGeom>
          <a:solidFill>
            <a:srgbClr val="F19A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//####################################################################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    FILENAME:         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CoordinateReferenceSystem.h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    CLASSIFICATION:    Unclassified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    DESCRIPTION: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    Header for CSM coordinate system definitions.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    LIMITATIONS:       None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    SOFTWARE HISTORY: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     Date          Author    Comment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     -----------   ------    -------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     31-December-2023    Eugene Rose CCB Change CSM 4.0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    NOTES: 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    Three types of coordinate systems are supported: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    ECEF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    ECI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    LSR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    ECEF coordinate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sysetms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are identified by EPSG code and epoch.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       Examples are: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       "EPSG:9988", "2020"    (ITRF)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       "EPSG:4326", "2019"    (WGS84)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    ECI coordinate systems are identified by an IERS name and an epoch.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       Examples are: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       "J2000", "2018"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       "ICRF",  "2020"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    LSR coordinates systems do not need sub-types.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</a:p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//###################################################################</a:t>
            </a:r>
          </a:p>
        </p:txBody>
      </p:sp>
    </p:spTree>
    <p:extLst>
      <p:ext uri="{BB962C8B-B14F-4D97-AF65-F5344CB8AC3E}">
        <p14:creationId xmlns:p14="http://schemas.microsoft.com/office/powerpoint/2010/main" val="357993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5DCB-4B7E-4C45-B848-22261522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CoordinateReferenceSystem</a:t>
            </a:r>
            <a:r>
              <a:rPr lang="en-US" dirty="0"/>
              <a:t> Access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CD6A-2885-1017-AAB7-D0F20640D0F8}"/>
              </a:ext>
            </a:extLst>
          </p:cNvPr>
          <p:cNvSpPr/>
          <p:nvPr/>
        </p:nvSpPr>
        <p:spPr>
          <a:xfrm>
            <a:off x="363896" y="1011817"/>
            <a:ext cx="8126962" cy="521208"/>
          </a:xfrm>
          <a:prstGeom prst="rect">
            <a:avLst/>
          </a:prstGeom>
          <a:solidFill>
            <a:srgbClr val="F19A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CoordinateReferenceSystem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getCoordinateReferenceSystem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8B713-8E27-87AF-83F6-2D55577DCE04}"/>
              </a:ext>
            </a:extLst>
          </p:cNvPr>
          <p:cNvSpPr txBox="1"/>
          <p:nvPr/>
        </p:nvSpPr>
        <p:spPr>
          <a:xfrm>
            <a:off x="522514" y="2463282"/>
            <a:ext cx="781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Read-Only property of </a:t>
            </a:r>
            <a:r>
              <a:rPr lang="en-US" dirty="0" err="1"/>
              <a:t>ObjectSpaceRasterGM</a:t>
            </a:r>
            <a:r>
              <a:rPr lang="en-US" dirty="0"/>
              <a:t> and </a:t>
            </a:r>
            <a:r>
              <a:rPr lang="en-US" dirty="0" err="1"/>
              <a:t>ObjectSpacePointCloudGM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7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5DCB-4B7E-4C45-B848-22261522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ProjectionParameters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820B4C-314B-C70E-1A5C-8F991815432B}"/>
              </a:ext>
            </a:extLst>
          </p:cNvPr>
          <p:cNvSpPr/>
          <p:nvPr/>
        </p:nvSpPr>
        <p:spPr>
          <a:xfrm>
            <a:off x="3374890" y="930803"/>
            <a:ext cx="2433722" cy="835071"/>
          </a:xfrm>
          <a:prstGeom prst="rect">
            <a:avLst/>
          </a:prstGeom>
          <a:solidFill>
            <a:srgbClr val="F19A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ProjectionParameters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ProjectionGeometryType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getType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()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20FF4F-890D-EAC9-BE60-39DA88750D6A}"/>
              </a:ext>
            </a:extLst>
          </p:cNvPr>
          <p:cNvCxnSpPr>
            <a:cxnSpLocks/>
          </p:cNvCxnSpPr>
          <p:nvPr/>
        </p:nvCxnSpPr>
        <p:spPr>
          <a:xfrm flipV="1">
            <a:off x="4201178" y="1765875"/>
            <a:ext cx="0" cy="173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C64ED0B-6CC4-2E72-C04B-DD0DD1496E43}"/>
              </a:ext>
            </a:extLst>
          </p:cNvPr>
          <p:cNvSpPr/>
          <p:nvPr/>
        </p:nvSpPr>
        <p:spPr>
          <a:xfrm>
            <a:off x="3186414" y="2132218"/>
            <a:ext cx="2488005" cy="2404292"/>
          </a:xfrm>
          <a:prstGeom prst="rect">
            <a:avLst/>
          </a:prstGeom>
          <a:solidFill>
            <a:srgbClr val="F19A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RangeParameters</a:t>
            </a: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public: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getType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()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    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        return </a:t>
            </a: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ProjectionGeometryType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 ::RANGE;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    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    double </a:t>
            </a: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getRange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() const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    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        return </a:t>
            </a: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m_range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    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private: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    double </a:t>
            </a: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m_range</a:t>
            </a: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2B9D37-CF2E-517B-E85B-A2890355D1D8}"/>
              </a:ext>
            </a:extLst>
          </p:cNvPr>
          <p:cNvSpPr/>
          <p:nvPr/>
        </p:nvSpPr>
        <p:spPr>
          <a:xfrm>
            <a:off x="6041267" y="2107460"/>
            <a:ext cx="2725775" cy="2372795"/>
          </a:xfrm>
          <a:prstGeom prst="rect">
            <a:avLst/>
          </a:prstGeom>
          <a:solidFill>
            <a:srgbClr val="F19A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PlaneParameters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public: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getType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()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    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        return </a:t>
            </a: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ProjectionGeometryType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 ::PLANE;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    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    ObjectSpaceCoordinate </a:t>
            </a: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getPoint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() const;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    ObjectSpaceVector </a:t>
            </a: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getNormal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() const;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private: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    ObjectSpaceCoordinate </a:t>
            </a: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center_point</a:t>
            </a: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    ObjectSpaceVector </a:t>
            </a: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normal_vector</a:t>
            </a: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2720E8-B1B9-56DA-AFA5-73942CBC5A95}"/>
              </a:ext>
            </a:extLst>
          </p:cNvPr>
          <p:cNvCxnSpPr>
            <a:cxnSpLocks/>
          </p:cNvCxnSpPr>
          <p:nvPr/>
        </p:nvCxnSpPr>
        <p:spPr>
          <a:xfrm flipV="1">
            <a:off x="1101012" y="1939413"/>
            <a:ext cx="6303142" cy="9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F2D427-23EC-194B-9C26-9616EB7DA60D}"/>
              </a:ext>
            </a:extLst>
          </p:cNvPr>
          <p:cNvCxnSpPr>
            <a:cxnSpLocks/>
          </p:cNvCxnSpPr>
          <p:nvPr/>
        </p:nvCxnSpPr>
        <p:spPr>
          <a:xfrm>
            <a:off x="7385500" y="1949093"/>
            <a:ext cx="0" cy="13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77AC4D-9C72-1CB1-E89C-52D0518331D9}"/>
              </a:ext>
            </a:extLst>
          </p:cNvPr>
          <p:cNvCxnSpPr>
            <a:cxnSpLocks/>
          </p:cNvCxnSpPr>
          <p:nvPr/>
        </p:nvCxnSpPr>
        <p:spPr>
          <a:xfrm>
            <a:off x="1101012" y="1973332"/>
            <a:ext cx="0" cy="134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0B2E57-7232-0D35-3A1F-0C675A8AC1F7}"/>
              </a:ext>
            </a:extLst>
          </p:cNvPr>
          <p:cNvSpPr txBox="1"/>
          <p:nvPr/>
        </p:nvSpPr>
        <p:spPr>
          <a:xfrm>
            <a:off x="294968" y="930803"/>
            <a:ext cx="22786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Virtual Base Class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5E4BF1-AF3E-AF61-5C0D-A9776B09B370}"/>
              </a:ext>
            </a:extLst>
          </p:cNvPr>
          <p:cNvCxnSpPr>
            <a:stCxn id="12" idx="3"/>
          </p:cNvCxnSpPr>
          <p:nvPr/>
        </p:nvCxnSpPr>
        <p:spPr>
          <a:xfrm flipV="1">
            <a:off x="2573594" y="1113503"/>
            <a:ext cx="801297" cy="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50428DD-101F-09DA-6E9C-E3F95BA62B39}"/>
              </a:ext>
            </a:extLst>
          </p:cNvPr>
          <p:cNvSpPr/>
          <p:nvPr/>
        </p:nvSpPr>
        <p:spPr>
          <a:xfrm>
            <a:off x="85589" y="2145124"/>
            <a:ext cx="2488005" cy="2404292"/>
          </a:xfrm>
          <a:prstGeom prst="rect">
            <a:avLst/>
          </a:prstGeom>
          <a:solidFill>
            <a:srgbClr val="F19A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HeightParameters</a:t>
            </a: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public: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getType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()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    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        return </a:t>
            </a: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ProjectionGeometryType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 ::RANGE;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    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    double </a:t>
            </a: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getHeight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() const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    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        return </a:t>
            </a: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m_height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    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private: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    double </a:t>
            </a: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m_height</a:t>
            </a: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F9B93D-F630-1F76-0C71-588C24811104}"/>
              </a:ext>
            </a:extLst>
          </p:cNvPr>
          <p:cNvCxnSpPr>
            <a:cxnSpLocks/>
          </p:cNvCxnSpPr>
          <p:nvPr/>
        </p:nvCxnSpPr>
        <p:spPr>
          <a:xfrm>
            <a:off x="4194957" y="1973332"/>
            <a:ext cx="0" cy="134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EFB6E1-33AA-76CC-4E27-6374F3EA5975}"/>
              </a:ext>
            </a:extLst>
          </p:cNvPr>
          <p:cNvSpPr txBox="1"/>
          <p:nvPr/>
        </p:nvSpPr>
        <p:spPr>
          <a:xfrm>
            <a:off x="200006" y="4795935"/>
            <a:ext cx="8567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Corresponding </a:t>
            </a:r>
            <a:r>
              <a:rPr lang="en-US" dirty="0" err="1"/>
              <a:t>ProjectionParametersCovar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be expanded to cylinders, spheres, </a:t>
            </a:r>
            <a:r>
              <a:rPr lang="en-US" dirty="0" err="1"/>
              <a:t>etc</a:t>
            </a:r>
            <a:r>
              <a:rPr lang="en-US" dirty="0"/>
              <a:t> to support additional Monoplotting</a:t>
            </a:r>
          </a:p>
        </p:txBody>
      </p:sp>
    </p:spTree>
    <p:extLst>
      <p:ext uri="{BB962C8B-B14F-4D97-AF65-F5344CB8AC3E}">
        <p14:creationId xmlns:p14="http://schemas.microsoft.com/office/powerpoint/2010/main" val="64726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5E02-EAA5-4695-9C87-FFA21395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</a:t>
            </a:r>
            <a:r>
              <a:rPr lang="en-US" dirty="0" err="1"/>
              <a:t>ObjectSpace</a:t>
            </a:r>
            <a:r>
              <a:rPr lang="en-US" dirty="0"/>
              <a:t> projection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6C43C-F4D5-4738-90E6-C2793D2612CF}"/>
              </a:ext>
            </a:extLst>
          </p:cNvPr>
          <p:cNvSpPr txBox="1"/>
          <p:nvPr/>
        </p:nvSpPr>
        <p:spPr>
          <a:xfrm>
            <a:off x="532737" y="1248355"/>
            <a:ext cx="3432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ObjectSpaceCoord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imageToObjectSpace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ImageCoord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imagePt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ProjectionParameters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geometry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desiredPrecision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0.001,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achievedPrecision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WarningList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warnings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0</a:t>
            </a:r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A947F-B20B-CC7F-83C8-F61F105784C5}"/>
              </a:ext>
            </a:extLst>
          </p:cNvPr>
          <p:cNvSpPr txBox="1"/>
          <p:nvPr/>
        </p:nvSpPr>
        <p:spPr>
          <a:xfrm>
            <a:off x="532737" y="2613734"/>
            <a:ext cx="3563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ObjectSpaceCoordCovar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imageToObjectSpace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ImageCoordCovar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imagePt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ProjectionParametersCovar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geometry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desiredPrecision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0.001,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achievedPrecision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WarningList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warnings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6F6A74-4BCA-58F8-6EF4-6FF13435032F}"/>
              </a:ext>
            </a:extLst>
          </p:cNvPr>
          <p:cNvSpPr txBox="1"/>
          <p:nvPr/>
        </p:nvSpPr>
        <p:spPr>
          <a:xfrm>
            <a:off x="532737" y="905069"/>
            <a:ext cx="415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ObjectSpaceRasterGM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E6B5B-44D8-20CF-33E4-831BB150E754}"/>
              </a:ext>
            </a:extLst>
          </p:cNvPr>
          <p:cNvSpPr txBox="1"/>
          <p:nvPr/>
        </p:nvSpPr>
        <p:spPr>
          <a:xfrm>
            <a:off x="5047861" y="905069"/>
            <a:ext cx="384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ObjectSpacePointCloudGM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4EA3C-1F96-6068-B642-569885E395F5}"/>
              </a:ext>
            </a:extLst>
          </p:cNvPr>
          <p:cNvSpPr txBox="1"/>
          <p:nvPr/>
        </p:nvSpPr>
        <p:spPr>
          <a:xfrm>
            <a:off x="4907902" y="1271634"/>
            <a:ext cx="370336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ObjectSpaceCoord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modelToObjectSpace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ModelCoord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modelPt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desiredPrecision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0.001,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achievedPrecision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WarningList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warnings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C798F5-6DC2-8D7F-F667-23303DA2FDD0}"/>
              </a:ext>
            </a:extLst>
          </p:cNvPr>
          <p:cNvSpPr txBox="1"/>
          <p:nvPr/>
        </p:nvSpPr>
        <p:spPr>
          <a:xfrm>
            <a:off x="5047861" y="2613734"/>
            <a:ext cx="370336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ObjectSpaceCoordCovar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modelToObjectSpace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ModelCoordCovar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modelPt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desiredPrecision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0.001,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achievedPrecision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WarningList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warnings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DDFFBB-1CAF-B294-656A-835ECB0AAEC1}"/>
              </a:ext>
            </a:extLst>
          </p:cNvPr>
          <p:cNvSpPr txBox="1"/>
          <p:nvPr/>
        </p:nvSpPr>
        <p:spPr>
          <a:xfrm>
            <a:off x="653143" y="4077478"/>
            <a:ext cx="816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</a:t>
            </a:r>
            <a:r>
              <a:rPr lang="en-US" dirty="0" err="1"/>
              <a:t>ProjectionParameters</a:t>
            </a:r>
            <a:r>
              <a:rPr lang="en-US" dirty="0"/>
              <a:t> parameter – const reference – low memory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parameter is </a:t>
            </a:r>
            <a:r>
              <a:rPr lang="en-US" u="sng" dirty="0"/>
              <a:t>not</a:t>
            </a:r>
            <a:r>
              <a:rPr lang="en-US" dirty="0"/>
              <a:t> supplied for </a:t>
            </a:r>
            <a:r>
              <a:rPr lang="en-US" dirty="0" err="1"/>
              <a:t>modelToObjectSpace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2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8EBA-380C-4477-AA3C-9466C004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Space Coordinate Types (</a:t>
            </a:r>
            <a:r>
              <a:rPr lang="en-US" dirty="0" err="1"/>
              <a:t>ObjectSpace.h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262C12-14DF-42A7-93E7-5FDFB16B891D}"/>
              </a:ext>
            </a:extLst>
          </p:cNvPr>
          <p:cNvSpPr/>
          <p:nvPr/>
        </p:nvSpPr>
        <p:spPr>
          <a:xfrm>
            <a:off x="1223892" y="1347532"/>
            <a:ext cx="2189880" cy="1477328"/>
          </a:xfrm>
          <a:prstGeom prst="rect">
            <a:avLst/>
          </a:prstGeom>
          <a:solidFill>
            <a:srgbClr val="F19A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ObjectSpaceCoord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double x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 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double z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ObjectSpaceCoordinate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Type,x,y,z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255680-294A-4849-A667-A2FC685FEC64}"/>
              </a:ext>
            </a:extLst>
          </p:cNvPr>
          <p:cNvSpPr/>
          <p:nvPr/>
        </p:nvSpPr>
        <p:spPr>
          <a:xfrm>
            <a:off x="1223892" y="3022767"/>
            <a:ext cx="2189880" cy="1477328"/>
          </a:xfrm>
          <a:prstGeom prst="rect">
            <a:avLst/>
          </a:prstGeom>
          <a:solidFill>
            <a:srgbClr val="F19A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ObjectSpaceCoordCovar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double x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 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double z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covar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[9]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C8AACA-B648-43EF-96AA-0E91A2202B60}"/>
              </a:ext>
            </a:extLst>
          </p:cNvPr>
          <p:cNvSpPr/>
          <p:nvPr/>
        </p:nvSpPr>
        <p:spPr>
          <a:xfrm>
            <a:off x="3577062" y="1347532"/>
            <a:ext cx="2189880" cy="1477328"/>
          </a:xfrm>
          <a:prstGeom prst="rect">
            <a:avLst/>
          </a:prstGeom>
          <a:solidFill>
            <a:srgbClr val="F19A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ObjectSpaceVector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double x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 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double z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ED3C3C-7281-4860-84A9-C8A54B5114EF}"/>
              </a:ext>
            </a:extLst>
          </p:cNvPr>
          <p:cNvSpPr/>
          <p:nvPr/>
        </p:nvSpPr>
        <p:spPr>
          <a:xfrm>
            <a:off x="5941184" y="1347532"/>
            <a:ext cx="2189880" cy="1477328"/>
          </a:xfrm>
          <a:prstGeom prst="rect">
            <a:avLst/>
          </a:prstGeom>
          <a:solidFill>
            <a:srgbClr val="F19A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ObjectSpaceLocus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ObjectSpaceCoord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point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ObjectSpaceVector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 direction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7EF1B2-097F-D138-56B0-4807BCB781D9}"/>
              </a:ext>
            </a:extLst>
          </p:cNvPr>
          <p:cNvSpPr/>
          <p:nvPr/>
        </p:nvSpPr>
        <p:spPr>
          <a:xfrm>
            <a:off x="3624964" y="3022767"/>
            <a:ext cx="2189880" cy="1477328"/>
          </a:xfrm>
          <a:prstGeom prst="rect">
            <a:avLst/>
          </a:prstGeom>
          <a:solidFill>
            <a:srgbClr val="F19A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ObjectSpaceVectorCovar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double x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 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double z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covar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[9]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09FB8F-5313-9328-C0CF-DB425E62C43F}"/>
              </a:ext>
            </a:extLst>
          </p:cNvPr>
          <p:cNvSpPr/>
          <p:nvPr/>
        </p:nvSpPr>
        <p:spPr>
          <a:xfrm>
            <a:off x="5941184" y="3022767"/>
            <a:ext cx="2189880" cy="1477328"/>
          </a:xfrm>
          <a:prstGeom prst="rect">
            <a:avLst/>
          </a:prstGeom>
          <a:solidFill>
            <a:srgbClr val="F19A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ObjectSpaceLocusCovar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ObjectSpaceCoordCovar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point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ObjectSpaceVectorCovar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 direction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92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987"/>
      </a:accent1>
      <a:accent2>
        <a:srgbClr val="FFDA00"/>
      </a:accent2>
      <a:accent3>
        <a:srgbClr val="A2C7E2"/>
      </a:accent3>
      <a:accent4>
        <a:srgbClr val="00205C"/>
      </a:accent4>
      <a:accent5>
        <a:srgbClr val="00783F"/>
      </a:accent5>
      <a:accent6>
        <a:srgbClr val="000000"/>
      </a:accent6>
      <a:hlink>
        <a:srgbClr val="00205C"/>
      </a:hlink>
      <a:folHlink>
        <a:srgbClr val="00783F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50000"/>
            <a:lumOff val="50000"/>
          </a:schemeClr>
        </a:solidFill>
      </a:spPr>
      <a:bodyPr rtlCol="0" anchor="ctr"/>
      <a:lstStyle>
        <a:defPPr algn="ctr">
          <a:defRPr sz="12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KBR_template 2020_Standard.potx" id="{C887A0B8-7919-4420-BB6B-3C9F2DDED454}" vid="{A951CD0B-F4A1-4CA6-A0C4-A50601D037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72C6EA6B59144F90624547D4114DA4" ma:contentTypeVersion="15" ma:contentTypeDescription="Create a new document." ma:contentTypeScope="" ma:versionID="689f4ccdc17eed3d64ef27aaea7d71bf">
  <xsd:schema xmlns:xsd="http://www.w3.org/2001/XMLSchema" xmlns:xs="http://www.w3.org/2001/XMLSchema" xmlns:p="http://schemas.microsoft.com/office/2006/metadata/properties" xmlns:ns1="http://schemas.microsoft.com/sharepoint/v3" xmlns:ns2="a93c642f-799b-4441-924d-7549938c7346" xmlns:ns3="5b1daa1f-26af-4a5f-a657-48c7140fa4ef" targetNamespace="http://schemas.microsoft.com/office/2006/metadata/properties" ma:root="true" ma:fieldsID="a9ee510440029d4c03e0e9567651a0b6" ns1:_="" ns2:_="" ns3:_="">
    <xsd:import namespace="http://schemas.microsoft.com/sharepoint/v3"/>
    <xsd:import namespace="a93c642f-799b-4441-924d-7549938c7346"/>
    <xsd:import namespace="5b1daa1f-26af-4a5f-a657-48c7140fa4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c642f-799b-4441-924d-7549938c73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1daa1f-26af-4a5f-a657-48c7140fa4e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C68769-2800-47E1-BE4E-B8C91EFDCDDA}">
  <ds:schemaRefs>
    <ds:schemaRef ds:uri="http://purl.org/dc/elements/1.1/"/>
    <ds:schemaRef ds:uri="http://schemas.microsoft.com/sharepoint/v3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5b1daa1f-26af-4a5f-a657-48c7140fa4ef"/>
    <ds:schemaRef ds:uri="http://schemas.openxmlformats.org/package/2006/metadata/core-properties"/>
    <ds:schemaRef ds:uri="a93c642f-799b-4441-924d-7549938c7346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5C14AE2-4664-41BE-AB57-3A3704EFD8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8397E8-D265-4B1A-BE24-17CE921B25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93c642f-799b-4441-924d-7549938c7346"/>
    <ds:schemaRef ds:uri="5b1daa1f-26af-4a5f-a657-48c7140fa4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18497</TotalTime>
  <Words>955</Words>
  <Application>Microsoft Office PowerPoint</Application>
  <PresentationFormat>On-screen Show (4:3)</PresentationFormat>
  <Paragraphs>249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Wingdings</vt:lpstr>
      <vt:lpstr>Office Theme</vt:lpstr>
      <vt:lpstr>CSM 4.0 Coordinate System Reference, Non-ECEF Sensor Models, Multi-Point</vt:lpstr>
      <vt:lpstr>Summary of Design Efforts Preceeding CSM 4.0</vt:lpstr>
      <vt:lpstr>Previous Design – Non-ECEF Sensor Models</vt:lpstr>
      <vt:lpstr>CSM 4.0 Design – Non-ECEF Sensor Models</vt:lpstr>
      <vt:lpstr>CoordinateReferenceSystem</vt:lpstr>
      <vt:lpstr>CoordinateReferenceSystem Access</vt:lpstr>
      <vt:lpstr>ProjectionParameters</vt:lpstr>
      <vt:lpstr>Generalized ObjectSpace projection methods</vt:lpstr>
      <vt:lpstr>Object Space Coordinate Types (ObjectSpace.h)</vt:lpstr>
      <vt:lpstr>Combined Usages – CRS and PP </vt:lpstr>
      <vt:lpstr>Multi-Point and Non-ECEF </vt:lpstr>
    </vt:vector>
  </TitlesOfParts>
  <Company>KBR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CSM 4.0 HLD</dc:title>
  <dc:creator>Eugene.Rose@us.kbr.com</dc:creator>
  <cp:lastModifiedBy>Eugene Rose</cp:lastModifiedBy>
  <cp:revision>271</cp:revision>
  <dcterms:created xsi:type="dcterms:W3CDTF">2019-04-02T18:21:18Z</dcterms:created>
  <dcterms:modified xsi:type="dcterms:W3CDTF">2023-01-12T19:57:44Z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0x0101008E72C6EA6B59144F90624547D4114DA4</vt:lpwstr>
  </property>
  <property fmtid="{D5CDD505-2E9C-101B-9397-08002B2CF9AE}" pid="3" name="MSIP_Label_0659e264-3d3d-4194-be5a-9fd7d1406bfd_Enabled">
    <vt:lpwstr>true</vt:lpwstr>
  </property>
  <property fmtid="{D5CDD505-2E9C-101B-9397-08002B2CF9AE}" pid="4" name="MSIP_Label_0659e264-3d3d-4194-be5a-9fd7d1406bfd_SetDate">
    <vt:lpwstr>2021-08-23T18:05:57Z</vt:lpwstr>
  </property>
  <property fmtid="{D5CDD505-2E9C-101B-9397-08002B2CF9AE}" pid="5" name="MSIP_Label_0659e264-3d3d-4194-be5a-9fd7d1406bfd_Method">
    <vt:lpwstr>Privileged</vt:lpwstr>
  </property>
  <property fmtid="{D5CDD505-2E9C-101B-9397-08002B2CF9AE}" pid="6" name="MSIP_Label_0659e264-3d3d-4194-be5a-9fd7d1406bfd_Name">
    <vt:lpwstr>Non-Federal</vt:lpwstr>
  </property>
  <property fmtid="{D5CDD505-2E9C-101B-9397-08002B2CF9AE}" pid="7" name="MSIP_Label_0659e264-3d3d-4194-be5a-9fd7d1406bfd_SiteId">
    <vt:lpwstr>e9c974a7-6e14-4451-bfa0-d39600243e2f</vt:lpwstr>
  </property>
  <property fmtid="{D5CDD505-2E9C-101B-9397-08002B2CF9AE}" pid="8" name="MSIP_Label_0659e264-3d3d-4194-be5a-9fd7d1406bfd_ActionId">
    <vt:lpwstr>a14e49e4-44cc-41e8-b2eb-e75e451c74a1</vt:lpwstr>
  </property>
  <property fmtid="{D5CDD505-2E9C-101B-9397-08002B2CF9AE}" pid="9" name="MSIP_Label_0659e264-3d3d-4194-be5a-9fd7d1406bfd_ContentBits">
    <vt:lpwstr>0</vt:lpwstr>
  </property>
  <property fmtid="{D5CDD505-2E9C-101B-9397-08002B2CF9AE}" pid="10" name="MSIP_Label_3b17afdc-1639-4c16-803b-66671fba3b73_Enabled">
    <vt:lpwstr>true</vt:lpwstr>
  </property>
  <property fmtid="{D5CDD505-2E9C-101B-9397-08002B2CF9AE}" pid="11" name="MSIP_Label_3b17afdc-1639-4c16-803b-66671fba3b73_SetDate">
    <vt:lpwstr>2023-01-11T19:28:19Z</vt:lpwstr>
  </property>
  <property fmtid="{D5CDD505-2E9C-101B-9397-08002B2CF9AE}" pid="12" name="MSIP_Label_3b17afdc-1639-4c16-803b-66671fba3b73_Method">
    <vt:lpwstr>Privileged</vt:lpwstr>
  </property>
  <property fmtid="{D5CDD505-2E9C-101B-9397-08002B2CF9AE}" pid="13" name="MSIP_Label_3b17afdc-1639-4c16-803b-66671fba3b73_Name">
    <vt:lpwstr>Public</vt:lpwstr>
  </property>
  <property fmtid="{D5CDD505-2E9C-101B-9397-08002B2CF9AE}" pid="14" name="MSIP_Label_3b17afdc-1639-4c16-803b-66671fba3b73_SiteId">
    <vt:lpwstr>9e52d672-a711-4a65-ad96-286a3703d96e</vt:lpwstr>
  </property>
  <property fmtid="{D5CDD505-2E9C-101B-9397-08002B2CF9AE}" pid="15" name="MSIP_Label_3b17afdc-1639-4c16-803b-66671fba3b73_ActionId">
    <vt:lpwstr>e614a0ca-731f-4ef7-bc88-8b5bc00627df</vt:lpwstr>
  </property>
  <property fmtid="{D5CDD505-2E9C-101B-9397-08002B2CF9AE}" pid="16" name="MSIP_Label_3b17afdc-1639-4c16-803b-66671fba3b73_ContentBits">
    <vt:lpwstr>0</vt:lpwstr>
  </property>
</Properties>
</file>