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1" r:id="rId3"/>
    <p:sldId id="263" r:id="rId4"/>
    <p:sldId id="264" r:id="rId5"/>
    <p:sldId id="265" r:id="rId6"/>
    <p:sldId id="266" r:id="rId7"/>
    <p:sldId id="267" r:id="rId8"/>
    <p:sldId id="284" r:id="rId9"/>
    <p:sldId id="285" r:id="rId10"/>
    <p:sldId id="286" r:id="rId11"/>
    <p:sldId id="287" r:id="rId12"/>
    <p:sldId id="288" r:id="rId13"/>
    <p:sldId id="289" r:id="rId14"/>
    <p:sldId id="290" r:id="rId15"/>
    <p:sldId id="299" r:id="rId16"/>
    <p:sldId id="301" r:id="rId17"/>
    <p:sldId id="300" r:id="rId18"/>
    <p:sldId id="298" r:id="rId19"/>
    <p:sldId id="303" r:id="rId20"/>
    <p:sldId id="291" r:id="rId21"/>
    <p:sldId id="314" r:id="rId22"/>
    <p:sldId id="304" r:id="rId23"/>
    <p:sldId id="310" r:id="rId24"/>
    <p:sldId id="305" r:id="rId25"/>
    <p:sldId id="306" r:id="rId26"/>
    <p:sldId id="312" r:id="rId27"/>
    <p:sldId id="308" r:id="rId28"/>
    <p:sldId id="309" r:id="rId29"/>
    <p:sldId id="280" r:id="rId30"/>
    <p:sldId id="281" r:id="rId31"/>
    <p:sldId id="313" r:id="rId32"/>
    <p:sldId id="282" r:id="rId33"/>
    <p:sldId id="283"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CC00"/>
    <a:srgbClr val="FFDDDD"/>
    <a:srgbClr val="EFFFC1"/>
    <a:srgbClr val="DDF6FF"/>
    <a:srgbClr val="3B4A1E"/>
    <a:srgbClr val="3947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31" autoAdjust="0"/>
  </p:normalViewPr>
  <p:slideViewPr>
    <p:cSldViewPr>
      <p:cViewPr varScale="1">
        <p:scale>
          <a:sx n="80" d="100"/>
          <a:sy n="80" d="100"/>
        </p:scale>
        <p:origin x="246" y="78"/>
      </p:cViewPr>
      <p:guideLst>
        <p:guide orient="horz" pos="1620"/>
        <p:guide pos="2880"/>
      </p:guideLst>
    </p:cSldViewPr>
  </p:slideViewPr>
  <p:outlineViewPr>
    <p:cViewPr>
      <p:scale>
        <a:sx n="20" d="100"/>
        <a:sy n="20" d="100"/>
      </p:scale>
      <p:origin x="0" y="-12684"/>
    </p:cViewPr>
    <p:sldLst>
      <p:sld r:id="rId1" collapse="1"/>
      <p:sld r:id="rId2" collapse="1"/>
      <p:sld r:id="rId3" collapse="1"/>
      <p:sld r:id="rId4" collapse="1"/>
      <p:sld r:id="rId5" collapse="1"/>
      <p:sld r:id="rId6" collapse="1"/>
      <p:sld r:id="rId7" collapse="1"/>
    </p:sldLst>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7" Type="http://schemas.openxmlformats.org/officeDocument/2006/relationships/slide" Target="slides/slide28.xml"/><Relationship Id="rId2" Type="http://schemas.openxmlformats.org/officeDocument/2006/relationships/slide" Target="slides/slide23.xml"/><Relationship Id="rId1" Type="http://schemas.openxmlformats.org/officeDocument/2006/relationships/slide" Target="slides/slide22.xml"/><Relationship Id="rId6" Type="http://schemas.openxmlformats.org/officeDocument/2006/relationships/slide" Target="slides/slide27.xml"/><Relationship Id="rId5" Type="http://schemas.openxmlformats.org/officeDocument/2006/relationships/slide" Target="slides/slide26.xml"/><Relationship Id="rId4"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B2083-238B-4991-BC76-1C42BA81C6A5}" type="datetimeFigureOut">
              <a:rPr kumimoji="1" lang="ja-JP" altLang="en-US" smtClean="0"/>
              <a:t>2017/1/17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2CDD9-7D14-4E32-9C00-786ECE607399}" type="slidenum">
              <a:rPr kumimoji="1" lang="ja-JP" altLang="en-US" smtClean="0"/>
              <a:t>‹#›</a:t>
            </a:fld>
            <a:endParaRPr kumimoji="1" lang="ja-JP" altLang="en-US"/>
          </a:p>
        </p:txBody>
      </p:sp>
    </p:spTree>
    <p:extLst>
      <p:ext uri="{BB962C8B-B14F-4D97-AF65-F5344CB8AC3E}">
        <p14:creationId xmlns:p14="http://schemas.microsoft.com/office/powerpoint/2010/main" val="22718778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3</a:t>
            </a:fld>
            <a:endParaRPr kumimoji="1" lang="ja-JP" altLang="en-US"/>
          </a:p>
        </p:txBody>
      </p:sp>
    </p:spTree>
    <p:extLst>
      <p:ext uri="{BB962C8B-B14F-4D97-AF65-F5344CB8AC3E}">
        <p14:creationId xmlns:p14="http://schemas.microsoft.com/office/powerpoint/2010/main" val="1905281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12</a:t>
            </a:fld>
            <a:endParaRPr kumimoji="1" lang="ja-JP" altLang="en-US"/>
          </a:p>
        </p:txBody>
      </p:sp>
    </p:spTree>
    <p:extLst>
      <p:ext uri="{BB962C8B-B14F-4D97-AF65-F5344CB8AC3E}">
        <p14:creationId xmlns:p14="http://schemas.microsoft.com/office/powerpoint/2010/main" val="1702014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13</a:t>
            </a:fld>
            <a:endParaRPr kumimoji="1" lang="ja-JP" altLang="en-US"/>
          </a:p>
        </p:txBody>
      </p:sp>
    </p:spTree>
    <p:extLst>
      <p:ext uri="{BB962C8B-B14F-4D97-AF65-F5344CB8AC3E}">
        <p14:creationId xmlns:p14="http://schemas.microsoft.com/office/powerpoint/2010/main" val="156108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14</a:t>
            </a:fld>
            <a:endParaRPr kumimoji="1" lang="ja-JP" altLang="en-US"/>
          </a:p>
        </p:txBody>
      </p:sp>
    </p:spTree>
    <p:extLst>
      <p:ext uri="{BB962C8B-B14F-4D97-AF65-F5344CB8AC3E}">
        <p14:creationId xmlns:p14="http://schemas.microsoft.com/office/powerpoint/2010/main" val="1978911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15</a:t>
            </a:fld>
            <a:endParaRPr kumimoji="1" lang="ja-JP" altLang="en-US"/>
          </a:p>
        </p:txBody>
      </p:sp>
    </p:spTree>
    <p:extLst>
      <p:ext uri="{BB962C8B-B14F-4D97-AF65-F5344CB8AC3E}">
        <p14:creationId xmlns:p14="http://schemas.microsoft.com/office/powerpoint/2010/main" val="1136894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16</a:t>
            </a:fld>
            <a:endParaRPr kumimoji="1" lang="ja-JP" altLang="en-US"/>
          </a:p>
        </p:txBody>
      </p:sp>
    </p:spTree>
    <p:extLst>
      <p:ext uri="{BB962C8B-B14F-4D97-AF65-F5344CB8AC3E}">
        <p14:creationId xmlns:p14="http://schemas.microsoft.com/office/powerpoint/2010/main" val="2421814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17</a:t>
            </a:fld>
            <a:endParaRPr kumimoji="1" lang="ja-JP" altLang="en-US"/>
          </a:p>
        </p:txBody>
      </p:sp>
    </p:spTree>
    <p:extLst>
      <p:ext uri="{BB962C8B-B14F-4D97-AF65-F5344CB8AC3E}">
        <p14:creationId xmlns:p14="http://schemas.microsoft.com/office/powerpoint/2010/main" val="829276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18</a:t>
            </a:fld>
            <a:endParaRPr kumimoji="1" lang="ja-JP" altLang="en-US"/>
          </a:p>
        </p:txBody>
      </p:sp>
    </p:spTree>
    <p:extLst>
      <p:ext uri="{BB962C8B-B14F-4D97-AF65-F5344CB8AC3E}">
        <p14:creationId xmlns:p14="http://schemas.microsoft.com/office/powerpoint/2010/main" val="2644231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19</a:t>
            </a:fld>
            <a:endParaRPr kumimoji="1" lang="ja-JP" altLang="en-US"/>
          </a:p>
        </p:txBody>
      </p:sp>
    </p:spTree>
    <p:extLst>
      <p:ext uri="{BB962C8B-B14F-4D97-AF65-F5344CB8AC3E}">
        <p14:creationId xmlns:p14="http://schemas.microsoft.com/office/powerpoint/2010/main" val="2618149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20</a:t>
            </a:fld>
            <a:endParaRPr kumimoji="1" lang="ja-JP" altLang="en-US"/>
          </a:p>
        </p:txBody>
      </p:sp>
    </p:spTree>
    <p:extLst>
      <p:ext uri="{BB962C8B-B14F-4D97-AF65-F5344CB8AC3E}">
        <p14:creationId xmlns:p14="http://schemas.microsoft.com/office/powerpoint/2010/main" val="14175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22</a:t>
            </a:fld>
            <a:endParaRPr kumimoji="1" lang="ja-JP" altLang="en-US"/>
          </a:p>
        </p:txBody>
      </p:sp>
    </p:spTree>
    <p:extLst>
      <p:ext uri="{BB962C8B-B14F-4D97-AF65-F5344CB8AC3E}">
        <p14:creationId xmlns:p14="http://schemas.microsoft.com/office/powerpoint/2010/main" val="1540571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4</a:t>
            </a:fld>
            <a:endParaRPr kumimoji="1" lang="ja-JP" altLang="en-US"/>
          </a:p>
        </p:txBody>
      </p:sp>
    </p:spTree>
    <p:extLst>
      <p:ext uri="{BB962C8B-B14F-4D97-AF65-F5344CB8AC3E}">
        <p14:creationId xmlns:p14="http://schemas.microsoft.com/office/powerpoint/2010/main" val="201047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23</a:t>
            </a:fld>
            <a:endParaRPr kumimoji="1" lang="ja-JP" altLang="en-US"/>
          </a:p>
        </p:txBody>
      </p:sp>
    </p:spTree>
    <p:extLst>
      <p:ext uri="{BB962C8B-B14F-4D97-AF65-F5344CB8AC3E}">
        <p14:creationId xmlns:p14="http://schemas.microsoft.com/office/powerpoint/2010/main" val="379282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24</a:t>
            </a:fld>
            <a:endParaRPr kumimoji="1" lang="ja-JP" altLang="en-US"/>
          </a:p>
        </p:txBody>
      </p:sp>
    </p:spTree>
    <p:extLst>
      <p:ext uri="{BB962C8B-B14F-4D97-AF65-F5344CB8AC3E}">
        <p14:creationId xmlns:p14="http://schemas.microsoft.com/office/powerpoint/2010/main" val="4081566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25</a:t>
            </a:fld>
            <a:endParaRPr kumimoji="1" lang="ja-JP" altLang="en-US"/>
          </a:p>
        </p:txBody>
      </p:sp>
    </p:spTree>
    <p:extLst>
      <p:ext uri="{BB962C8B-B14F-4D97-AF65-F5344CB8AC3E}">
        <p14:creationId xmlns:p14="http://schemas.microsoft.com/office/powerpoint/2010/main" val="3172457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26</a:t>
            </a:fld>
            <a:endParaRPr kumimoji="1" lang="ja-JP" altLang="en-US"/>
          </a:p>
        </p:txBody>
      </p:sp>
    </p:spTree>
    <p:extLst>
      <p:ext uri="{BB962C8B-B14F-4D97-AF65-F5344CB8AC3E}">
        <p14:creationId xmlns:p14="http://schemas.microsoft.com/office/powerpoint/2010/main" val="2756290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27</a:t>
            </a:fld>
            <a:endParaRPr kumimoji="1" lang="ja-JP" altLang="en-US"/>
          </a:p>
        </p:txBody>
      </p:sp>
    </p:spTree>
    <p:extLst>
      <p:ext uri="{BB962C8B-B14F-4D97-AF65-F5344CB8AC3E}">
        <p14:creationId xmlns:p14="http://schemas.microsoft.com/office/powerpoint/2010/main" val="465379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28</a:t>
            </a:fld>
            <a:endParaRPr kumimoji="1" lang="ja-JP" altLang="en-US"/>
          </a:p>
        </p:txBody>
      </p:sp>
    </p:spTree>
    <p:extLst>
      <p:ext uri="{BB962C8B-B14F-4D97-AF65-F5344CB8AC3E}">
        <p14:creationId xmlns:p14="http://schemas.microsoft.com/office/powerpoint/2010/main" val="2045860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29</a:t>
            </a:fld>
            <a:endParaRPr kumimoji="1" lang="ja-JP" altLang="en-US"/>
          </a:p>
        </p:txBody>
      </p:sp>
    </p:spTree>
    <p:extLst>
      <p:ext uri="{BB962C8B-B14F-4D97-AF65-F5344CB8AC3E}">
        <p14:creationId xmlns:p14="http://schemas.microsoft.com/office/powerpoint/2010/main" val="1382477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30</a:t>
            </a:fld>
            <a:endParaRPr kumimoji="1" lang="ja-JP" altLang="en-US"/>
          </a:p>
        </p:txBody>
      </p:sp>
    </p:spTree>
    <p:extLst>
      <p:ext uri="{BB962C8B-B14F-4D97-AF65-F5344CB8AC3E}">
        <p14:creationId xmlns:p14="http://schemas.microsoft.com/office/powerpoint/2010/main" val="118853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31</a:t>
            </a:fld>
            <a:endParaRPr kumimoji="1" lang="ja-JP" altLang="en-US"/>
          </a:p>
        </p:txBody>
      </p:sp>
    </p:spTree>
    <p:extLst>
      <p:ext uri="{BB962C8B-B14F-4D97-AF65-F5344CB8AC3E}">
        <p14:creationId xmlns:p14="http://schemas.microsoft.com/office/powerpoint/2010/main" val="8271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5</a:t>
            </a:fld>
            <a:endParaRPr kumimoji="1" lang="ja-JP" altLang="en-US"/>
          </a:p>
        </p:txBody>
      </p:sp>
    </p:spTree>
    <p:extLst>
      <p:ext uri="{BB962C8B-B14F-4D97-AF65-F5344CB8AC3E}">
        <p14:creationId xmlns:p14="http://schemas.microsoft.com/office/powerpoint/2010/main" val="143871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6</a:t>
            </a:fld>
            <a:endParaRPr kumimoji="1" lang="ja-JP" altLang="en-US"/>
          </a:p>
        </p:txBody>
      </p:sp>
    </p:spTree>
    <p:extLst>
      <p:ext uri="{BB962C8B-B14F-4D97-AF65-F5344CB8AC3E}">
        <p14:creationId xmlns:p14="http://schemas.microsoft.com/office/powerpoint/2010/main" val="394834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7</a:t>
            </a:fld>
            <a:endParaRPr kumimoji="1" lang="ja-JP" altLang="en-US"/>
          </a:p>
        </p:txBody>
      </p:sp>
    </p:spTree>
    <p:extLst>
      <p:ext uri="{BB962C8B-B14F-4D97-AF65-F5344CB8AC3E}">
        <p14:creationId xmlns:p14="http://schemas.microsoft.com/office/powerpoint/2010/main" val="201616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8</a:t>
            </a:fld>
            <a:endParaRPr kumimoji="1" lang="ja-JP" altLang="en-US"/>
          </a:p>
        </p:txBody>
      </p:sp>
    </p:spTree>
    <p:extLst>
      <p:ext uri="{BB962C8B-B14F-4D97-AF65-F5344CB8AC3E}">
        <p14:creationId xmlns:p14="http://schemas.microsoft.com/office/powerpoint/2010/main" val="208106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9</a:t>
            </a:fld>
            <a:endParaRPr kumimoji="1" lang="ja-JP" altLang="en-US"/>
          </a:p>
        </p:txBody>
      </p:sp>
    </p:spTree>
    <p:extLst>
      <p:ext uri="{BB962C8B-B14F-4D97-AF65-F5344CB8AC3E}">
        <p14:creationId xmlns:p14="http://schemas.microsoft.com/office/powerpoint/2010/main" val="13220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10</a:t>
            </a:fld>
            <a:endParaRPr kumimoji="1" lang="ja-JP" altLang="en-US"/>
          </a:p>
        </p:txBody>
      </p:sp>
    </p:spTree>
    <p:extLst>
      <p:ext uri="{BB962C8B-B14F-4D97-AF65-F5344CB8AC3E}">
        <p14:creationId xmlns:p14="http://schemas.microsoft.com/office/powerpoint/2010/main" val="329036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2086A-7A82-4928-9495-2069628149D2}" type="slidenum">
              <a:rPr kumimoji="1" lang="ja-JP" altLang="en-US" smtClean="0"/>
              <a:t>11</a:t>
            </a:fld>
            <a:endParaRPr kumimoji="1" lang="ja-JP" altLang="en-US"/>
          </a:p>
        </p:txBody>
      </p:sp>
    </p:spTree>
    <p:extLst>
      <p:ext uri="{BB962C8B-B14F-4D97-AF65-F5344CB8AC3E}">
        <p14:creationId xmlns:p14="http://schemas.microsoft.com/office/powerpoint/2010/main" val="1638533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741018"/>
            <a:ext cx="7772400" cy="685899"/>
          </a:xfrm>
        </p:spPr>
        <p:txBody>
          <a:bodyPr/>
          <a:lstStyle>
            <a:lvl1pPr>
              <a:defRPr>
                <a:solidFill>
                  <a:schemeClr val="bg1"/>
                </a:solidFill>
              </a:defRPr>
            </a:lvl1pPr>
          </a:lstStyle>
          <a:p>
            <a:r>
              <a:rPr lang="en-US" dirty="0"/>
              <a:t>NAME OF PRESENTATION</a:t>
            </a:r>
          </a:p>
        </p:txBody>
      </p:sp>
      <p:sp>
        <p:nvSpPr>
          <p:cNvPr id="3" name="Subtitle 2"/>
          <p:cNvSpPr>
            <a:spLocks noGrp="1"/>
          </p:cNvSpPr>
          <p:nvPr>
            <p:ph type="subTitle" idx="1" hasCustomPrompt="1"/>
          </p:nvPr>
        </p:nvSpPr>
        <p:spPr>
          <a:xfrm>
            <a:off x="1371600" y="4354810"/>
            <a:ext cx="6400800" cy="521196"/>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Company Name</a:t>
            </a:r>
          </a:p>
        </p:txBody>
      </p:sp>
      <p:sp>
        <p:nvSpPr>
          <p:cNvPr id="4" name="Date Placeholder 3"/>
          <p:cNvSpPr>
            <a:spLocks noGrp="1"/>
          </p:cNvSpPr>
          <p:nvPr>
            <p:ph type="dt" sz="half" idx="10"/>
          </p:nvPr>
        </p:nvSpPr>
        <p:spPr/>
        <p:txBody>
          <a:bodyPr/>
          <a:lstStyle/>
          <a:p>
            <a:fld id="{C3B3E804-D8E7-4F70-B4EB-3D52A2C7EAC6}" type="datetime1">
              <a:rPr lang="en-US" altLang="ja-JP" smtClean="0"/>
              <a:t>1/17/2017</a:t>
            </a:fld>
            <a:endParaRPr lang="en-US"/>
          </a:p>
        </p:txBody>
      </p:sp>
      <p:sp>
        <p:nvSpPr>
          <p:cNvPr id="5" name="Footer Placeholder 4"/>
          <p:cNvSpPr>
            <a:spLocks noGrp="1"/>
          </p:cNvSpPr>
          <p:nvPr>
            <p:ph type="ftr" sz="quarter" idx="11"/>
          </p:nvPr>
        </p:nvSpPr>
        <p:spPr/>
        <p:txBody>
          <a:bodyPr/>
          <a:lstStyle/>
          <a:p>
            <a:r>
              <a:rPr lang="en-US"/>
              <a:t>Copyright © 2017 KazukiKomatsu.</a:t>
            </a:r>
          </a:p>
        </p:txBody>
      </p:sp>
      <p:sp>
        <p:nvSpPr>
          <p:cNvPr id="6" name="Slide Number Placeholder 5"/>
          <p:cNvSpPr>
            <a:spLocks noGrp="1"/>
          </p:cNvSpPr>
          <p:nvPr>
            <p:ph type="sldNum" sz="quarter" idx="12"/>
          </p:nvPr>
        </p:nvSpPr>
        <p:spPr/>
        <p:txBody>
          <a:bodyPr/>
          <a:lstStyle/>
          <a:p>
            <a:fld id="{B7891C80-B72E-42FA-96DD-C35764FB131B}" type="slidenum">
              <a:rPr lang="en-US" smtClean="0"/>
              <a:t>‹#›</a:t>
            </a:fld>
            <a:endParaRPr lang="en-US"/>
          </a:p>
        </p:txBody>
      </p:sp>
    </p:spTree>
    <p:extLst>
      <p:ext uri="{BB962C8B-B14F-4D97-AF65-F5344CB8AC3E}">
        <p14:creationId xmlns:p14="http://schemas.microsoft.com/office/powerpoint/2010/main" val="145237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rgbClr val="3B4A1E"/>
                </a:solidFill>
              </a:defRPr>
            </a:lvl1pPr>
          </a:lstStyle>
          <a:p>
            <a:r>
              <a:rPr lang="en-US" dirty="0"/>
              <a:t>Title</a:t>
            </a:r>
          </a:p>
        </p:txBody>
      </p:sp>
      <p:sp>
        <p:nvSpPr>
          <p:cNvPr id="3" name="Content Placeholder 2"/>
          <p:cNvSpPr>
            <a:spLocks noGrp="1"/>
          </p:cNvSpPr>
          <p:nvPr>
            <p:ph idx="1" hasCustomPrompt="1"/>
          </p:nvPr>
        </p:nvSpPr>
        <p:spPr>
          <a:xfrm>
            <a:off x="2195736" y="1200151"/>
            <a:ext cx="6491064" cy="3394472"/>
          </a:xfrm>
        </p:spPr>
        <p:txBody>
          <a:bodyPr/>
          <a:lstStyle>
            <a:lvl1pPr>
              <a:defRPr>
                <a:solidFill>
                  <a:srgbClr val="3B4A1E"/>
                </a:solidFill>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4" name="Date Placeholder 3"/>
          <p:cNvSpPr>
            <a:spLocks noGrp="1"/>
          </p:cNvSpPr>
          <p:nvPr>
            <p:ph type="dt" sz="half" idx="10"/>
          </p:nvPr>
        </p:nvSpPr>
        <p:spPr/>
        <p:txBody>
          <a:bodyPr/>
          <a:lstStyle/>
          <a:p>
            <a:fld id="{54F49068-035C-48A2-B779-EFB6497B8CBD}" type="datetime1">
              <a:rPr lang="en-US" altLang="ja-JP" smtClean="0"/>
              <a:t>1/17/2017</a:t>
            </a:fld>
            <a:endParaRPr lang="en-US"/>
          </a:p>
        </p:txBody>
      </p:sp>
      <p:sp>
        <p:nvSpPr>
          <p:cNvPr id="5" name="Footer Placeholder 4"/>
          <p:cNvSpPr>
            <a:spLocks noGrp="1"/>
          </p:cNvSpPr>
          <p:nvPr>
            <p:ph type="ftr" sz="quarter" idx="11"/>
          </p:nvPr>
        </p:nvSpPr>
        <p:spPr/>
        <p:txBody>
          <a:bodyPr/>
          <a:lstStyle/>
          <a:p>
            <a:r>
              <a:rPr lang="en-US"/>
              <a:t>Copyright © 2017 KazukiKomatsu.</a:t>
            </a:r>
          </a:p>
        </p:txBody>
      </p:sp>
      <p:sp>
        <p:nvSpPr>
          <p:cNvPr id="6" name="Slide Number Placeholder 5"/>
          <p:cNvSpPr>
            <a:spLocks noGrp="1"/>
          </p:cNvSpPr>
          <p:nvPr>
            <p:ph type="sldNum" sz="quarter" idx="12"/>
          </p:nvPr>
        </p:nvSpPr>
        <p:spPr/>
        <p:txBody>
          <a:bodyPr/>
          <a:lstStyle/>
          <a:p>
            <a:fld id="{B7891C80-B72E-42FA-96DD-C35764FB131B}" type="slidenum">
              <a:rPr lang="en-US" smtClean="0"/>
              <a:t>‹#›</a:t>
            </a:fld>
            <a:endParaRPr lang="en-US"/>
          </a:p>
        </p:txBody>
      </p:sp>
    </p:spTree>
    <p:extLst>
      <p:ext uri="{BB962C8B-B14F-4D97-AF65-F5344CB8AC3E}">
        <p14:creationId xmlns:p14="http://schemas.microsoft.com/office/powerpoint/2010/main" val="215309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Title</a:t>
            </a:r>
          </a:p>
        </p:txBody>
      </p:sp>
      <p:sp>
        <p:nvSpPr>
          <p:cNvPr id="3" name="Content Placeholder 2"/>
          <p:cNvSpPr>
            <a:spLocks noGrp="1"/>
          </p:cNvSpPr>
          <p:nvPr>
            <p:ph idx="1" hasCustomPrompt="1"/>
          </p:nvPr>
        </p:nvSpPr>
        <p:spPr>
          <a:xfrm>
            <a:off x="457200" y="1347613"/>
            <a:ext cx="8229600" cy="3247009"/>
          </a:xfrm>
        </p:spPr>
        <p:txBody>
          <a:bodyPr/>
          <a:lstStyle>
            <a:lvl1pPr marL="0" indent="0" algn="ctr">
              <a:buNone/>
              <a:defRPr>
                <a:solidFill>
                  <a:schemeClr val="bg1"/>
                </a:solidFill>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4" name="Date Placeholder 3"/>
          <p:cNvSpPr>
            <a:spLocks noGrp="1"/>
          </p:cNvSpPr>
          <p:nvPr>
            <p:ph type="dt" sz="half" idx="10"/>
          </p:nvPr>
        </p:nvSpPr>
        <p:spPr/>
        <p:txBody>
          <a:bodyPr/>
          <a:lstStyle/>
          <a:p>
            <a:fld id="{966E36CD-61D0-4018-8496-CDEF30F7DB83}" type="datetime1">
              <a:rPr lang="en-US" altLang="ja-JP" smtClean="0"/>
              <a:t>1/17/2017</a:t>
            </a:fld>
            <a:endParaRPr lang="en-US"/>
          </a:p>
        </p:txBody>
      </p:sp>
      <p:sp>
        <p:nvSpPr>
          <p:cNvPr id="5" name="Footer Placeholder 4"/>
          <p:cNvSpPr>
            <a:spLocks noGrp="1"/>
          </p:cNvSpPr>
          <p:nvPr>
            <p:ph type="ftr" sz="quarter" idx="11"/>
          </p:nvPr>
        </p:nvSpPr>
        <p:spPr/>
        <p:txBody>
          <a:bodyPr/>
          <a:lstStyle/>
          <a:p>
            <a:r>
              <a:rPr lang="en-US"/>
              <a:t>Copyright © 2017 KazukiKomatsu.</a:t>
            </a:r>
          </a:p>
        </p:txBody>
      </p:sp>
      <p:sp>
        <p:nvSpPr>
          <p:cNvPr id="6" name="Slide Number Placeholder 5"/>
          <p:cNvSpPr>
            <a:spLocks noGrp="1"/>
          </p:cNvSpPr>
          <p:nvPr>
            <p:ph type="sldNum" sz="quarter" idx="12"/>
          </p:nvPr>
        </p:nvSpPr>
        <p:spPr/>
        <p:txBody>
          <a:bodyPr/>
          <a:lstStyle/>
          <a:p>
            <a:fld id="{B7891C80-B72E-42FA-96DD-C35764FB131B}" type="slidenum">
              <a:rPr lang="en-US" smtClean="0"/>
              <a:t>‹#›</a:t>
            </a:fld>
            <a:endParaRPr lang="en-US"/>
          </a:p>
        </p:txBody>
      </p:sp>
    </p:spTree>
    <p:extLst>
      <p:ext uri="{BB962C8B-B14F-4D97-AF65-F5344CB8AC3E}">
        <p14:creationId xmlns:p14="http://schemas.microsoft.com/office/powerpoint/2010/main" val="237999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3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Title</a:t>
            </a:r>
          </a:p>
        </p:txBody>
      </p:sp>
      <p:sp>
        <p:nvSpPr>
          <p:cNvPr id="3" name="Content Placeholder 2"/>
          <p:cNvSpPr>
            <a:spLocks noGrp="1"/>
          </p:cNvSpPr>
          <p:nvPr>
            <p:ph idx="1" hasCustomPrompt="1"/>
          </p:nvPr>
        </p:nvSpPr>
        <p:spPr>
          <a:xfrm>
            <a:off x="457200" y="1347613"/>
            <a:ext cx="8229600" cy="3247009"/>
          </a:xfrm>
        </p:spPr>
        <p:txBody>
          <a:bodyPr/>
          <a:lstStyle>
            <a:lvl1pPr marL="0" indent="0" algn="ctr">
              <a:buNone/>
              <a:defRPr>
                <a:solidFill>
                  <a:schemeClr val="bg1"/>
                </a:solidFill>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4" name="Date Placeholder 3"/>
          <p:cNvSpPr>
            <a:spLocks noGrp="1"/>
          </p:cNvSpPr>
          <p:nvPr>
            <p:ph type="dt" sz="half" idx="10"/>
          </p:nvPr>
        </p:nvSpPr>
        <p:spPr/>
        <p:txBody>
          <a:bodyPr/>
          <a:lstStyle/>
          <a:p>
            <a:fld id="{EC531617-0113-4B39-9C63-54B841A938A2}" type="datetime1">
              <a:rPr lang="en-US" altLang="ja-JP" smtClean="0"/>
              <a:t>1/17/2017</a:t>
            </a:fld>
            <a:endParaRPr lang="en-US"/>
          </a:p>
        </p:txBody>
      </p:sp>
      <p:sp>
        <p:nvSpPr>
          <p:cNvPr id="5" name="Footer Placeholder 4"/>
          <p:cNvSpPr>
            <a:spLocks noGrp="1"/>
          </p:cNvSpPr>
          <p:nvPr>
            <p:ph type="ftr" sz="quarter" idx="11"/>
          </p:nvPr>
        </p:nvSpPr>
        <p:spPr/>
        <p:txBody>
          <a:bodyPr/>
          <a:lstStyle/>
          <a:p>
            <a:r>
              <a:rPr lang="en-US"/>
              <a:t>Copyright © 2017 KazukiKomatsu.</a:t>
            </a:r>
          </a:p>
        </p:txBody>
      </p:sp>
      <p:sp>
        <p:nvSpPr>
          <p:cNvPr id="6" name="Slide Number Placeholder 5"/>
          <p:cNvSpPr>
            <a:spLocks noGrp="1"/>
          </p:cNvSpPr>
          <p:nvPr>
            <p:ph type="sldNum" sz="quarter" idx="12"/>
          </p:nvPr>
        </p:nvSpPr>
        <p:spPr/>
        <p:txBody>
          <a:bodyPr/>
          <a:lstStyle/>
          <a:p>
            <a:fld id="{B7891C80-B72E-42FA-96DD-C35764FB131B}" type="slidenum">
              <a:rPr lang="en-US" smtClean="0"/>
              <a:t>‹#›</a:t>
            </a:fld>
            <a:endParaRPr lang="en-US"/>
          </a:p>
        </p:txBody>
      </p:sp>
    </p:spTree>
    <p:extLst>
      <p:ext uri="{BB962C8B-B14F-4D97-AF65-F5344CB8AC3E}">
        <p14:creationId xmlns:p14="http://schemas.microsoft.com/office/powerpoint/2010/main" val="3785377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ja-JP" altLang="en-US" noProof="0"/>
              <a:t>マスター タイトルの書式設定</a:t>
            </a:r>
            <a:endParaRPr lang="en-US" noProof="0"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E822803-7AF4-46B0-91CD-FB0AC5E199B4}" type="datetime1">
              <a:rPr lang="en-US" altLang="ja-JP" noProof="0" smtClean="0"/>
              <a:t>1/17/2017</a:t>
            </a:fld>
            <a:endParaRPr lang="en-US" noProof="0"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Copyright © 2017 KazukiKomatsu.</a:t>
            </a:r>
            <a:endParaRPr lang="en-US" noProof="0"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7891C80-B72E-42FA-96DD-C35764FB131B}" type="slidenum">
              <a:rPr lang="en-US" noProof="0" smtClean="0"/>
              <a:t>‹#›</a:t>
            </a:fld>
            <a:endParaRPr lang="en-US" noProof="0" dirty="0"/>
          </a:p>
        </p:txBody>
      </p:sp>
    </p:spTree>
    <p:extLst>
      <p:ext uri="{BB962C8B-B14F-4D97-AF65-F5344CB8AC3E}">
        <p14:creationId xmlns:p14="http://schemas.microsoft.com/office/powerpoint/2010/main" val="302674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How to use </a:t>
            </a:r>
            <a:r>
              <a:rPr lang="en-US" sz="6700" b="1" dirty="0"/>
              <a:t>GitHub</a:t>
            </a:r>
          </a:p>
        </p:txBody>
      </p:sp>
      <p:sp>
        <p:nvSpPr>
          <p:cNvPr id="4" name="フッター プレースホルダー 3"/>
          <p:cNvSpPr>
            <a:spLocks noGrp="1"/>
          </p:cNvSpPr>
          <p:nvPr>
            <p:ph type="ftr" sz="quarter" idx="11"/>
          </p:nvPr>
        </p:nvSpPr>
        <p:spPr/>
        <p:txBody>
          <a:bodyPr/>
          <a:lstStyle/>
          <a:p>
            <a:r>
              <a:rPr lang="en-US"/>
              <a:t>Copyright © 2017 KazukiKomatsu.</a:t>
            </a:r>
          </a:p>
        </p:txBody>
      </p:sp>
      <p:sp>
        <p:nvSpPr>
          <p:cNvPr id="5" name="スライド番号プレースホルダー 4"/>
          <p:cNvSpPr>
            <a:spLocks noGrp="1"/>
          </p:cNvSpPr>
          <p:nvPr>
            <p:ph type="sldNum" sz="quarter" idx="12"/>
          </p:nvPr>
        </p:nvSpPr>
        <p:spPr/>
        <p:txBody>
          <a:bodyPr/>
          <a:lstStyle/>
          <a:p>
            <a:fld id="{B7891C80-B72E-42FA-96DD-C35764FB131B}" type="slidenum">
              <a:rPr lang="en-US" smtClean="0"/>
              <a:t>1</a:t>
            </a:fld>
            <a:endParaRPr lang="en-US"/>
          </a:p>
        </p:txBody>
      </p:sp>
    </p:spTree>
    <p:extLst>
      <p:ext uri="{BB962C8B-B14F-4D97-AF65-F5344CB8AC3E}">
        <p14:creationId xmlns:p14="http://schemas.microsoft.com/office/powerpoint/2010/main" val="1489154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2268769" y="1496821"/>
            <a:ext cx="4371545" cy="3270442"/>
          </a:xfrm>
          <a:prstGeom prst="rect">
            <a:avLst/>
          </a:prstGeom>
        </p:spPr>
      </p:pic>
      <p:sp>
        <p:nvSpPr>
          <p:cNvPr id="2" name="タイトル 1"/>
          <p:cNvSpPr>
            <a:spLocks noGrp="1"/>
          </p:cNvSpPr>
          <p:nvPr>
            <p:ph type="title"/>
          </p:nvPr>
        </p:nvSpPr>
        <p:spPr/>
        <p:txBody>
          <a:bodyPr>
            <a:normAutofit/>
          </a:bodyPr>
          <a:lstStyle/>
          <a:p>
            <a:r>
              <a:rPr lang="ja-JP" altLang="en-US" sz="3600" dirty="0"/>
              <a:t>リモートリポジトリ作成</a:t>
            </a:r>
            <a:r>
              <a:rPr lang="en-US" altLang="ja-JP" sz="3600" dirty="0"/>
              <a:t>(3/6)</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ja-JP" altLang="en-US" sz="1200" dirty="0"/>
              <a:t>次の画面で下図のボタンをクリックし、初期設定コマンドをコピーします。</a:t>
            </a:r>
            <a:endParaRPr lang="en-US" altLang="ja-JP" sz="1200" dirty="0"/>
          </a:p>
        </p:txBody>
      </p:sp>
      <p:sp>
        <p:nvSpPr>
          <p:cNvPr id="10" name="楕円 9"/>
          <p:cNvSpPr/>
          <p:nvPr/>
        </p:nvSpPr>
        <p:spPr>
          <a:xfrm>
            <a:off x="6145858" y="3344256"/>
            <a:ext cx="194592" cy="144016"/>
          </a:xfrm>
          <a:prstGeom prst="ellipse">
            <a:avLst/>
          </a:prstGeom>
          <a:noFill/>
          <a:ln>
            <a:solidFill>
              <a:srgbClr val="FF0000"/>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1" name="吹き出し: 角を丸めた四角形 10"/>
          <p:cNvSpPr/>
          <p:nvPr/>
        </p:nvSpPr>
        <p:spPr>
          <a:xfrm>
            <a:off x="5585656" y="3003798"/>
            <a:ext cx="659136" cy="229826"/>
          </a:xfrm>
          <a:prstGeom prst="wedgeRoundRectCallout">
            <a:avLst>
              <a:gd name="adj1" fmla="val 49091"/>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13" name="正方形/長方形 12"/>
          <p:cNvSpPr/>
          <p:nvPr/>
        </p:nvSpPr>
        <p:spPr>
          <a:xfrm>
            <a:off x="2483769" y="3361332"/>
            <a:ext cx="2376264" cy="50656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角を丸めた四角形 14"/>
          <p:cNvSpPr/>
          <p:nvPr/>
        </p:nvSpPr>
        <p:spPr>
          <a:xfrm>
            <a:off x="5004048" y="3384787"/>
            <a:ext cx="659136" cy="229826"/>
          </a:xfrm>
          <a:prstGeom prst="wedgeRoundRectCallout">
            <a:avLst>
              <a:gd name="adj1" fmla="val -57845"/>
              <a:gd name="adj2" fmla="val 63564"/>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コピー</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7" name="スライド番号プレースホルダー 6"/>
          <p:cNvSpPr>
            <a:spLocks noGrp="1"/>
          </p:cNvSpPr>
          <p:nvPr>
            <p:ph type="sldNum" sz="quarter" idx="12"/>
          </p:nvPr>
        </p:nvSpPr>
        <p:spPr/>
        <p:txBody>
          <a:bodyPr/>
          <a:lstStyle/>
          <a:p>
            <a:fld id="{B7891C80-B72E-42FA-96DD-C35764FB131B}" type="slidenum">
              <a:rPr lang="en-US" smtClean="0"/>
              <a:t>10</a:t>
            </a:fld>
            <a:endParaRPr lang="en-US"/>
          </a:p>
        </p:txBody>
      </p:sp>
    </p:spTree>
    <p:extLst>
      <p:ext uri="{BB962C8B-B14F-4D97-AF65-F5344CB8AC3E}">
        <p14:creationId xmlns:p14="http://schemas.microsoft.com/office/powerpoint/2010/main" val="403095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リモートリポジトリ作成</a:t>
            </a:r>
            <a:r>
              <a:rPr lang="en-US" altLang="ja-JP" sz="3600" dirty="0"/>
              <a:t>(4/6)</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ja-JP" altLang="en-US" sz="1200" dirty="0"/>
              <a:t>次にコマンドラインで</a:t>
            </a:r>
            <a:r>
              <a:rPr lang="en-US" altLang="ja-JP" sz="1200" dirty="0"/>
              <a:t>GitHub</a:t>
            </a:r>
            <a:r>
              <a:rPr lang="ja-JP" altLang="en-US" sz="1200" dirty="0"/>
              <a:t>と連携させる専用のディレクトリを作成し、それをカレントディレクトリに設定します。</a:t>
            </a:r>
            <a:endParaRPr lang="en-US" altLang="ja-JP" sz="1200" dirty="0"/>
          </a:p>
          <a:p>
            <a:pPr marL="0" indent="0">
              <a:buNone/>
            </a:pPr>
            <a:r>
              <a:rPr lang="ja-JP" altLang="en-US" sz="1200" dirty="0"/>
              <a:t>そして、コマンドラインに</a:t>
            </a:r>
            <a:r>
              <a:rPr lang="en-US" altLang="ja-JP" sz="1200" dirty="0"/>
              <a:t>GitHub</a:t>
            </a:r>
            <a:r>
              <a:rPr lang="ja-JP" altLang="en-US" sz="1200" dirty="0"/>
              <a:t>でコピーしたコマンドを貼り付けます。</a:t>
            </a:r>
            <a:endParaRPr lang="en-US" altLang="ja-JP" sz="1200" dirty="0"/>
          </a:p>
          <a:p>
            <a:pPr marL="0" indent="0">
              <a:buNone/>
            </a:pPr>
            <a:r>
              <a:rPr lang="ja-JP" altLang="en-US" sz="1200" dirty="0"/>
              <a:t>このコマンドは下記の通りです。</a:t>
            </a:r>
            <a:endParaRPr lang="en-US" altLang="ja-JP" sz="1200" dirty="0"/>
          </a:p>
        </p:txBody>
      </p:sp>
      <p:sp>
        <p:nvSpPr>
          <p:cNvPr id="12" name="正方形/長方形 11"/>
          <p:cNvSpPr/>
          <p:nvPr/>
        </p:nvSpPr>
        <p:spPr>
          <a:xfrm>
            <a:off x="2216222" y="2283718"/>
            <a:ext cx="5092081" cy="120032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echo "# </a:t>
            </a:r>
            <a:r>
              <a:rPr lang="en-US" altLang="ja-JP" sz="1200" dirty="0" err="1">
                <a:solidFill>
                  <a:schemeClr val="bg1"/>
                </a:solidFill>
              </a:rPr>
              <a:t>github_study</a:t>
            </a:r>
            <a:r>
              <a:rPr lang="en-US" altLang="ja-JP" sz="1200" dirty="0">
                <a:solidFill>
                  <a:schemeClr val="bg1"/>
                </a:solidFill>
              </a:rPr>
              <a:t>" &gt;&gt; README.md</a:t>
            </a:r>
          </a:p>
          <a:p>
            <a:r>
              <a:rPr lang="en-US" altLang="ja-JP" sz="1200" dirty="0" err="1">
                <a:solidFill>
                  <a:schemeClr val="bg1"/>
                </a:solidFill>
              </a:rPr>
              <a:t>git</a:t>
            </a:r>
            <a:r>
              <a:rPr lang="en-US" altLang="ja-JP" sz="1200" dirty="0">
                <a:solidFill>
                  <a:schemeClr val="bg1"/>
                </a:solidFill>
              </a:rPr>
              <a:t> </a:t>
            </a:r>
            <a:r>
              <a:rPr lang="en-US" altLang="ja-JP" sz="1200" dirty="0" err="1">
                <a:solidFill>
                  <a:schemeClr val="bg1"/>
                </a:solidFill>
              </a:rPr>
              <a:t>init</a:t>
            </a:r>
            <a:endParaRPr lang="en-US" altLang="ja-JP" sz="1200" dirty="0">
              <a:solidFill>
                <a:schemeClr val="bg1"/>
              </a:solidFill>
            </a:endParaRPr>
          </a:p>
          <a:p>
            <a:r>
              <a:rPr lang="en-US" altLang="ja-JP" sz="1200" dirty="0" err="1">
                <a:solidFill>
                  <a:schemeClr val="bg1"/>
                </a:solidFill>
              </a:rPr>
              <a:t>git</a:t>
            </a:r>
            <a:r>
              <a:rPr lang="en-US" altLang="ja-JP" sz="1200" dirty="0">
                <a:solidFill>
                  <a:schemeClr val="bg1"/>
                </a:solidFill>
              </a:rPr>
              <a:t> add README.md</a:t>
            </a:r>
          </a:p>
          <a:p>
            <a:r>
              <a:rPr lang="en-US" altLang="ja-JP" sz="1200" dirty="0" err="1">
                <a:solidFill>
                  <a:schemeClr val="bg1"/>
                </a:solidFill>
              </a:rPr>
              <a:t>git</a:t>
            </a:r>
            <a:r>
              <a:rPr lang="en-US" altLang="ja-JP" sz="1200" dirty="0">
                <a:solidFill>
                  <a:schemeClr val="bg1"/>
                </a:solidFill>
              </a:rPr>
              <a:t> commit -m "first commit"</a:t>
            </a:r>
          </a:p>
          <a:p>
            <a:r>
              <a:rPr lang="en-US" altLang="ja-JP" sz="1200" dirty="0" err="1">
                <a:solidFill>
                  <a:schemeClr val="bg1"/>
                </a:solidFill>
              </a:rPr>
              <a:t>git</a:t>
            </a:r>
            <a:r>
              <a:rPr lang="en-US" altLang="ja-JP" sz="1200" dirty="0">
                <a:solidFill>
                  <a:schemeClr val="bg1"/>
                </a:solidFill>
              </a:rPr>
              <a:t> remote add origin https://github.com/re004037s/github_study.git</a:t>
            </a:r>
          </a:p>
          <a:p>
            <a:r>
              <a:rPr lang="en-US" altLang="ja-JP" sz="1200" dirty="0" err="1">
                <a:solidFill>
                  <a:schemeClr val="bg1"/>
                </a:solidFill>
              </a:rPr>
              <a:t>git</a:t>
            </a:r>
            <a:r>
              <a:rPr lang="en-US" altLang="ja-JP" sz="1200" dirty="0">
                <a:solidFill>
                  <a:schemeClr val="bg1"/>
                </a:solidFill>
              </a:rPr>
              <a:t> push -u origin master</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11</a:t>
            </a:fld>
            <a:endParaRPr lang="en-US"/>
          </a:p>
        </p:txBody>
      </p:sp>
    </p:spTree>
    <p:extLst>
      <p:ext uri="{BB962C8B-B14F-4D97-AF65-F5344CB8AC3E}">
        <p14:creationId xmlns:p14="http://schemas.microsoft.com/office/powerpoint/2010/main" val="203633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リモートリポジトリ作成</a:t>
            </a:r>
            <a:r>
              <a:rPr lang="en-US" altLang="ja-JP" sz="3600" dirty="0"/>
              <a:t>(5/6)</a:t>
            </a:r>
            <a:endParaRPr kumimoji="1" lang="ja-JP" altLang="en-US" sz="3600" dirty="0"/>
          </a:p>
        </p:txBody>
      </p:sp>
      <p:sp>
        <p:nvSpPr>
          <p:cNvPr id="3" name="コンテンツ プレースホルダー 2"/>
          <p:cNvSpPr>
            <a:spLocks noGrp="1"/>
          </p:cNvSpPr>
          <p:nvPr>
            <p:ph idx="1"/>
          </p:nvPr>
        </p:nvSpPr>
        <p:spPr>
          <a:xfrm>
            <a:off x="2144216" y="951570"/>
            <a:ext cx="6172200" cy="4191930"/>
          </a:xfrm>
        </p:spPr>
        <p:txBody>
          <a:bodyPr>
            <a:normAutofit/>
          </a:bodyPr>
          <a:lstStyle/>
          <a:p>
            <a:pPr marL="0" indent="0">
              <a:buNone/>
            </a:pPr>
            <a:r>
              <a:rPr lang="ja-JP" altLang="en-US" sz="1050" dirty="0"/>
              <a:t>コマンド内容を一つ一つ確認して行きましょう。</a:t>
            </a:r>
            <a:endParaRPr lang="en-US" altLang="ja-JP" sz="1050" dirty="0"/>
          </a:p>
          <a:p>
            <a:pPr marL="0" indent="0">
              <a:buNone/>
            </a:pPr>
            <a:r>
              <a:rPr lang="ja-JP" altLang="en-US" sz="1050" dirty="0"/>
              <a:t>①</a:t>
            </a:r>
            <a:r>
              <a:rPr lang="en-US" altLang="ja-JP" sz="1050" dirty="0"/>
              <a:t>README.md</a:t>
            </a:r>
            <a:r>
              <a:rPr lang="ja-JP" altLang="en-US" sz="1050" dirty="0"/>
              <a:t>ファイルを作成。</a:t>
            </a:r>
            <a:endParaRPr lang="en-US" altLang="ja-JP" sz="1050" dirty="0"/>
          </a:p>
          <a:p>
            <a:pPr marL="0" indent="0">
              <a:buNone/>
            </a:pPr>
            <a:endParaRPr lang="en-US" altLang="ja-JP" sz="1050" dirty="0"/>
          </a:p>
          <a:p>
            <a:pPr marL="0" indent="0">
              <a:buNone/>
            </a:pPr>
            <a:endParaRPr lang="en-US" altLang="ja-JP" sz="1050" dirty="0"/>
          </a:p>
          <a:p>
            <a:pPr marL="0" indent="0">
              <a:buNone/>
            </a:pPr>
            <a:r>
              <a:rPr lang="ja-JP" altLang="en-US" sz="1050" dirty="0"/>
              <a:t>②カレントディレクトリを</a:t>
            </a:r>
            <a:r>
              <a:rPr lang="en-US" altLang="ja-JP" sz="1050" dirty="0" err="1"/>
              <a:t>Git</a:t>
            </a:r>
            <a:r>
              <a:rPr lang="ja-JP" altLang="en-US" sz="1050" dirty="0"/>
              <a:t>管理に。</a:t>
            </a:r>
            <a:endParaRPr lang="en-US" altLang="ja-JP" sz="1050" dirty="0"/>
          </a:p>
          <a:p>
            <a:pPr marL="0" indent="0">
              <a:buNone/>
            </a:pPr>
            <a:endParaRPr lang="en-US" altLang="ja-JP" sz="1050" dirty="0"/>
          </a:p>
          <a:p>
            <a:pPr marL="0" indent="0">
              <a:buNone/>
            </a:pPr>
            <a:endParaRPr lang="en-US" altLang="ja-JP" sz="1050" dirty="0"/>
          </a:p>
          <a:p>
            <a:pPr marL="0" indent="0">
              <a:buNone/>
            </a:pPr>
            <a:r>
              <a:rPr lang="ja-JP" altLang="en-US" sz="1050" dirty="0"/>
              <a:t>③コミット対象に追加。</a:t>
            </a:r>
            <a:endParaRPr lang="en-US" altLang="ja-JP" sz="1050" dirty="0"/>
          </a:p>
          <a:p>
            <a:pPr marL="0" indent="0">
              <a:buNone/>
            </a:pPr>
            <a:endParaRPr lang="en-US" altLang="ja-JP" sz="1050" dirty="0"/>
          </a:p>
          <a:p>
            <a:pPr marL="0" indent="0">
              <a:buNone/>
            </a:pPr>
            <a:endParaRPr lang="en-US" altLang="ja-JP" sz="1050" dirty="0"/>
          </a:p>
          <a:p>
            <a:pPr marL="0" indent="0">
              <a:buNone/>
            </a:pPr>
            <a:r>
              <a:rPr lang="ja-JP" altLang="en-US" sz="1050" dirty="0"/>
              <a:t>④初回コミットを実行。</a:t>
            </a:r>
            <a:endParaRPr lang="en-US" altLang="ja-JP" sz="1050" dirty="0"/>
          </a:p>
          <a:p>
            <a:pPr marL="0" indent="0">
              <a:buNone/>
            </a:pPr>
            <a:endParaRPr lang="en-US" altLang="ja-JP" sz="1050" dirty="0"/>
          </a:p>
          <a:p>
            <a:pPr marL="0" indent="0">
              <a:buNone/>
            </a:pPr>
            <a:endParaRPr lang="en-US" altLang="ja-JP" sz="1050" dirty="0"/>
          </a:p>
          <a:p>
            <a:pPr marL="0" indent="0">
              <a:buNone/>
            </a:pPr>
            <a:r>
              <a:rPr lang="ja-JP" altLang="en-US" sz="1050" dirty="0"/>
              <a:t>⑤リモートリポジトリと接続。</a:t>
            </a:r>
            <a:endParaRPr lang="en-US" altLang="ja-JP" sz="1050" dirty="0"/>
          </a:p>
          <a:p>
            <a:pPr marL="0" indent="0">
              <a:buNone/>
            </a:pPr>
            <a:endParaRPr lang="en-US" altLang="ja-JP" sz="1050" dirty="0"/>
          </a:p>
          <a:p>
            <a:pPr marL="0" indent="0">
              <a:buNone/>
            </a:pPr>
            <a:endParaRPr lang="en-US" altLang="ja-JP" sz="1050" dirty="0"/>
          </a:p>
          <a:p>
            <a:pPr marL="0" indent="0">
              <a:buNone/>
            </a:pPr>
            <a:r>
              <a:rPr lang="ja-JP" altLang="en-US" sz="1050" dirty="0"/>
              <a:t>⑥ローカルリポジトリの内容をリモートリポジトリへ</a:t>
            </a:r>
            <a:r>
              <a:rPr lang="en-US" altLang="ja-JP" sz="1050" dirty="0"/>
              <a:t>push</a:t>
            </a:r>
            <a:r>
              <a:rPr lang="ja-JP" altLang="en-US" sz="1050" dirty="0" err="1"/>
              <a:t>。</a:t>
            </a:r>
            <a:endParaRPr lang="en-US" altLang="ja-JP" sz="1050" dirty="0"/>
          </a:p>
          <a:p>
            <a:pPr marL="0" indent="0">
              <a:buNone/>
            </a:pPr>
            <a:endParaRPr lang="en-US" altLang="ja-JP" sz="1050" dirty="0"/>
          </a:p>
          <a:p>
            <a:pPr marL="0" indent="0">
              <a:buNone/>
            </a:pPr>
            <a:endParaRPr lang="en-US" altLang="ja-JP" sz="1050" dirty="0"/>
          </a:p>
          <a:p>
            <a:pPr marL="0" indent="0">
              <a:buNone/>
            </a:pPr>
            <a:r>
              <a:rPr lang="ja-JP" altLang="en-US" sz="1050" dirty="0"/>
              <a:t>①②はリモートリポジトリ新規作成時のみ実行し、その後は③～⑥を繰り返します。</a:t>
            </a:r>
            <a:endParaRPr lang="en-US" altLang="ja-JP" sz="1050" dirty="0"/>
          </a:p>
        </p:txBody>
      </p:sp>
      <p:sp>
        <p:nvSpPr>
          <p:cNvPr id="12" name="正方形/長方形 11"/>
          <p:cNvSpPr/>
          <p:nvPr/>
        </p:nvSpPr>
        <p:spPr>
          <a:xfrm>
            <a:off x="2216222" y="1366796"/>
            <a:ext cx="5092081"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echo "# </a:t>
            </a:r>
            <a:r>
              <a:rPr lang="en-US" altLang="ja-JP" sz="1200" dirty="0" err="1">
                <a:solidFill>
                  <a:schemeClr val="bg1"/>
                </a:solidFill>
              </a:rPr>
              <a:t>github_study</a:t>
            </a:r>
            <a:r>
              <a:rPr lang="en-US" altLang="ja-JP" sz="1200" dirty="0">
                <a:solidFill>
                  <a:schemeClr val="bg1"/>
                </a:solidFill>
              </a:rPr>
              <a:t>" &gt;&gt; README.md</a:t>
            </a:r>
          </a:p>
        </p:txBody>
      </p:sp>
      <p:sp>
        <p:nvSpPr>
          <p:cNvPr id="6" name="正方形/長方形 5"/>
          <p:cNvSpPr/>
          <p:nvPr/>
        </p:nvSpPr>
        <p:spPr>
          <a:xfrm>
            <a:off x="2216222" y="2518924"/>
            <a:ext cx="5092081"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err="1">
                <a:solidFill>
                  <a:schemeClr val="bg1"/>
                </a:solidFill>
              </a:rPr>
              <a:t>git</a:t>
            </a:r>
            <a:r>
              <a:rPr lang="en-US" altLang="ja-JP" sz="1200" dirty="0">
                <a:solidFill>
                  <a:schemeClr val="bg1"/>
                </a:solidFill>
              </a:rPr>
              <a:t> add README.md</a:t>
            </a:r>
          </a:p>
        </p:txBody>
      </p:sp>
      <p:sp>
        <p:nvSpPr>
          <p:cNvPr id="7" name="正方形/長方形 6"/>
          <p:cNvSpPr/>
          <p:nvPr/>
        </p:nvSpPr>
        <p:spPr>
          <a:xfrm>
            <a:off x="2216222" y="1936466"/>
            <a:ext cx="5092081"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err="1">
                <a:solidFill>
                  <a:schemeClr val="bg1"/>
                </a:solidFill>
              </a:rPr>
              <a:t>git</a:t>
            </a:r>
            <a:r>
              <a:rPr lang="en-US" altLang="ja-JP" sz="1200" dirty="0">
                <a:solidFill>
                  <a:schemeClr val="bg1"/>
                </a:solidFill>
              </a:rPr>
              <a:t> </a:t>
            </a:r>
            <a:r>
              <a:rPr lang="en-US" altLang="ja-JP" sz="1200" dirty="0" err="1">
                <a:solidFill>
                  <a:schemeClr val="bg1"/>
                </a:solidFill>
              </a:rPr>
              <a:t>init</a:t>
            </a:r>
            <a:endParaRPr lang="en-US" altLang="ja-JP" sz="1200" dirty="0">
              <a:solidFill>
                <a:schemeClr val="bg1"/>
              </a:solidFill>
            </a:endParaRPr>
          </a:p>
        </p:txBody>
      </p:sp>
      <p:sp>
        <p:nvSpPr>
          <p:cNvPr id="8" name="正方形/長方形 7"/>
          <p:cNvSpPr/>
          <p:nvPr/>
        </p:nvSpPr>
        <p:spPr>
          <a:xfrm>
            <a:off x="2216222" y="3088594"/>
            <a:ext cx="5092081"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err="1">
                <a:solidFill>
                  <a:schemeClr val="bg1"/>
                </a:solidFill>
              </a:rPr>
              <a:t>git</a:t>
            </a:r>
            <a:r>
              <a:rPr lang="en-US" altLang="ja-JP" sz="1200" dirty="0">
                <a:solidFill>
                  <a:schemeClr val="bg1"/>
                </a:solidFill>
              </a:rPr>
              <a:t> commit -m "first commit"</a:t>
            </a:r>
          </a:p>
        </p:txBody>
      </p:sp>
      <p:sp>
        <p:nvSpPr>
          <p:cNvPr id="9" name="正方形/長方形 8"/>
          <p:cNvSpPr/>
          <p:nvPr/>
        </p:nvSpPr>
        <p:spPr>
          <a:xfrm>
            <a:off x="2214918" y="3675691"/>
            <a:ext cx="5092081"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err="1">
                <a:solidFill>
                  <a:schemeClr val="bg1"/>
                </a:solidFill>
              </a:rPr>
              <a:t>git</a:t>
            </a:r>
            <a:r>
              <a:rPr lang="en-US" altLang="ja-JP" sz="1200" dirty="0">
                <a:solidFill>
                  <a:schemeClr val="bg1"/>
                </a:solidFill>
              </a:rPr>
              <a:t> remote add origin https://github.com/re004037s/github_study.git</a:t>
            </a:r>
          </a:p>
        </p:txBody>
      </p:sp>
      <p:sp>
        <p:nvSpPr>
          <p:cNvPr id="10" name="正方形/長方形 9"/>
          <p:cNvSpPr/>
          <p:nvPr/>
        </p:nvSpPr>
        <p:spPr>
          <a:xfrm>
            <a:off x="2216222" y="4260547"/>
            <a:ext cx="5092081"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err="1">
                <a:solidFill>
                  <a:schemeClr val="bg1"/>
                </a:solidFill>
              </a:rPr>
              <a:t>git</a:t>
            </a:r>
            <a:r>
              <a:rPr lang="en-US" altLang="ja-JP" sz="1200" dirty="0">
                <a:solidFill>
                  <a:schemeClr val="bg1"/>
                </a:solidFill>
              </a:rPr>
              <a:t> push -u origin master</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11" name="スライド番号プレースホルダー 10"/>
          <p:cNvSpPr>
            <a:spLocks noGrp="1"/>
          </p:cNvSpPr>
          <p:nvPr>
            <p:ph type="sldNum" sz="quarter" idx="12"/>
          </p:nvPr>
        </p:nvSpPr>
        <p:spPr/>
        <p:txBody>
          <a:bodyPr/>
          <a:lstStyle/>
          <a:p>
            <a:fld id="{B7891C80-B72E-42FA-96DD-C35764FB131B}" type="slidenum">
              <a:rPr lang="en-US" smtClean="0"/>
              <a:t>12</a:t>
            </a:fld>
            <a:endParaRPr lang="en-US"/>
          </a:p>
        </p:txBody>
      </p:sp>
    </p:spTree>
    <p:extLst>
      <p:ext uri="{BB962C8B-B14F-4D97-AF65-F5344CB8AC3E}">
        <p14:creationId xmlns:p14="http://schemas.microsoft.com/office/powerpoint/2010/main" val="2882422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リモートリポジトリ作成</a:t>
            </a:r>
            <a:r>
              <a:rPr lang="en-US" altLang="ja-JP" sz="3600" dirty="0"/>
              <a:t>(6/6)</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ja-JP" altLang="en-US" sz="1200" dirty="0"/>
              <a:t>コマンドを実行した後、ブラウザを更新したら下記のように表示されます。</a:t>
            </a:r>
            <a:endParaRPr lang="en-US" altLang="ja-JP" sz="1200" dirty="0"/>
          </a:p>
        </p:txBody>
      </p:sp>
      <p:pic>
        <p:nvPicPr>
          <p:cNvPr id="7" name="図 6"/>
          <p:cNvPicPr>
            <a:picLocks noChangeAspect="1"/>
          </p:cNvPicPr>
          <p:nvPr/>
        </p:nvPicPr>
        <p:blipFill>
          <a:blip r:embed="rId3"/>
          <a:stretch>
            <a:fillRect/>
          </a:stretch>
        </p:blipFill>
        <p:spPr>
          <a:xfrm>
            <a:off x="2268769" y="1496821"/>
            <a:ext cx="4371545" cy="3270442"/>
          </a:xfrm>
          <a:prstGeom prst="rect">
            <a:avLst/>
          </a:prstGeom>
        </p:spPr>
      </p:pic>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13</a:t>
            </a:fld>
            <a:endParaRPr lang="en-US"/>
          </a:p>
        </p:txBody>
      </p:sp>
    </p:spTree>
    <p:extLst>
      <p:ext uri="{BB962C8B-B14F-4D97-AF65-F5344CB8AC3E}">
        <p14:creationId xmlns:p14="http://schemas.microsoft.com/office/powerpoint/2010/main" val="110622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GitHub </a:t>
            </a:r>
            <a:r>
              <a:rPr lang="ja-JP" altLang="en-US" sz="3600" dirty="0"/>
              <a:t>を利用した共同開発</a:t>
            </a:r>
            <a:endParaRPr kumimoji="1" lang="ja-JP" altLang="en-US" sz="3600" dirty="0"/>
          </a:p>
        </p:txBody>
      </p:sp>
      <p:sp>
        <p:nvSpPr>
          <p:cNvPr id="3" name="コンテンツ プレースホルダー 2"/>
          <p:cNvSpPr>
            <a:spLocks noGrp="1"/>
          </p:cNvSpPr>
          <p:nvPr>
            <p:ph idx="1"/>
          </p:nvPr>
        </p:nvSpPr>
        <p:spPr>
          <a:xfrm>
            <a:off x="2216224" y="951570"/>
            <a:ext cx="6172200" cy="3815693"/>
          </a:xfrm>
        </p:spPr>
        <p:txBody>
          <a:bodyPr>
            <a:normAutofit/>
          </a:bodyPr>
          <a:lstStyle/>
          <a:p>
            <a:pPr marL="0" indent="0">
              <a:buNone/>
            </a:pPr>
            <a:r>
              <a:rPr lang="ja-JP" altLang="en-US" sz="1050" dirty="0"/>
              <a:t>「</a:t>
            </a:r>
            <a:r>
              <a:rPr lang="ja-JP" altLang="en-US" sz="1200" b="1" dirty="0">
                <a:solidFill>
                  <a:srgbClr val="FF0000"/>
                </a:solidFill>
              </a:rPr>
              <a:t>リポジトリ共有式</a:t>
            </a:r>
            <a:r>
              <a:rPr lang="ja-JP" altLang="en-US" sz="1050" dirty="0"/>
              <a:t>」と「</a:t>
            </a:r>
            <a:r>
              <a:rPr lang="ja-JP" altLang="en-US" sz="1200" b="1" dirty="0">
                <a:solidFill>
                  <a:srgbClr val="FF0000"/>
                </a:solidFill>
              </a:rPr>
              <a:t>リポジトリフォーク式</a:t>
            </a:r>
            <a:r>
              <a:rPr lang="ja-JP" altLang="en-US" sz="1050" dirty="0"/>
              <a:t>」の</a:t>
            </a:r>
            <a:r>
              <a:rPr lang="en-US" altLang="ja-JP" sz="1050" dirty="0"/>
              <a:t>2</a:t>
            </a:r>
            <a:r>
              <a:rPr lang="ja-JP" altLang="en-US" sz="1050" dirty="0"/>
              <a:t>通りの方法があります。</a:t>
            </a:r>
          </a:p>
          <a:p>
            <a:pPr marL="0" indent="0">
              <a:buNone/>
            </a:pPr>
            <a:endParaRPr lang="en-US" altLang="ja-JP" sz="1050" dirty="0"/>
          </a:p>
          <a:p>
            <a:pPr marL="0" indent="0">
              <a:buNone/>
            </a:pPr>
            <a:r>
              <a:rPr lang="en-US" altLang="ja-JP" sz="1050" dirty="0"/>
              <a:t>【</a:t>
            </a:r>
            <a:r>
              <a:rPr lang="ja-JP" altLang="en-US" sz="1050" dirty="0"/>
              <a:t>リポジトリ共有式</a:t>
            </a:r>
            <a:r>
              <a:rPr lang="en-US" altLang="ja-JP" sz="1050" dirty="0"/>
              <a:t>】</a:t>
            </a:r>
          </a:p>
          <a:p>
            <a:pPr marL="0" indent="0">
              <a:buNone/>
            </a:pPr>
            <a:r>
              <a:rPr lang="ja-JP" altLang="en-US" sz="1100" b="1" dirty="0">
                <a:solidFill>
                  <a:srgbClr val="FF0000"/>
                </a:solidFill>
              </a:rPr>
              <a:t>一つのリモートリポジトリ</a:t>
            </a:r>
            <a:r>
              <a:rPr lang="ja-JP" altLang="en-US" sz="1050" dirty="0"/>
              <a:t>をチーム内で共有して、作業目的ごとにブランチ（</a:t>
            </a:r>
            <a:r>
              <a:rPr lang="en-US" altLang="ja-JP" sz="1050" dirty="0"/>
              <a:t>Branch</a:t>
            </a:r>
            <a:r>
              <a:rPr lang="ja-JP" altLang="en-US" sz="1050" dirty="0"/>
              <a:t>）を作り、適当なタイミングでブランチに対して行われた更新をオリジナル</a:t>
            </a:r>
            <a:r>
              <a:rPr lang="en-US" altLang="ja-JP" sz="1050" dirty="0"/>
              <a:t>(master branch)</a:t>
            </a:r>
            <a:r>
              <a:rPr lang="ja-JP" altLang="en-US" sz="1050" dirty="0"/>
              <a:t>にプルリクエストするという共同開発方式です。</a:t>
            </a:r>
          </a:p>
          <a:p>
            <a:pPr marL="0" indent="0">
              <a:buNone/>
            </a:pPr>
            <a:r>
              <a:rPr lang="ja-JP" altLang="en-US" sz="1050" dirty="0"/>
              <a:t>リポジトリフォーク式に比べると操作が簡単でわかりやすいため、</a:t>
            </a:r>
            <a:r>
              <a:rPr lang="en-US" altLang="ja-JP" sz="1100" b="1" dirty="0">
                <a:solidFill>
                  <a:srgbClr val="FF0000"/>
                </a:solidFill>
              </a:rPr>
              <a:t>GitHub</a:t>
            </a:r>
            <a:r>
              <a:rPr lang="ja-JP" altLang="en-US" sz="1100" b="1" dirty="0">
                <a:solidFill>
                  <a:srgbClr val="FF0000"/>
                </a:solidFill>
              </a:rPr>
              <a:t>社</a:t>
            </a:r>
            <a:r>
              <a:rPr lang="ja-JP" altLang="en-US" sz="1050" dirty="0"/>
              <a:t>も社内開発では、</a:t>
            </a:r>
            <a:r>
              <a:rPr lang="ja-JP" altLang="en-US" sz="1100" b="1" dirty="0">
                <a:solidFill>
                  <a:srgbClr val="FF0000"/>
                </a:solidFill>
              </a:rPr>
              <a:t>リポジトリ共有式</a:t>
            </a:r>
            <a:r>
              <a:rPr lang="ja-JP" altLang="en-US" sz="1050" dirty="0"/>
              <a:t>をメインで使っています。</a:t>
            </a:r>
            <a:endParaRPr lang="en-US" altLang="ja-JP" sz="1050" dirty="0"/>
          </a:p>
          <a:p>
            <a:pPr marL="0" indent="0">
              <a:buNone/>
            </a:pPr>
            <a:r>
              <a:rPr lang="ja-JP" altLang="en-US" sz="1050" dirty="0"/>
              <a:t>この方式は、管理者が開発者に同じリポジトリ内で更新できるよう、プッシュ権限付与などの事前設定が必要であるため、</a:t>
            </a:r>
            <a:r>
              <a:rPr lang="ja-JP" altLang="en-US" sz="1100" b="1" dirty="0">
                <a:solidFill>
                  <a:srgbClr val="FF0000"/>
                </a:solidFill>
              </a:rPr>
              <a:t>プライベートプロジェクト</a:t>
            </a:r>
            <a:r>
              <a:rPr lang="en-US" altLang="ja-JP" sz="1100" b="1" dirty="0">
                <a:solidFill>
                  <a:srgbClr val="FF0000"/>
                </a:solidFill>
              </a:rPr>
              <a:t>(CSS)</a:t>
            </a:r>
            <a:r>
              <a:rPr lang="ja-JP" altLang="en-US" sz="1050" dirty="0"/>
              <a:t>に向いています。</a:t>
            </a:r>
          </a:p>
          <a:p>
            <a:pPr marL="0" indent="0">
              <a:buNone/>
            </a:pPr>
            <a:endParaRPr lang="ja-JP" altLang="en-US" sz="1050" dirty="0"/>
          </a:p>
          <a:p>
            <a:pPr marL="0" indent="0">
              <a:buNone/>
            </a:pPr>
            <a:r>
              <a:rPr lang="en-US" altLang="ja-JP" sz="1050" dirty="0"/>
              <a:t>【</a:t>
            </a:r>
            <a:r>
              <a:rPr lang="ja-JP" altLang="en-US" sz="1050" dirty="0"/>
              <a:t>リポジトリフォーク式</a:t>
            </a:r>
            <a:r>
              <a:rPr lang="en-US" altLang="ja-JP" sz="1050" dirty="0"/>
              <a:t>】</a:t>
            </a:r>
          </a:p>
          <a:p>
            <a:pPr marL="0" indent="0">
              <a:buNone/>
            </a:pPr>
            <a:r>
              <a:rPr lang="ja-JP" altLang="en-US" sz="1050" dirty="0"/>
              <a:t>フォークしたリポジトリの更新した後、オリジナルリポジトリにプルリクエストし、それをオリジナルの管理者がマージするという共同開発方式です。</a:t>
            </a:r>
            <a:endParaRPr lang="en-US" altLang="ja-JP" sz="1050" dirty="0"/>
          </a:p>
          <a:p>
            <a:pPr marL="0" indent="0">
              <a:buNone/>
            </a:pPr>
            <a:r>
              <a:rPr lang="ja-JP" altLang="en-US" sz="1100" b="1" dirty="0">
                <a:solidFill>
                  <a:srgbClr val="FF0000"/>
                </a:solidFill>
              </a:rPr>
              <a:t>フォーク</a:t>
            </a:r>
            <a:r>
              <a:rPr lang="en-US" altLang="ja-JP" sz="1100" b="1" dirty="0">
                <a:solidFill>
                  <a:srgbClr val="FF0000"/>
                </a:solidFill>
              </a:rPr>
              <a:t>(Fork)</a:t>
            </a:r>
            <a:r>
              <a:rPr lang="ja-JP" altLang="en-US" sz="1050" dirty="0"/>
              <a:t>とは自分の</a:t>
            </a:r>
            <a:r>
              <a:rPr lang="en-US" altLang="ja-JP" sz="1050" dirty="0"/>
              <a:t>GitHub</a:t>
            </a:r>
            <a:r>
              <a:rPr lang="ja-JP" altLang="en-US" sz="1050" dirty="0"/>
              <a:t>アカウント内に他人のリポジトリをコピーすることです。</a:t>
            </a:r>
          </a:p>
          <a:p>
            <a:pPr marL="0" indent="0">
              <a:buNone/>
            </a:pPr>
            <a:r>
              <a:rPr lang="ja-JP" altLang="en-US" sz="1050" dirty="0"/>
              <a:t>通常、他人の</a:t>
            </a:r>
            <a:r>
              <a:rPr lang="en-US" altLang="ja-JP" sz="1050" dirty="0"/>
              <a:t>GitHub</a:t>
            </a:r>
            <a:r>
              <a:rPr lang="ja-JP" altLang="en-US" sz="1050" dirty="0"/>
              <a:t>リポジトリにはプッシュ権限がないため書き込むことはできません。</a:t>
            </a:r>
          </a:p>
          <a:p>
            <a:pPr marL="0" indent="0">
              <a:buNone/>
            </a:pPr>
            <a:r>
              <a:rPr lang="ja-JP" altLang="en-US" sz="1050" dirty="0"/>
              <a:t>一方、フォークしたリポジトリは自分の所有物なので、</a:t>
            </a:r>
            <a:r>
              <a:rPr lang="ja-JP" altLang="en-US" sz="1100" b="1" dirty="0">
                <a:solidFill>
                  <a:srgbClr val="FF0000"/>
                </a:solidFill>
              </a:rPr>
              <a:t>自由</a:t>
            </a:r>
            <a:r>
              <a:rPr lang="ja-JP" altLang="en-US" sz="1050" dirty="0"/>
              <a:t>に更新ができます。</a:t>
            </a:r>
          </a:p>
          <a:p>
            <a:pPr marL="0" indent="0">
              <a:buNone/>
            </a:pPr>
            <a:r>
              <a:rPr lang="ja-JP" altLang="en-US" sz="1050" dirty="0"/>
              <a:t>この方式は、管理者が開発者へプッシュ権限付与などの事前設定が不要のため、</a:t>
            </a:r>
            <a:r>
              <a:rPr lang="ja-JP" altLang="en-US" sz="1100" b="1" dirty="0">
                <a:solidFill>
                  <a:srgbClr val="FF0000"/>
                </a:solidFill>
              </a:rPr>
              <a:t>オープンソースプロジェクト</a:t>
            </a:r>
            <a:r>
              <a:rPr lang="en-US" altLang="ja-JP" sz="1100" b="1" dirty="0">
                <a:solidFill>
                  <a:srgbClr val="FF0000"/>
                </a:solidFill>
              </a:rPr>
              <a:t>(OSS)</a:t>
            </a:r>
            <a:r>
              <a:rPr lang="ja-JP" altLang="en-US" sz="1050" dirty="0"/>
              <a:t>に向いています。</a:t>
            </a:r>
          </a:p>
          <a:p>
            <a:pPr marL="0" indent="0">
              <a:buNone/>
            </a:pPr>
            <a:endParaRPr lang="en-US" altLang="ja-JP" sz="1200" dirty="0"/>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14</a:t>
            </a:fld>
            <a:endParaRPr lang="en-US"/>
          </a:p>
        </p:txBody>
      </p:sp>
    </p:spTree>
    <p:extLst>
      <p:ext uri="{BB962C8B-B14F-4D97-AF65-F5344CB8AC3E}">
        <p14:creationId xmlns:p14="http://schemas.microsoft.com/office/powerpoint/2010/main" val="22176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p:cNvSpPr/>
          <p:nvPr/>
        </p:nvSpPr>
        <p:spPr>
          <a:xfrm>
            <a:off x="2267743" y="1275606"/>
            <a:ext cx="6333767" cy="1512168"/>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GitHub</a:t>
            </a:r>
            <a:endParaRPr kumimoji="1" lang="ja-JP" altLang="en-US" sz="1200" dirty="0"/>
          </a:p>
        </p:txBody>
      </p:sp>
      <p:sp>
        <p:nvSpPr>
          <p:cNvPr id="2" name="タイトル 1"/>
          <p:cNvSpPr>
            <a:spLocks noGrp="1"/>
          </p:cNvSpPr>
          <p:nvPr>
            <p:ph type="title"/>
          </p:nvPr>
        </p:nvSpPr>
        <p:spPr/>
        <p:txBody>
          <a:bodyPr>
            <a:normAutofit/>
          </a:bodyPr>
          <a:lstStyle/>
          <a:p>
            <a:r>
              <a:rPr lang="ja-JP" altLang="en-US" sz="3600" dirty="0"/>
              <a:t>リポジトリ共有式共同開発</a:t>
            </a:r>
            <a:r>
              <a:rPr lang="en-US" altLang="ja-JP" sz="3600" dirty="0"/>
              <a:t>(1/2)</a:t>
            </a:r>
            <a:endParaRPr kumimoji="1" lang="ja-JP" altLang="en-US" sz="3600" dirty="0"/>
          </a:p>
        </p:txBody>
      </p:sp>
      <p:sp>
        <p:nvSpPr>
          <p:cNvPr id="3" name="コンテンツ プレースホルダー 2"/>
          <p:cNvSpPr>
            <a:spLocks noGrp="1"/>
          </p:cNvSpPr>
          <p:nvPr>
            <p:ph idx="1"/>
          </p:nvPr>
        </p:nvSpPr>
        <p:spPr>
          <a:xfrm>
            <a:off x="2216224" y="951570"/>
            <a:ext cx="6172200" cy="516404"/>
          </a:xfrm>
        </p:spPr>
        <p:txBody>
          <a:bodyPr>
            <a:normAutofit/>
          </a:bodyPr>
          <a:lstStyle/>
          <a:p>
            <a:pPr marL="0" indent="0">
              <a:buNone/>
            </a:pPr>
            <a:r>
              <a:rPr lang="en-US" altLang="ja-JP" sz="1200" dirty="0"/>
              <a:t>GitHub</a:t>
            </a:r>
            <a:r>
              <a:rPr lang="ja-JP" altLang="en-US" sz="1200" dirty="0"/>
              <a:t>の共有リポジトリを</a:t>
            </a:r>
            <a:r>
              <a:rPr lang="en-US" altLang="ja-JP" sz="1200" dirty="0"/>
              <a:t>branch</a:t>
            </a:r>
            <a:r>
              <a:rPr lang="ja-JP" altLang="en-US" sz="1200" dirty="0"/>
              <a:t>指定で</a:t>
            </a:r>
            <a:r>
              <a:rPr lang="en-US" altLang="ja-JP" sz="1200" dirty="0"/>
              <a:t>local</a:t>
            </a:r>
            <a:r>
              <a:rPr lang="ja-JP" altLang="en-US" sz="1200" dirty="0"/>
              <a:t>に</a:t>
            </a:r>
            <a:r>
              <a:rPr lang="en-US" altLang="ja-JP" sz="1200" dirty="0"/>
              <a:t>clone</a:t>
            </a:r>
            <a:r>
              <a:rPr lang="ja-JP" altLang="en-US" sz="1200" dirty="0"/>
              <a:t>して開発を進めます。</a:t>
            </a:r>
            <a:endParaRPr lang="en-US" altLang="ja-JP" sz="1200" dirty="0"/>
          </a:p>
        </p:txBody>
      </p:sp>
      <p:sp>
        <p:nvSpPr>
          <p:cNvPr id="5" name="四角形: 角を丸くする 4"/>
          <p:cNvSpPr/>
          <p:nvPr/>
        </p:nvSpPr>
        <p:spPr>
          <a:xfrm>
            <a:off x="2555776" y="1689045"/>
            <a:ext cx="648072" cy="232691"/>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200" dirty="0">
                <a:solidFill>
                  <a:srgbClr val="00B050"/>
                </a:solidFill>
              </a:rPr>
              <a:t>master</a:t>
            </a:r>
            <a:endParaRPr kumimoji="1" lang="ja-JP" altLang="en-US" sz="1200" dirty="0">
              <a:solidFill>
                <a:srgbClr val="00B050"/>
              </a:solidFill>
            </a:endParaRPr>
          </a:p>
        </p:txBody>
      </p:sp>
      <p:sp>
        <p:nvSpPr>
          <p:cNvPr id="9" name="四角形: 角を丸くする 8"/>
          <p:cNvSpPr/>
          <p:nvPr/>
        </p:nvSpPr>
        <p:spPr>
          <a:xfrm>
            <a:off x="2334235"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11" name="四角形: 角を丸くする 10"/>
          <p:cNvSpPr/>
          <p:nvPr/>
        </p:nvSpPr>
        <p:spPr>
          <a:xfrm>
            <a:off x="3392256" y="1686831"/>
            <a:ext cx="73001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develop</a:t>
            </a:r>
          </a:p>
        </p:txBody>
      </p:sp>
      <p:sp>
        <p:nvSpPr>
          <p:cNvPr id="12" name="四角形: 角を丸くする 11"/>
          <p:cNvSpPr/>
          <p:nvPr/>
        </p:nvSpPr>
        <p:spPr>
          <a:xfrm>
            <a:off x="2555776"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feature1</a:t>
            </a:r>
            <a:endParaRPr kumimoji="1" lang="ja-JP" altLang="en-US" sz="1200" dirty="0">
              <a:solidFill>
                <a:schemeClr val="tx2">
                  <a:lumMod val="60000"/>
                  <a:lumOff val="40000"/>
                </a:schemeClr>
              </a:solidFill>
            </a:endParaRPr>
          </a:p>
        </p:txBody>
      </p:sp>
      <p:sp>
        <p:nvSpPr>
          <p:cNvPr id="13" name="四角形: 角を丸くする 12"/>
          <p:cNvSpPr/>
          <p:nvPr/>
        </p:nvSpPr>
        <p:spPr>
          <a:xfrm>
            <a:off x="3873761"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feature2</a:t>
            </a:r>
            <a:endParaRPr kumimoji="1" lang="ja-JP" altLang="en-US" sz="1200" dirty="0">
              <a:solidFill>
                <a:schemeClr val="tx2">
                  <a:lumMod val="60000"/>
                  <a:lumOff val="40000"/>
                </a:schemeClr>
              </a:solidFill>
            </a:endParaRPr>
          </a:p>
        </p:txBody>
      </p:sp>
      <p:sp>
        <p:nvSpPr>
          <p:cNvPr id="14" name="四角形: 角を丸くする 13"/>
          <p:cNvSpPr/>
          <p:nvPr/>
        </p:nvSpPr>
        <p:spPr>
          <a:xfrm>
            <a:off x="5186335"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feature3</a:t>
            </a:r>
            <a:endParaRPr kumimoji="1" lang="ja-JP" altLang="en-US" sz="1200" dirty="0">
              <a:solidFill>
                <a:schemeClr val="tx2">
                  <a:lumMod val="60000"/>
                  <a:lumOff val="40000"/>
                </a:schemeClr>
              </a:solidFill>
            </a:endParaRPr>
          </a:p>
        </p:txBody>
      </p:sp>
      <p:sp>
        <p:nvSpPr>
          <p:cNvPr id="15" name="四角形: 角を丸くする 14"/>
          <p:cNvSpPr/>
          <p:nvPr/>
        </p:nvSpPr>
        <p:spPr>
          <a:xfrm>
            <a:off x="6444989"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feature4</a:t>
            </a:r>
            <a:endParaRPr kumimoji="1" lang="ja-JP" altLang="en-US" sz="1200" dirty="0">
              <a:solidFill>
                <a:schemeClr val="tx2">
                  <a:lumMod val="60000"/>
                  <a:lumOff val="40000"/>
                </a:schemeClr>
              </a:solidFill>
            </a:endParaRPr>
          </a:p>
        </p:txBody>
      </p:sp>
      <p:sp>
        <p:nvSpPr>
          <p:cNvPr id="16" name="四角形: 角を丸くする 15"/>
          <p:cNvSpPr/>
          <p:nvPr/>
        </p:nvSpPr>
        <p:spPr>
          <a:xfrm>
            <a:off x="7703643" y="2282297"/>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feature5</a:t>
            </a:r>
            <a:endParaRPr kumimoji="1" lang="ja-JP" altLang="en-US" sz="1200" dirty="0">
              <a:solidFill>
                <a:schemeClr val="tx2">
                  <a:lumMod val="60000"/>
                  <a:lumOff val="40000"/>
                </a:schemeClr>
              </a:solidFill>
            </a:endParaRPr>
          </a:p>
        </p:txBody>
      </p:sp>
      <p:cxnSp>
        <p:nvCxnSpPr>
          <p:cNvPr id="17" name="直線矢印コネクタ 16"/>
          <p:cNvCxnSpPr>
            <a:cxnSpLocks/>
            <a:stCxn id="5" idx="3"/>
            <a:endCxn id="11" idx="1"/>
          </p:cNvCxnSpPr>
          <p:nvPr/>
        </p:nvCxnSpPr>
        <p:spPr>
          <a:xfrm flipV="1">
            <a:off x="3203848" y="1803177"/>
            <a:ext cx="188408" cy="2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p:cNvCxnSpPr>
            <a:cxnSpLocks/>
            <a:stCxn id="11" idx="2"/>
            <a:endCxn id="12" idx="0"/>
          </p:cNvCxnSpPr>
          <p:nvPr/>
        </p:nvCxnSpPr>
        <p:spPr>
          <a:xfrm rot="5400000">
            <a:off x="3169805" y="1696260"/>
            <a:ext cx="364196" cy="8107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p:cNvCxnSpPr>
            <a:cxnSpLocks/>
            <a:stCxn id="11" idx="2"/>
            <a:endCxn id="13" idx="0"/>
          </p:cNvCxnSpPr>
          <p:nvPr/>
        </p:nvCxnSpPr>
        <p:spPr>
          <a:xfrm rot="16200000" flipH="1">
            <a:off x="3828797" y="1847987"/>
            <a:ext cx="364196" cy="5072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cxnSpLocks/>
            <a:stCxn id="11" idx="2"/>
            <a:endCxn id="14" idx="0"/>
          </p:cNvCxnSpPr>
          <p:nvPr/>
        </p:nvCxnSpPr>
        <p:spPr>
          <a:xfrm rot="16200000" flipH="1">
            <a:off x="4485084" y="1191700"/>
            <a:ext cx="364196" cy="1819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cxnSpLocks/>
            <a:stCxn id="11" idx="2"/>
            <a:endCxn id="15" idx="0"/>
          </p:cNvCxnSpPr>
          <p:nvPr/>
        </p:nvCxnSpPr>
        <p:spPr>
          <a:xfrm rot="16200000" flipH="1">
            <a:off x="5114411" y="562373"/>
            <a:ext cx="364196" cy="3078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p:cNvCxnSpPr>
            <a:cxnSpLocks/>
            <a:stCxn id="11" idx="2"/>
            <a:endCxn id="16" idx="0"/>
          </p:cNvCxnSpPr>
          <p:nvPr/>
        </p:nvCxnSpPr>
        <p:spPr>
          <a:xfrm rot="16200000" flipH="1">
            <a:off x="5744449" y="-67665"/>
            <a:ext cx="362775" cy="43371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四角形: 角を丸くする 57"/>
          <p:cNvSpPr/>
          <p:nvPr/>
        </p:nvSpPr>
        <p:spPr>
          <a:xfrm>
            <a:off x="2555776"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feature1</a:t>
            </a:r>
            <a:endParaRPr kumimoji="1" lang="ja-JP" altLang="en-US" sz="1200" dirty="0">
              <a:solidFill>
                <a:schemeClr val="tx2">
                  <a:lumMod val="60000"/>
                  <a:lumOff val="40000"/>
                </a:schemeClr>
              </a:solidFill>
            </a:endParaRPr>
          </a:p>
        </p:txBody>
      </p:sp>
      <p:sp>
        <p:nvSpPr>
          <p:cNvPr id="61" name="正方形/長方形 60"/>
          <p:cNvSpPr/>
          <p:nvPr/>
        </p:nvSpPr>
        <p:spPr>
          <a:xfrm>
            <a:off x="2487329" y="2859782"/>
            <a:ext cx="524503" cy="276999"/>
          </a:xfrm>
          <a:prstGeom prst="rect">
            <a:avLst/>
          </a:prstGeom>
        </p:spPr>
        <p:txBody>
          <a:bodyPr wrap="none">
            <a:spAutoFit/>
          </a:bodyPr>
          <a:lstStyle/>
          <a:p>
            <a:r>
              <a:rPr lang="en-US" altLang="ja-JP" sz="1200" dirty="0"/>
              <a:t>clone</a:t>
            </a:r>
            <a:endParaRPr lang="ja-JP" altLang="en-US" sz="1200" dirty="0"/>
          </a:p>
        </p:txBody>
      </p:sp>
      <p:sp>
        <p:nvSpPr>
          <p:cNvPr id="65" name="正方形/長方形 64"/>
          <p:cNvSpPr/>
          <p:nvPr/>
        </p:nvSpPr>
        <p:spPr>
          <a:xfrm>
            <a:off x="4488252" y="1863308"/>
            <a:ext cx="1042017" cy="276999"/>
          </a:xfrm>
          <a:prstGeom prst="rect">
            <a:avLst/>
          </a:prstGeom>
        </p:spPr>
        <p:txBody>
          <a:bodyPr wrap="none">
            <a:spAutoFit/>
          </a:bodyPr>
          <a:lstStyle/>
          <a:p>
            <a:r>
              <a:rPr lang="en-US" altLang="ja-JP" sz="1200" dirty="0"/>
              <a:t>create branch</a:t>
            </a:r>
            <a:endParaRPr lang="ja-JP" altLang="en-US" sz="1200" dirty="0"/>
          </a:p>
        </p:txBody>
      </p:sp>
      <p:cxnSp>
        <p:nvCxnSpPr>
          <p:cNvPr id="75" name="直線矢印コネクタ 74"/>
          <p:cNvCxnSpPr>
            <a:cxnSpLocks/>
          </p:cNvCxnSpPr>
          <p:nvPr/>
        </p:nvCxnSpPr>
        <p:spPr>
          <a:xfrm>
            <a:off x="2944777" y="2516409"/>
            <a:ext cx="0" cy="113430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74"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2938"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82" name="四角形: 角を丸くする 81"/>
          <p:cNvSpPr/>
          <p:nvPr/>
        </p:nvSpPr>
        <p:spPr>
          <a:xfrm>
            <a:off x="3652220"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83" name="四角形: 角を丸くする 82"/>
          <p:cNvSpPr/>
          <p:nvPr/>
        </p:nvSpPr>
        <p:spPr>
          <a:xfrm>
            <a:off x="3873761"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feature2</a:t>
            </a:r>
            <a:endParaRPr kumimoji="1" lang="ja-JP" altLang="en-US" sz="1200" dirty="0">
              <a:solidFill>
                <a:schemeClr val="tx2">
                  <a:lumMod val="60000"/>
                  <a:lumOff val="40000"/>
                </a:schemeClr>
              </a:solidFill>
            </a:endParaRPr>
          </a:p>
        </p:txBody>
      </p:sp>
      <p:pic>
        <p:nvPicPr>
          <p:cNvPr id="84"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0923"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85" name="四角形: 角を丸くする 84"/>
          <p:cNvSpPr/>
          <p:nvPr/>
        </p:nvSpPr>
        <p:spPr>
          <a:xfrm>
            <a:off x="4970206"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86" name="四角形: 角を丸くする 85"/>
          <p:cNvSpPr/>
          <p:nvPr/>
        </p:nvSpPr>
        <p:spPr>
          <a:xfrm>
            <a:off x="5191747"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feature3</a:t>
            </a:r>
            <a:endParaRPr kumimoji="1" lang="ja-JP" altLang="en-US" sz="1200" dirty="0">
              <a:solidFill>
                <a:schemeClr val="tx2">
                  <a:lumMod val="60000"/>
                  <a:lumOff val="40000"/>
                </a:schemeClr>
              </a:solidFill>
            </a:endParaRPr>
          </a:p>
        </p:txBody>
      </p:sp>
      <p:pic>
        <p:nvPicPr>
          <p:cNvPr id="87"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909"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101" name="四角形: 角を丸くする 100"/>
          <p:cNvSpPr/>
          <p:nvPr/>
        </p:nvSpPr>
        <p:spPr>
          <a:xfrm>
            <a:off x="6229232"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102" name="四角形: 角を丸くする 101"/>
          <p:cNvSpPr/>
          <p:nvPr/>
        </p:nvSpPr>
        <p:spPr>
          <a:xfrm>
            <a:off x="6450773"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feature4</a:t>
            </a:r>
            <a:endParaRPr kumimoji="1" lang="ja-JP" altLang="en-US" sz="1200" dirty="0">
              <a:solidFill>
                <a:schemeClr val="tx2">
                  <a:lumMod val="60000"/>
                  <a:lumOff val="40000"/>
                </a:schemeClr>
              </a:solidFill>
            </a:endParaRPr>
          </a:p>
        </p:txBody>
      </p:sp>
      <p:pic>
        <p:nvPicPr>
          <p:cNvPr id="103"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7935"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106" name="四角形: 角を丸くする 105"/>
          <p:cNvSpPr/>
          <p:nvPr/>
        </p:nvSpPr>
        <p:spPr>
          <a:xfrm>
            <a:off x="7488258"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107" name="四角形: 角を丸くする 106"/>
          <p:cNvSpPr/>
          <p:nvPr/>
        </p:nvSpPr>
        <p:spPr>
          <a:xfrm>
            <a:off x="7709799"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feature5</a:t>
            </a:r>
            <a:endParaRPr kumimoji="1" lang="ja-JP" altLang="en-US" sz="1200" dirty="0">
              <a:solidFill>
                <a:schemeClr val="tx2">
                  <a:lumMod val="60000"/>
                  <a:lumOff val="40000"/>
                </a:schemeClr>
              </a:solidFill>
            </a:endParaRPr>
          </a:p>
        </p:txBody>
      </p:sp>
      <p:pic>
        <p:nvPicPr>
          <p:cNvPr id="108"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6961"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139" name="正方形/長方形 138"/>
          <p:cNvSpPr/>
          <p:nvPr/>
        </p:nvSpPr>
        <p:spPr>
          <a:xfrm>
            <a:off x="3808671" y="2859782"/>
            <a:ext cx="524503" cy="276999"/>
          </a:xfrm>
          <a:prstGeom prst="rect">
            <a:avLst/>
          </a:prstGeom>
        </p:spPr>
        <p:txBody>
          <a:bodyPr wrap="none">
            <a:spAutoFit/>
          </a:bodyPr>
          <a:lstStyle/>
          <a:p>
            <a:r>
              <a:rPr lang="en-US" altLang="ja-JP" sz="1200" dirty="0"/>
              <a:t>clone</a:t>
            </a:r>
            <a:endParaRPr lang="ja-JP" altLang="en-US" sz="1200" dirty="0"/>
          </a:p>
        </p:txBody>
      </p:sp>
      <p:cxnSp>
        <p:nvCxnSpPr>
          <p:cNvPr id="140" name="直線矢印コネクタ 139"/>
          <p:cNvCxnSpPr>
            <a:cxnSpLocks/>
          </p:cNvCxnSpPr>
          <p:nvPr/>
        </p:nvCxnSpPr>
        <p:spPr>
          <a:xfrm>
            <a:off x="4266119" y="2516409"/>
            <a:ext cx="0" cy="113430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正方形/長方形 142"/>
          <p:cNvSpPr/>
          <p:nvPr/>
        </p:nvSpPr>
        <p:spPr>
          <a:xfrm>
            <a:off x="5129996" y="2859782"/>
            <a:ext cx="524503" cy="276999"/>
          </a:xfrm>
          <a:prstGeom prst="rect">
            <a:avLst/>
          </a:prstGeom>
        </p:spPr>
        <p:txBody>
          <a:bodyPr wrap="none">
            <a:spAutoFit/>
          </a:bodyPr>
          <a:lstStyle/>
          <a:p>
            <a:r>
              <a:rPr lang="en-US" altLang="ja-JP" sz="1200" dirty="0"/>
              <a:t>clone</a:t>
            </a:r>
            <a:endParaRPr lang="ja-JP" altLang="en-US" sz="1200" dirty="0"/>
          </a:p>
        </p:txBody>
      </p:sp>
      <p:cxnSp>
        <p:nvCxnSpPr>
          <p:cNvPr id="144" name="直線矢印コネクタ 143"/>
          <p:cNvCxnSpPr>
            <a:cxnSpLocks/>
          </p:cNvCxnSpPr>
          <p:nvPr/>
        </p:nvCxnSpPr>
        <p:spPr>
          <a:xfrm>
            <a:off x="5587444" y="2516409"/>
            <a:ext cx="0" cy="113430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6389243" y="2859782"/>
            <a:ext cx="524503" cy="276999"/>
          </a:xfrm>
          <a:prstGeom prst="rect">
            <a:avLst/>
          </a:prstGeom>
        </p:spPr>
        <p:txBody>
          <a:bodyPr wrap="none">
            <a:spAutoFit/>
          </a:bodyPr>
          <a:lstStyle/>
          <a:p>
            <a:r>
              <a:rPr lang="en-US" altLang="ja-JP" sz="1200" dirty="0"/>
              <a:t>clone</a:t>
            </a:r>
            <a:endParaRPr lang="ja-JP" altLang="en-US" sz="1200" dirty="0"/>
          </a:p>
        </p:txBody>
      </p:sp>
      <p:cxnSp>
        <p:nvCxnSpPr>
          <p:cNvPr id="148" name="直線矢印コネクタ 147"/>
          <p:cNvCxnSpPr>
            <a:cxnSpLocks/>
          </p:cNvCxnSpPr>
          <p:nvPr/>
        </p:nvCxnSpPr>
        <p:spPr>
          <a:xfrm>
            <a:off x="6846691" y="2516409"/>
            <a:ext cx="0" cy="113430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正方形/長方形 150"/>
          <p:cNvSpPr/>
          <p:nvPr/>
        </p:nvSpPr>
        <p:spPr>
          <a:xfrm>
            <a:off x="7647897" y="2859782"/>
            <a:ext cx="524503" cy="276999"/>
          </a:xfrm>
          <a:prstGeom prst="rect">
            <a:avLst/>
          </a:prstGeom>
        </p:spPr>
        <p:txBody>
          <a:bodyPr wrap="none">
            <a:spAutoFit/>
          </a:bodyPr>
          <a:lstStyle/>
          <a:p>
            <a:r>
              <a:rPr lang="en-US" altLang="ja-JP" sz="1200" dirty="0"/>
              <a:t>clone</a:t>
            </a:r>
            <a:endParaRPr lang="ja-JP" altLang="en-US" sz="1200" dirty="0"/>
          </a:p>
        </p:txBody>
      </p:sp>
      <p:cxnSp>
        <p:nvCxnSpPr>
          <p:cNvPr id="152" name="直線矢印コネクタ 151"/>
          <p:cNvCxnSpPr>
            <a:cxnSpLocks/>
          </p:cNvCxnSpPr>
          <p:nvPr/>
        </p:nvCxnSpPr>
        <p:spPr>
          <a:xfrm>
            <a:off x="8105345" y="2516409"/>
            <a:ext cx="0" cy="113430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フッター プレースホルダー 5"/>
          <p:cNvSpPr>
            <a:spLocks noGrp="1"/>
          </p:cNvSpPr>
          <p:nvPr>
            <p:ph type="ftr" sz="quarter" idx="11"/>
          </p:nvPr>
        </p:nvSpPr>
        <p:spPr/>
        <p:txBody>
          <a:bodyPr/>
          <a:lstStyle/>
          <a:p>
            <a:r>
              <a:rPr lang="en-US"/>
              <a:t>Copyright © 2017 KazukiKomatsu.</a:t>
            </a:r>
          </a:p>
        </p:txBody>
      </p:sp>
      <p:sp>
        <p:nvSpPr>
          <p:cNvPr id="8" name="スライド番号プレースホルダー 7"/>
          <p:cNvSpPr>
            <a:spLocks noGrp="1"/>
          </p:cNvSpPr>
          <p:nvPr>
            <p:ph type="sldNum" sz="quarter" idx="12"/>
          </p:nvPr>
        </p:nvSpPr>
        <p:spPr/>
        <p:txBody>
          <a:bodyPr/>
          <a:lstStyle/>
          <a:p>
            <a:fld id="{B7891C80-B72E-42FA-96DD-C35764FB131B}" type="slidenum">
              <a:rPr lang="en-US" smtClean="0"/>
              <a:t>15</a:t>
            </a:fld>
            <a:endParaRPr lang="en-US"/>
          </a:p>
        </p:txBody>
      </p:sp>
    </p:spTree>
    <p:extLst>
      <p:ext uri="{BB962C8B-B14F-4D97-AF65-F5344CB8AC3E}">
        <p14:creationId xmlns:p14="http://schemas.microsoft.com/office/powerpoint/2010/main" val="42014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p:cNvSpPr/>
          <p:nvPr/>
        </p:nvSpPr>
        <p:spPr>
          <a:xfrm>
            <a:off x="2267743" y="1275606"/>
            <a:ext cx="6333767" cy="1512168"/>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GitHub</a:t>
            </a:r>
            <a:endParaRPr kumimoji="1" lang="ja-JP" altLang="en-US" sz="1200" dirty="0"/>
          </a:p>
        </p:txBody>
      </p:sp>
      <p:sp>
        <p:nvSpPr>
          <p:cNvPr id="2" name="タイトル 1"/>
          <p:cNvSpPr>
            <a:spLocks noGrp="1"/>
          </p:cNvSpPr>
          <p:nvPr>
            <p:ph type="title"/>
          </p:nvPr>
        </p:nvSpPr>
        <p:spPr/>
        <p:txBody>
          <a:bodyPr>
            <a:normAutofit/>
          </a:bodyPr>
          <a:lstStyle/>
          <a:p>
            <a:r>
              <a:rPr lang="ja-JP" altLang="en-US" sz="3600" dirty="0"/>
              <a:t>リポジトリ共有式共同開発</a:t>
            </a:r>
            <a:r>
              <a:rPr lang="en-US" altLang="ja-JP" sz="3600" dirty="0"/>
              <a:t>(2/2)</a:t>
            </a:r>
            <a:endParaRPr kumimoji="1" lang="ja-JP" altLang="en-US" sz="3600" dirty="0"/>
          </a:p>
        </p:txBody>
      </p:sp>
      <p:sp>
        <p:nvSpPr>
          <p:cNvPr id="3" name="コンテンツ プレースホルダー 2"/>
          <p:cNvSpPr>
            <a:spLocks noGrp="1"/>
          </p:cNvSpPr>
          <p:nvPr>
            <p:ph idx="1"/>
          </p:nvPr>
        </p:nvSpPr>
        <p:spPr>
          <a:xfrm>
            <a:off x="2216224" y="951570"/>
            <a:ext cx="6172200" cy="516404"/>
          </a:xfrm>
        </p:spPr>
        <p:txBody>
          <a:bodyPr>
            <a:normAutofit/>
          </a:bodyPr>
          <a:lstStyle/>
          <a:p>
            <a:pPr marL="0" indent="0">
              <a:buNone/>
            </a:pPr>
            <a:r>
              <a:rPr lang="ja-JP" altLang="en-US" sz="1200" dirty="0"/>
              <a:t>それぞれの</a:t>
            </a:r>
            <a:r>
              <a:rPr lang="en-US" altLang="ja-JP" sz="1200" dirty="0"/>
              <a:t>feature</a:t>
            </a:r>
            <a:r>
              <a:rPr lang="ja-JP" altLang="en-US" sz="1200" dirty="0"/>
              <a:t> </a:t>
            </a:r>
            <a:r>
              <a:rPr lang="en-US" altLang="ja-JP" sz="1200" dirty="0"/>
              <a:t>branch</a:t>
            </a:r>
            <a:r>
              <a:rPr lang="ja-JP" altLang="en-US" sz="1200" dirty="0"/>
              <a:t>を更新したら</a:t>
            </a:r>
            <a:r>
              <a:rPr lang="en-US" altLang="ja-JP" sz="1200" dirty="0"/>
              <a:t>push</a:t>
            </a:r>
            <a:r>
              <a:rPr lang="ja-JP" altLang="en-US" sz="1200" dirty="0"/>
              <a:t>し、</a:t>
            </a:r>
            <a:r>
              <a:rPr lang="en-US" altLang="ja-JP" sz="1200" dirty="0"/>
              <a:t>pull request</a:t>
            </a:r>
            <a:r>
              <a:rPr lang="ja-JP" altLang="en-US" sz="1200" dirty="0"/>
              <a:t>します。</a:t>
            </a:r>
            <a:endParaRPr lang="en-US" altLang="ja-JP" sz="1200" dirty="0"/>
          </a:p>
        </p:txBody>
      </p:sp>
      <p:sp>
        <p:nvSpPr>
          <p:cNvPr id="5" name="四角形: 角を丸くする 4"/>
          <p:cNvSpPr/>
          <p:nvPr/>
        </p:nvSpPr>
        <p:spPr>
          <a:xfrm>
            <a:off x="2555776" y="1689045"/>
            <a:ext cx="648072" cy="232691"/>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200" dirty="0">
                <a:solidFill>
                  <a:srgbClr val="00B050"/>
                </a:solidFill>
              </a:rPr>
              <a:t>master</a:t>
            </a:r>
            <a:endParaRPr kumimoji="1" lang="ja-JP" altLang="en-US" sz="1200" dirty="0">
              <a:solidFill>
                <a:srgbClr val="00B050"/>
              </a:solidFill>
            </a:endParaRPr>
          </a:p>
        </p:txBody>
      </p:sp>
      <p:sp>
        <p:nvSpPr>
          <p:cNvPr id="9" name="四角形: 角を丸くする 8"/>
          <p:cNvSpPr/>
          <p:nvPr/>
        </p:nvSpPr>
        <p:spPr>
          <a:xfrm>
            <a:off x="2334235"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11" name="四角形: 角を丸くする 10"/>
          <p:cNvSpPr/>
          <p:nvPr/>
        </p:nvSpPr>
        <p:spPr>
          <a:xfrm>
            <a:off x="3392256" y="1686831"/>
            <a:ext cx="73001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develop</a:t>
            </a:r>
          </a:p>
        </p:txBody>
      </p:sp>
      <p:sp>
        <p:nvSpPr>
          <p:cNvPr id="12" name="四角形: 角を丸くする 11"/>
          <p:cNvSpPr/>
          <p:nvPr/>
        </p:nvSpPr>
        <p:spPr>
          <a:xfrm>
            <a:off x="2555776"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feature1</a:t>
            </a:r>
            <a:endParaRPr kumimoji="1" lang="ja-JP" altLang="en-US" sz="1200" dirty="0">
              <a:solidFill>
                <a:schemeClr val="tx2">
                  <a:lumMod val="60000"/>
                  <a:lumOff val="40000"/>
                </a:schemeClr>
              </a:solidFill>
            </a:endParaRPr>
          </a:p>
        </p:txBody>
      </p:sp>
      <p:sp>
        <p:nvSpPr>
          <p:cNvPr id="13" name="四角形: 角を丸くする 12"/>
          <p:cNvSpPr/>
          <p:nvPr/>
        </p:nvSpPr>
        <p:spPr>
          <a:xfrm>
            <a:off x="3873761"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feature2</a:t>
            </a:r>
            <a:endParaRPr kumimoji="1" lang="ja-JP" altLang="en-US" sz="1200" dirty="0">
              <a:solidFill>
                <a:schemeClr val="tx2">
                  <a:lumMod val="60000"/>
                  <a:lumOff val="40000"/>
                </a:schemeClr>
              </a:solidFill>
            </a:endParaRPr>
          </a:p>
        </p:txBody>
      </p:sp>
      <p:sp>
        <p:nvSpPr>
          <p:cNvPr id="14" name="四角形: 角を丸くする 13"/>
          <p:cNvSpPr/>
          <p:nvPr/>
        </p:nvSpPr>
        <p:spPr>
          <a:xfrm>
            <a:off x="5186335"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feature3</a:t>
            </a:r>
            <a:endParaRPr kumimoji="1" lang="ja-JP" altLang="en-US" sz="1200" dirty="0">
              <a:solidFill>
                <a:schemeClr val="tx2">
                  <a:lumMod val="60000"/>
                  <a:lumOff val="40000"/>
                </a:schemeClr>
              </a:solidFill>
            </a:endParaRPr>
          </a:p>
        </p:txBody>
      </p:sp>
      <p:sp>
        <p:nvSpPr>
          <p:cNvPr id="15" name="四角形: 角を丸くする 14"/>
          <p:cNvSpPr/>
          <p:nvPr/>
        </p:nvSpPr>
        <p:spPr>
          <a:xfrm>
            <a:off x="6444989" y="2283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feature4</a:t>
            </a:r>
            <a:endParaRPr kumimoji="1" lang="ja-JP" altLang="en-US" sz="1200" dirty="0">
              <a:solidFill>
                <a:schemeClr val="tx2">
                  <a:lumMod val="60000"/>
                  <a:lumOff val="40000"/>
                </a:schemeClr>
              </a:solidFill>
            </a:endParaRPr>
          </a:p>
        </p:txBody>
      </p:sp>
      <p:sp>
        <p:nvSpPr>
          <p:cNvPr id="16" name="四角形: 角を丸くする 15"/>
          <p:cNvSpPr/>
          <p:nvPr/>
        </p:nvSpPr>
        <p:spPr>
          <a:xfrm>
            <a:off x="7703643" y="2282297"/>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feature5</a:t>
            </a:r>
            <a:endParaRPr kumimoji="1" lang="ja-JP" altLang="en-US" sz="1200" dirty="0">
              <a:solidFill>
                <a:schemeClr val="tx2">
                  <a:lumMod val="60000"/>
                  <a:lumOff val="40000"/>
                </a:schemeClr>
              </a:solidFill>
            </a:endParaRPr>
          </a:p>
        </p:txBody>
      </p:sp>
      <p:cxnSp>
        <p:nvCxnSpPr>
          <p:cNvPr id="17" name="直線矢印コネクタ 16"/>
          <p:cNvCxnSpPr>
            <a:cxnSpLocks/>
            <a:stCxn id="5" idx="3"/>
            <a:endCxn id="11" idx="1"/>
          </p:cNvCxnSpPr>
          <p:nvPr/>
        </p:nvCxnSpPr>
        <p:spPr>
          <a:xfrm flipV="1">
            <a:off x="3203848" y="1803177"/>
            <a:ext cx="188408" cy="2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p:cNvCxnSpPr>
            <a:cxnSpLocks/>
            <a:stCxn id="11" idx="2"/>
            <a:endCxn id="12" idx="0"/>
          </p:cNvCxnSpPr>
          <p:nvPr/>
        </p:nvCxnSpPr>
        <p:spPr>
          <a:xfrm rot="5400000">
            <a:off x="3169805" y="1696260"/>
            <a:ext cx="364196" cy="810720"/>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コネクタ: カギ線 40"/>
          <p:cNvCxnSpPr>
            <a:cxnSpLocks/>
            <a:stCxn id="11" idx="2"/>
            <a:endCxn id="13" idx="0"/>
          </p:cNvCxnSpPr>
          <p:nvPr/>
        </p:nvCxnSpPr>
        <p:spPr>
          <a:xfrm rot="16200000" flipH="1">
            <a:off x="3828797" y="1847987"/>
            <a:ext cx="364196" cy="507265"/>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cxnSpLocks/>
            <a:stCxn id="11" idx="2"/>
            <a:endCxn id="14" idx="0"/>
          </p:cNvCxnSpPr>
          <p:nvPr/>
        </p:nvCxnSpPr>
        <p:spPr>
          <a:xfrm rot="16200000" flipH="1">
            <a:off x="4485084" y="1191700"/>
            <a:ext cx="364196" cy="1819839"/>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cxnSpLocks/>
            <a:stCxn id="11" idx="2"/>
            <a:endCxn id="15" idx="0"/>
          </p:cNvCxnSpPr>
          <p:nvPr/>
        </p:nvCxnSpPr>
        <p:spPr>
          <a:xfrm rot="16200000" flipH="1">
            <a:off x="5114411" y="562373"/>
            <a:ext cx="364196" cy="3078493"/>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コネクタ: カギ線 49"/>
          <p:cNvCxnSpPr>
            <a:cxnSpLocks/>
            <a:stCxn id="11" idx="2"/>
            <a:endCxn id="16" idx="0"/>
          </p:cNvCxnSpPr>
          <p:nvPr/>
        </p:nvCxnSpPr>
        <p:spPr>
          <a:xfrm rot="16200000" flipH="1">
            <a:off x="5744449" y="-67665"/>
            <a:ext cx="362775" cy="4337147"/>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四角形: 角を丸くする 57"/>
          <p:cNvSpPr/>
          <p:nvPr/>
        </p:nvSpPr>
        <p:spPr>
          <a:xfrm>
            <a:off x="2555776"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feature1</a:t>
            </a:r>
            <a:endParaRPr kumimoji="1" lang="ja-JP" altLang="en-US" sz="1200" dirty="0">
              <a:solidFill>
                <a:schemeClr val="tx2">
                  <a:lumMod val="60000"/>
                  <a:lumOff val="40000"/>
                </a:schemeClr>
              </a:solidFill>
            </a:endParaRPr>
          </a:p>
        </p:txBody>
      </p:sp>
      <p:sp>
        <p:nvSpPr>
          <p:cNvPr id="65" name="正方形/長方形 64"/>
          <p:cNvSpPr/>
          <p:nvPr/>
        </p:nvSpPr>
        <p:spPr>
          <a:xfrm>
            <a:off x="4488252" y="1863308"/>
            <a:ext cx="926279" cy="276999"/>
          </a:xfrm>
          <a:prstGeom prst="rect">
            <a:avLst/>
          </a:prstGeom>
        </p:spPr>
        <p:txBody>
          <a:bodyPr wrap="none">
            <a:spAutoFit/>
          </a:bodyPr>
          <a:lstStyle/>
          <a:p>
            <a:r>
              <a:rPr lang="en-US" altLang="ja-JP" sz="1200" dirty="0"/>
              <a:t>pull request</a:t>
            </a:r>
            <a:endParaRPr lang="ja-JP" altLang="en-US" sz="1200" dirty="0"/>
          </a:p>
        </p:txBody>
      </p:sp>
      <p:pic>
        <p:nvPicPr>
          <p:cNvPr id="3074"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2938"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82" name="四角形: 角を丸くする 81"/>
          <p:cNvSpPr/>
          <p:nvPr/>
        </p:nvSpPr>
        <p:spPr>
          <a:xfrm>
            <a:off x="3652220"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83" name="四角形: 角を丸くする 82"/>
          <p:cNvSpPr/>
          <p:nvPr/>
        </p:nvSpPr>
        <p:spPr>
          <a:xfrm>
            <a:off x="3873761"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feature2</a:t>
            </a:r>
            <a:endParaRPr kumimoji="1" lang="ja-JP" altLang="en-US" sz="1200" dirty="0">
              <a:solidFill>
                <a:schemeClr val="tx2">
                  <a:lumMod val="60000"/>
                  <a:lumOff val="40000"/>
                </a:schemeClr>
              </a:solidFill>
            </a:endParaRPr>
          </a:p>
        </p:txBody>
      </p:sp>
      <p:pic>
        <p:nvPicPr>
          <p:cNvPr id="84"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0923"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85" name="四角形: 角を丸くする 84"/>
          <p:cNvSpPr/>
          <p:nvPr/>
        </p:nvSpPr>
        <p:spPr>
          <a:xfrm>
            <a:off x="4970206"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86" name="四角形: 角を丸くする 85"/>
          <p:cNvSpPr/>
          <p:nvPr/>
        </p:nvSpPr>
        <p:spPr>
          <a:xfrm>
            <a:off x="5191747"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feature3</a:t>
            </a:r>
            <a:endParaRPr kumimoji="1" lang="ja-JP" altLang="en-US" sz="1200" dirty="0">
              <a:solidFill>
                <a:schemeClr val="tx2">
                  <a:lumMod val="60000"/>
                  <a:lumOff val="40000"/>
                </a:schemeClr>
              </a:solidFill>
            </a:endParaRPr>
          </a:p>
        </p:txBody>
      </p:sp>
      <p:pic>
        <p:nvPicPr>
          <p:cNvPr id="87"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909"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95" name="正方形/長方形 94"/>
          <p:cNvSpPr/>
          <p:nvPr/>
        </p:nvSpPr>
        <p:spPr>
          <a:xfrm>
            <a:off x="2879492" y="2859782"/>
            <a:ext cx="486030" cy="276999"/>
          </a:xfrm>
          <a:prstGeom prst="rect">
            <a:avLst/>
          </a:prstGeom>
        </p:spPr>
        <p:txBody>
          <a:bodyPr wrap="none">
            <a:spAutoFit/>
          </a:bodyPr>
          <a:lstStyle/>
          <a:p>
            <a:r>
              <a:rPr lang="en-US" altLang="ja-JP" sz="1200" dirty="0"/>
              <a:t>push</a:t>
            </a:r>
            <a:endParaRPr lang="ja-JP" altLang="en-US" sz="1200" dirty="0"/>
          </a:p>
        </p:txBody>
      </p:sp>
      <p:sp>
        <p:nvSpPr>
          <p:cNvPr id="101" name="四角形: 角を丸くする 100"/>
          <p:cNvSpPr/>
          <p:nvPr/>
        </p:nvSpPr>
        <p:spPr>
          <a:xfrm>
            <a:off x="6229232"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102" name="四角形: 角を丸くする 101"/>
          <p:cNvSpPr/>
          <p:nvPr/>
        </p:nvSpPr>
        <p:spPr>
          <a:xfrm>
            <a:off x="6450773"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feature4</a:t>
            </a:r>
            <a:endParaRPr kumimoji="1" lang="ja-JP" altLang="en-US" sz="1200" dirty="0">
              <a:solidFill>
                <a:schemeClr val="tx2">
                  <a:lumMod val="60000"/>
                  <a:lumOff val="40000"/>
                </a:schemeClr>
              </a:solidFill>
            </a:endParaRPr>
          </a:p>
        </p:txBody>
      </p:sp>
      <p:pic>
        <p:nvPicPr>
          <p:cNvPr id="103"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7935" y="4241091"/>
            <a:ext cx="813748" cy="569624"/>
          </a:xfrm>
          <a:prstGeom prst="rect">
            <a:avLst/>
          </a:prstGeom>
          <a:noFill/>
          <a:extLst>
            <a:ext uri="{909E8E84-426E-40DD-AFC4-6F175D3DCCD1}">
              <a14:hiddenFill xmlns:a14="http://schemas.microsoft.com/office/drawing/2010/main">
                <a:solidFill>
                  <a:srgbClr val="FFFFFF"/>
                </a:solidFill>
              </a14:hiddenFill>
            </a:ext>
          </a:extLst>
        </p:spPr>
      </p:pic>
      <p:sp>
        <p:nvSpPr>
          <p:cNvPr id="106" name="四角形: 角を丸くする 105"/>
          <p:cNvSpPr/>
          <p:nvPr/>
        </p:nvSpPr>
        <p:spPr>
          <a:xfrm>
            <a:off x="7488258" y="3219823"/>
            <a:ext cx="1113253" cy="936104"/>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107" name="四角形: 角を丸くする 106"/>
          <p:cNvSpPr/>
          <p:nvPr/>
        </p:nvSpPr>
        <p:spPr>
          <a:xfrm>
            <a:off x="7709799" y="3650718"/>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feature5</a:t>
            </a:r>
            <a:endParaRPr kumimoji="1" lang="ja-JP" altLang="en-US" sz="1200" dirty="0">
              <a:solidFill>
                <a:schemeClr val="tx2">
                  <a:lumMod val="60000"/>
                  <a:lumOff val="40000"/>
                </a:schemeClr>
              </a:solidFill>
            </a:endParaRPr>
          </a:p>
        </p:txBody>
      </p:sp>
      <p:pic>
        <p:nvPicPr>
          <p:cNvPr id="108" name="Picture 2" descr="「pc 絵 mac」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6961" y="4241091"/>
            <a:ext cx="813748" cy="569624"/>
          </a:xfrm>
          <a:prstGeom prst="rect">
            <a:avLst/>
          </a:prstGeom>
          <a:noFill/>
          <a:extLst>
            <a:ext uri="{909E8E84-426E-40DD-AFC4-6F175D3DCCD1}">
              <a14:hiddenFill xmlns:a14="http://schemas.microsoft.com/office/drawing/2010/main">
                <a:solidFill>
                  <a:srgbClr val="FFFFFF"/>
                </a:solidFill>
              </a14:hiddenFill>
            </a:ext>
          </a:extLst>
        </p:spPr>
      </p:pic>
      <p:cxnSp>
        <p:nvCxnSpPr>
          <p:cNvPr id="130" name="直線矢印コネクタ 129"/>
          <p:cNvCxnSpPr>
            <a:cxnSpLocks/>
          </p:cNvCxnSpPr>
          <p:nvPr/>
        </p:nvCxnSpPr>
        <p:spPr>
          <a:xfrm>
            <a:off x="2942387" y="2516409"/>
            <a:ext cx="0" cy="113430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正方形/長方形 140"/>
          <p:cNvSpPr/>
          <p:nvPr/>
        </p:nvSpPr>
        <p:spPr>
          <a:xfrm>
            <a:off x="4200834" y="2859782"/>
            <a:ext cx="486030" cy="276999"/>
          </a:xfrm>
          <a:prstGeom prst="rect">
            <a:avLst/>
          </a:prstGeom>
        </p:spPr>
        <p:txBody>
          <a:bodyPr wrap="none">
            <a:spAutoFit/>
          </a:bodyPr>
          <a:lstStyle/>
          <a:p>
            <a:r>
              <a:rPr lang="en-US" altLang="ja-JP" sz="1200" dirty="0"/>
              <a:t>push</a:t>
            </a:r>
            <a:endParaRPr lang="ja-JP" altLang="en-US" sz="1200" dirty="0"/>
          </a:p>
        </p:txBody>
      </p:sp>
      <p:cxnSp>
        <p:nvCxnSpPr>
          <p:cNvPr id="142" name="直線矢印コネクタ 141"/>
          <p:cNvCxnSpPr>
            <a:cxnSpLocks/>
          </p:cNvCxnSpPr>
          <p:nvPr/>
        </p:nvCxnSpPr>
        <p:spPr>
          <a:xfrm>
            <a:off x="4263729" y="2516409"/>
            <a:ext cx="0" cy="113430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正方形/長方形 144"/>
          <p:cNvSpPr/>
          <p:nvPr/>
        </p:nvSpPr>
        <p:spPr>
          <a:xfrm>
            <a:off x="5522159" y="2859782"/>
            <a:ext cx="486030" cy="276999"/>
          </a:xfrm>
          <a:prstGeom prst="rect">
            <a:avLst/>
          </a:prstGeom>
        </p:spPr>
        <p:txBody>
          <a:bodyPr wrap="none">
            <a:spAutoFit/>
          </a:bodyPr>
          <a:lstStyle/>
          <a:p>
            <a:r>
              <a:rPr lang="en-US" altLang="ja-JP" sz="1200" dirty="0"/>
              <a:t>push</a:t>
            </a:r>
            <a:endParaRPr lang="ja-JP" altLang="en-US" sz="1200" dirty="0"/>
          </a:p>
        </p:txBody>
      </p:sp>
      <p:cxnSp>
        <p:nvCxnSpPr>
          <p:cNvPr id="146" name="直線矢印コネクタ 145"/>
          <p:cNvCxnSpPr>
            <a:cxnSpLocks/>
          </p:cNvCxnSpPr>
          <p:nvPr/>
        </p:nvCxnSpPr>
        <p:spPr>
          <a:xfrm>
            <a:off x="5585054" y="2516409"/>
            <a:ext cx="0" cy="113430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9" name="正方形/長方形 148"/>
          <p:cNvSpPr/>
          <p:nvPr/>
        </p:nvSpPr>
        <p:spPr>
          <a:xfrm>
            <a:off x="6781406" y="2859782"/>
            <a:ext cx="486030" cy="276999"/>
          </a:xfrm>
          <a:prstGeom prst="rect">
            <a:avLst/>
          </a:prstGeom>
        </p:spPr>
        <p:txBody>
          <a:bodyPr wrap="none">
            <a:spAutoFit/>
          </a:bodyPr>
          <a:lstStyle/>
          <a:p>
            <a:r>
              <a:rPr lang="en-US" altLang="ja-JP" sz="1200" dirty="0"/>
              <a:t>push</a:t>
            </a:r>
            <a:endParaRPr lang="ja-JP" altLang="en-US" sz="1200" dirty="0"/>
          </a:p>
        </p:txBody>
      </p:sp>
      <p:cxnSp>
        <p:nvCxnSpPr>
          <p:cNvPr id="150" name="直線矢印コネクタ 149"/>
          <p:cNvCxnSpPr>
            <a:cxnSpLocks/>
          </p:cNvCxnSpPr>
          <p:nvPr/>
        </p:nvCxnSpPr>
        <p:spPr>
          <a:xfrm>
            <a:off x="6844301" y="2516409"/>
            <a:ext cx="0" cy="113430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8040060" y="2859782"/>
            <a:ext cx="486030" cy="276999"/>
          </a:xfrm>
          <a:prstGeom prst="rect">
            <a:avLst/>
          </a:prstGeom>
        </p:spPr>
        <p:txBody>
          <a:bodyPr wrap="none">
            <a:spAutoFit/>
          </a:bodyPr>
          <a:lstStyle/>
          <a:p>
            <a:r>
              <a:rPr lang="en-US" altLang="ja-JP" sz="1200" dirty="0"/>
              <a:t>push</a:t>
            </a:r>
            <a:endParaRPr lang="ja-JP" altLang="en-US" sz="1200" dirty="0"/>
          </a:p>
        </p:txBody>
      </p:sp>
      <p:cxnSp>
        <p:nvCxnSpPr>
          <p:cNvPr id="154" name="直線矢印コネクタ 153"/>
          <p:cNvCxnSpPr>
            <a:cxnSpLocks/>
          </p:cNvCxnSpPr>
          <p:nvPr/>
        </p:nvCxnSpPr>
        <p:spPr>
          <a:xfrm>
            <a:off x="8102955" y="2516409"/>
            <a:ext cx="0" cy="113430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フッター プレースホルダー 5"/>
          <p:cNvSpPr>
            <a:spLocks noGrp="1"/>
          </p:cNvSpPr>
          <p:nvPr>
            <p:ph type="ftr" sz="quarter" idx="11"/>
          </p:nvPr>
        </p:nvSpPr>
        <p:spPr/>
        <p:txBody>
          <a:bodyPr/>
          <a:lstStyle/>
          <a:p>
            <a:r>
              <a:rPr lang="en-US"/>
              <a:t>Copyright © 2017 KazukiKomatsu.</a:t>
            </a:r>
          </a:p>
        </p:txBody>
      </p:sp>
      <p:sp>
        <p:nvSpPr>
          <p:cNvPr id="8" name="スライド番号プレースホルダー 7"/>
          <p:cNvSpPr>
            <a:spLocks noGrp="1"/>
          </p:cNvSpPr>
          <p:nvPr>
            <p:ph type="sldNum" sz="quarter" idx="12"/>
          </p:nvPr>
        </p:nvSpPr>
        <p:spPr/>
        <p:txBody>
          <a:bodyPr/>
          <a:lstStyle/>
          <a:p>
            <a:fld id="{B7891C80-B72E-42FA-96DD-C35764FB131B}" type="slidenum">
              <a:rPr lang="en-US" smtClean="0"/>
              <a:t>16</a:t>
            </a:fld>
            <a:endParaRPr lang="en-US"/>
          </a:p>
        </p:txBody>
      </p:sp>
    </p:spTree>
    <p:extLst>
      <p:ext uri="{BB962C8B-B14F-4D97-AF65-F5344CB8AC3E}">
        <p14:creationId xmlns:p14="http://schemas.microsoft.com/office/powerpoint/2010/main" val="182326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リポジトリフォーク式共同開発</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r>
              <a:rPr lang="ja-JP" altLang="en-US" sz="1200" dirty="0"/>
              <a:t>他人が作成した</a:t>
            </a:r>
            <a:r>
              <a:rPr lang="en-US" altLang="ja-JP" sz="1200" dirty="0"/>
              <a:t>GitHub</a:t>
            </a:r>
            <a:r>
              <a:rPr lang="ja-JP" altLang="en-US" sz="1200" dirty="0"/>
              <a:t>リポジトリを自分の</a:t>
            </a:r>
            <a:r>
              <a:rPr lang="en-US" altLang="ja-JP" sz="1200" dirty="0"/>
              <a:t>GitHub</a:t>
            </a:r>
            <a:r>
              <a:rPr lang="ja-JP" altLang="en-US" sz="1200" dirty="0"/>
              <a:t>リポジトリにコピーしてから開発をして、リポジトリを越えてプルリクエストを送ります。</a:t>
            </a:r>
            <a:endParaRPr lang="en-US" altLang="ja-JP" sz="1200" dirty="0"/>
          </a:p>
        </p:txBody>
      </p:sp>
      <p:sp>
        <p:nvSpPr>
          <p:cNvPr id="6" name="四角形: 角を丸くする 8"/>
          <p:cNvSpPr/>
          <p:nvPr/>
        </p:nvSpPr>
        <p:spPr>
          <a:xfrm>
            <a:off x="5724128" y="3163916"/>
            <a:ext cx="2076680" cy="149606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local</a:t>
            </a:r>
            <a:endParaRPr kumimoji="1" lang="ja-JP" altLang="en-US" sz="1200" dirty="0"/>
          </a:p>
        </p:txBody>
      </p:sp>
      <p:sp>
        <p:nvSpPr>
          <p:cNvPr id="7" name="四角形: 角を丸くする 57"/>
          <p:cNvSpPr/>
          <p:nvPr/>
        </p:nvSpPr>
        <p:spPr>
          <a:xfrm>
            <a:off x="6220360" y="4087612"/>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develop</a:t>
            </a:r>
            <a:endParaRPr kumimoji="1" lang="ja-JP" altLang="en-US" sz="1200" dirty="0">
              <a:solidFill>
                <a:schemeClr val="tx2">
                  <a:lumMod val="60000"/>
                  <a:lumOff val="40000"/>
                </a:schemeClr>
              </a:solidFill>
            </a:endParaRPr>
          </a:p>
        </p:txBody>
      </p:sp>
      <p:sp>
        <p:nvSpPr>
          <p:cNvPr id="9" name="四角形: 角を丸くする 4"/>
          <p:cNvSpPr/>
          <p:nvPr/>
        </p:nvSpPr>
        <p:spPr>
          <a:xfrm>
            <a:off x="6215714" y="3561391"/>
            <a:ext cx="790826" cy="232691"/>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200" dirty="0">
                <a:solidFill>
                  <a:srgbClr val="00B050"/>
                </a:solidFill>
              </a:rPr>
              <a:t>master</a:t>
            </a:r>
            <a:endParaRPr kumimoji="1" lang="ja-JP" altLang="en-US" sz="1200" dirty="0">
              <a:solidFill>
                <a:srgbClr val="00B050"/>
              </a:solidFill>
            </a:endParaRPr>
          </a:p>
        </p:txBody>
      </p:sp>
      <p:sp>
        <p:nvSpPr>
          <p:cNvPr id="10" name="四角形: 角を丸くする 8"/>
          <p:cNvSpPr/>
          <p:nvPr/>
        </p:nvSpPr>
        <p:spPr>
          <a:xfrm>
            <a:off x="2962064" y="1615700"/>
            <a:ext cx="1872208" cy="1028058"/>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upstream</a:t>
            </a:r>
            <a:endParaRPr kumimoji="1" lang="ja-JP" altLang="en-US" sz="1200" dirty="0"/>
          </a:p>
        </p:txBody>
      </p:sp>
      <p:sp>
        <p:nvSpPr>
          <p:cNvPr id="12" name="四角形: 角を丸くする 4"/>
          <p:cNvSpPr/>
          <p:nvPr/>
        </p:nvSpPr>
        <p:spPr>
          <a:xfrm>
            <a:off x="3453650" y="2024897"/>
            <a:ext cx="790826" cy="232691"/>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200" dirty="0">
                <a:solidFill>
                  <a:srgbClr val="00B050"/>
                </a:solidFill>
              </a:rPr>
              <a:t>master</a:t>
            </a:r>
            <a:endParaRPr kumimoji="1" lang="ja-JP" altLang="en-US" sz="1200" dirty="0">
              <a:solidFill>
                <a:srgbClr val="00B050"/>
              </a:solidFill>
            </a:endParaRPr>
          </a:p>
        </p:txBody>
      </p:sp>
      <p:sp>
        <p:nvSpPr>
          <p:cNvPr id="13" name="四角形: 角を丸くする 8"/>
          <p:cNvSpPr/>
          <p:nvPr/>
        </p:nvSpPr>
        <p:spPr>
          <a:xfrm>
            <a:off x="2962064" y="3167610"/>
            <a:ext cx="1872208" cy="1496066"/>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r>
              <a:rPr kumimoji="1" lang="en-US" altLang="ja-JP" sz="1200" dirty="0"/>
              <a:t>origin</a:t>
            </a:r>
            <a:endParaRPr kumimoji="1" lang="ja-JP" altLang="en-US" sz="1200" dirty="0"/>
          </a:p>
        </p:txBody>
      </p:sp>
      <p:sp>
        <p:nvSpPr>
          <p:cNvPr id="14" name="四角形: 角を丸くする 57"/>
          <p:cNvSpPr/>
          <p:nvPr/>
        </p:nvSpPr>
        <p:spPr>
          <a:xfrm>
            <a:off x="3466120" y="4087612"/>
            <a:ext cx="781533" cy="232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a:solidFill>
                  <a:schemeClr val="tx2">
                    <a:lumMod val="60000"/>
                    <a:lumOff val="40000"/>
                  </a:schemeClr>
                </a:solidFill>
              </a:rPr>
              <a:t>develop</a:t>
            </a:r>
            <a:endParaRPr kumimoji="1" lang="ja-JP" altLang="en-US" sz="1200" dirty="0">
              <a:solidFill>
                <a:schemeClr val="tx2">
                  <a:lumMod val="60000"/>
                  <a:lumOff val="40000"/>
                </a:schemeClr>
              </a:solidFill>
            </a:endParaRPr>
          </a:p>
        </p:txBody>
      </p:sp>
      <p:sp>
        <p:nvSpPr>
          <p:cNvPr id="15" name="四角形: 角を丸くする 4"/>
          <p:cNvSpPr/>
          <p:nvPr/>
        </p:nvSpPr>
        <p:spPr>
          <a:xfrm>
            <a:off x="3453650" y="3565085"/>
            <a:ext cx="790826" cy="232691"/>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200" dirty="0">
                <a:solidFill>
                  <a:srgbClr val="00B050"/>
                </a:solidFill>
              </a:rPr>
              <a:t>master</a:t>
            </a:r>
            <a:endParaRPr kumimoji="1" lang="ja-JP" altLang="en-US" sz="1200" dirty="0">
              <a:solidFill>
                <a:srgbClr val="00B050"/>
              </a:solidFill>
            </a:endParaRPr>
          </a:p>
        </p:txBody>
      </p:sp>
      <p:cxnSp>
        <p:nvCxnSpPr>
          <p:cNvPr id="17" name="直線矢印コネクタ 16"/>
          <p:cNvCxnSpPr>
            <a:cxnSpLocks/>
            <a:stCxn id="15" idx="0"/>
            <a:endCxn id="12" idx="2"/>
          </p:cNvCxnSpPr>
          <p:nvPr/>
        </p:nvCxnSpPr>
        <p:spPr>
          <a:xfrm flipV="1">
            <a:off x="3849063" y="2257588"/>
            <a:ext cx="0" cy="130749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cxnSpLocks/>
            <a:stCxn id="9" idx="1"/>
            <a:endCxn id="15" idx="3"/>
          </p:cNvCxnSpPr>
          <p:nvPr/>
        </p:nvCxnSpPr>
        <p:spPr>
          <a:xfrm flipH="1">
            <a:off x="4244476" y="3677737"/>
            <a:ext cx="1971238" cy="369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7" idx="0"/>
            <a:endCxn id="9" idx="2"/>
          </p:cNvCxnSpPr>
          <p:nvPr/>
        </p:nvCxnSpPr>
        <p:spPr>
          <a:xfrm flipV="1">
            <a:off x="6611127" y="3794082"/>
            <a:ext cx="0" cy="29353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cxnSpLocks/>
            <a:stCxn id="14" idx="3"/>
            <a:endCxn id="7" idx="1"/>
          </p:cNvCxnSpPr>
          <p:nvPr/>
        </p:nvCxnSpPr>
        <p:spPr>
          <a:xfrm>
            <a:off x="4247653" y="4203958"/>
            <a:ext cx="1972707"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p:cNvSpPr/>
          <p:nvPr/>
        </p:nvSpPr>
        <p:spPr>
          <a:xfrm>
            <a:off x="3850708" y="2792671"/>
            <a:ext cx="585545" cy="276999"/>
          </a:xfrm>
          <a:prstGeom prst="rect">
            <a:avLst/>
          </a:prstGeom>
        </p:spPr>
        <p:txBody>
          <a:bodyPr wrap="none">
            <a:spAutoFit/>
          </a:bodyPr>
          <a:lstStyle/>
          <a:p>
            <a:r>
              <a:rPr lang="en-US" altLang="ja-JP" sz="1200" dirty="0"/>
              <a:t>1. fork</a:t>
            </a:r>
            <a:endParaRPr lang="ja-JP" altLang="en-US" sz="1200" dirty="0"/>
          </a:p>
        </p:txBody>
      </p:sp>
      <p:sp>
        <p:nvSpPr>
          <p:cNvPr id="42" name="正方形/長方形 41"/>
          <p:cNvSpPr/>
          <p:nvPr/>
        </p:nvSpPr>
        <p:spPr>
          <a:xfrm>
            <a:off x="4932040" y="3423138"/>
            <a:ext cx="676788" cy="276999"/>
          </a:xfrm>
          <a:prstGeom prst="rect">
            <a:avLst/>
          </a:prstGeom>
        </p:spPr>
        <p:txBody>
          <a:bodyPr wrap="none">
            <a:spAutoFit/>
          </a:bodyPr>
          <a:lstStyle/>
          <a:p>
            <a:r>
              <a:rPr lang="en-US" altLang="ja-JP" sz="1200"/>
              <a:t>2. </a:t>
            </a:r>
            <a:r>
              <a:rPr lang="en-US" altLang="ja-JP" sz="1200" dirty="0"/>
              <a:t>clone</a:t>
            </a:r>
            <a:endParaRPr lang="ja-JP" altLang="en-US" sz="1200" dirty="0"/>
          </a:p>
        </p:txBody>
      </p:sp>
      <p:sp>
        <p:nvSpPr>
          <p:cNvPr id="43" name="正方形/長方形 42"/>
          <p:cNvSpPr/>
          <p:nvPr/>
        </p:nvSpPr>
        <p:spPr>
          <a:xfrm>
            <a:off x="5007047" y="3949112"/>
            <a:ext cx="638316" cy="276999"/>
          </a:xfrm>
          <a:prstGeom prst="rect">
            <a:avLst/>
          </a:prstGeom>
        </p:spPr>
        <p:txBody>
          <a:bodyPr wrap="none">
            <a:spAutoFit/>
          </a:bodyPr>
          <a:lstStyle/>
          <a:p>
            <a:r>
              <a:rPr lang="en-US" altLang="ja-JP" sz="1200" dirty="0"/>
              <a:t>4. push</a:t>
            </a:r>
            <a:endParaRPr lang="ja-JP" altLang="en-US" sz="1200" dirty="0"/>
          </a:p>
        </p:txBody>
      </p:sp>
      <p:cxnSp>
        <p:nvCxnSpPr>
          <p:cNvPr id="44" name="コネクタ: カギ線 36"/>
          <p:cNvCxnSpPr>
            <a:cxnSpLocks/>
            <a:stCxn id="12" idx="1"/>
            <a:endCxn id="14" idx="1"/>
          </p:cNvCxnSpPr>
          <p:nvPr/>
        </p:nvCxnSpPr>
        <p:spPr>
          <a:xfrm rot="10800000" flipH="1" flipV="1">
            <a:off x="3453650" y="2141242"/>
            <a:ext cx="12470" cy="2062715"/>
          </a:xfrm>
          <a:prstGeom prst="bentConnector3">
            <a:avLst>
              <a:gd name="adj1" fmla="val -8140986"/>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2493465" y="2798807"/>
            <a:ext cx="1078693" cy="276999"/>
          </a:xfrm>
          <a:prstGeom prst="rect">
            <a:avLst/>
          </a:prstGeom>
        </p:spPr>
        <p:txBody>
          <a:bodyPr wrap="none">
            <a:spAutoFit/>
          </a:bodyPr>
          <a:lstStyle/>
          <a:p>
            <a:r>
              <a:rPr lang="en-US" altLang="ja-JP" sz="1200" dirty="0"/>
              <a:t>5. Pull request</a:t>
            </a:r>
            <a:endParaRPr lang="ja-JP" altLang="en-US" sz="1200" dirty="0"/>
          </a:p>
        </p:txBody>
      </p:sp>
      <p:sp>
        <p:nvSpPr>
          <p:cNvPr id="52" name="正方形/長方形 51"/>
          <p:cNvSpPr/>
          <p:nvPr/>
        </p:nvSpPr>
        <p:spPr>
          <a:xfrm>
            <a:off x="6606250" y="3795886"/>
            <a:ext cx="1194558" cy="276999"/>
          </a:xfrm>
          <a:prstGeom prst="rect">
            <a:avLst/>
          </a:prstGeom>
        </p:spPr>
        <p:txBody>
          <a:bodyPr wrap="none">
            <a:spAutoFit/>
          </a:bodyPr>
          <a:lstStyle/>
          <a:p>
            <a:r>
              <a:rPr lang="en-US" altLang="ja-JP" sz="1200" dirty="0"/>
              <a:t>3. create branch</a:t>
            </a:r>
            <a:endParaRPr lang="ja-JP" altLang="en-US" sz="1200" dirty="0"/>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8" name="スライド番号プレースホルダー 7"/>
          <p:cNvSpPr>
            <a:spLocks noGrp="1"/>
          </p:cNvSpPr>
          <p:nvPr>
            <p:ph type="sldNum" sz="quarter" idx="12"/>
          </p:nvPr>
        </p:nvSpPr>
        <p:spPr/>
        <p:txBody>
          <a:bodyPr/>
          <a:lstStyle/>
          <a:p>
            <a:fld id="{B7891C80-B72E-42FA-96DD-C35764FB131B}" type="slidenum">
              <a:rPr lang="en-US" smtClean="0"/>
              <a:t>17</a:t>
            </a:fld>
            <a:endParaRPr lang="en-US"/>
          </a:p>
        </p:txBody>
      </p:sp>
    </p:spTree>
    <p:extLst>
      <p:ext uri="{BB962C8B-B14F-4D97-AF65-F5344CB8AC3E}">
        <p14:creationId xmlns:p14="http://schemas.microsoft.com/office/powerpoint/2010/main" val="279911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stretch>
            <a:fillRect/>
          </a:stretch>
        </p:blipFill>
        <p:spPr>
          <a:xfrm>
            <a:off x="2195736" y="1435200"/>
            <a:ext cx="4090255" cy="3296790"/>
          </a:xfrm>
          <a:prstGeom prst="rect">
            <a:avLst/>
          </a:prstGeom>
        </p:spPr>
      </p:pic>
      <p:sp>
        <p:nvSpPr>
          <p:cNvPr id="2" name="タイトル 1"/>
          <p:cNvSpPr>
            <a:spLocks noGrp="1"/>
          </p:cNvSpPr>
          <p:nvPr>
            <p:ph type="title"/>
          </p:nvPr>
        </p:nvSpPr>
        <p:spPr/>
        <p:txBody>
          <a:bodyPr>
            <a:normAutofit/>
          </a:bodyPr>
          <a:lstStyle/>
          <a:p>
            <a:r>
              <a:rPr kumimoji="1" lang="ja-JP" altLang="en-US" sz="3600" dirty="0"/>
              <a:t>クローン</a:t>
            </a:r>
            <a:r>
              <a:rPr lang="en-US" altLang="ja-JP" sz="3600" dirty="0"/>
              <a:t>(1/2)</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r>
              <a:rPr lang="ja-JP" altLang="en-US" sz="1200" dirty="0"/>
              <a:t>ブラウザでクローンしたいリポジトリを開き、下記のボタンをクリックすると</a:t>
            </a:r>
            <a:endParaRPr lang="en-US" altLang="ja-JP" sz="1200" dirty="0"/>
          </a:p>
          <a:p>
            <a:pPr marL="0" indent="0">
              <a:buNone/>
            </a:pPr>
            <a:r>
              <a:rPr lang="ja-JP" altLang="en-US" sz="1200" dirty="0"/>
              <a:t>リポートリポジトリの</a:t>
            </a:r>
            <a:r>
              <a:rPr lang="en-US" altLang="ja-JP" sz="1200" dirty="0"/>
              <a:t>URL</a:t>
            </a:r>
            <a:r>
              <a:rPr lang="ja-JP" altLang="en-US" sz="1200" dirty="0"/>
              <a:t>がコピーされる。</a:t>
            </a:r>
            <a:endParaRPr lang="en-US" altLang="ja-JP" sz="1200" dirty="0"/>
          </a:p>
          <a:p>
            <a:pPr marL="0" indent="0">
              <a:buNone/>
            </a:pPr>
            <a:endParaRPr lang="en-US" altLang="ja-JP" sz="1200" dirty="0"/>
          </a:p>
        </p:txBody>
      </p:sp>
      <p:sp>
        <p:nvSpPr>
          <p:cNvPr id="9" name="吹き出し: 角を丸めた四角形 8"/>
          <p:cNvSpPr/>
          <p:nvPr/>
        </p:nvSpPr>
        <p:spPr>
          <a:xfrm>
            <a:off x="6122415" y="3015246"/>
            <a:ext cx="659136"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10" name="吹き出し: 角を丸めた四角形 9"/>
          <p:cNvSpPr/>
          <p:nvPr/>
        </p:nvSpPr>
        <p:spPr>
          <a:xfrm>
            <a:off x="6012160" y="2499742"/>
            <a:ext cx="659136"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18</a:t>
            </a:fld>
            <a:endParaRPr lang="en-US"/>
          </a:p>
        </p:txBody>
      </p:sp>
    </p:spTree>
    <p:extLst>
      <p:ext uri="{BB962C8B-B14F-4D97-AF65-F5344CB8AC3E}">
        <p14:creationId xmlns:p14="http://schemas.microsoft.com/office/powerpoint/2010/main" val="170733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85392" y="205979"/>
            <a:ext cx="6491064" cy="857250"/>
          </a:xfrm>
        </p:spPr>
        <p:txBody>
          <a:bodyPr>
            <a:normAutofit/>
          </a:bodyPr>
          <a:lstStyle/>
          <a:p>
            <a:r>
              <a:rPr kumimoji="1" lang="ja-JP" altLang="en-US" sz="3600" dirty="0"/>
              <a:t>クローン</a:t>
            </a:r>
            <a:r>
              <a:rPr lang="en-US" altLang="ja-JP" sz="3600" dirty="0"/>
              <a:t>(2/2)</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ja-JP" altLang="en-US" sz="1200" dirty="0"/>
              <a:t>クローンとはリモートリポジトリをローカルリポジトリにコピーするコマンドです。</a:t>
            </a:r>
            <a:endParaRPr lang="en-US" altLang="ja-JP" sz="1200" dirty="0"/>
          </a:p>
          <a:p>
            <a:pPr marL="0" indent="0">
              <a:buNone/>
            </a:pPr>
            <a:r>
              <a:rPr lang="ja-JP" altLang="en-US" sz="1200" dirty="0"/>
              <a:t>コピーを保存したいディレクトリで下記のコマンドを実行します。</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指定のブランチだけクローンする場合は</a:t>
            </a:r>
            <a:endParaRPr lang="en-US" altLang="ja-JP" sz="1200" dirty="0"/>
          </a:p>
        </p:txBody>
      </p:sp>
      <p:sp>
        <p:nvSpPr>
          <p:cNvPr id="6" name="正方形/長方形 5"/>
          <p:cNvSpPr/>
          <p:nvPr/>
        </p:nvSpPr>
        <p:spPr>
          <a:xfrm>
            <a:off x="2286000" y="1674010"/>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clone  [</a:t>
            </a:r>
            <a:r>
              <a:rPr lang="ja-JP" altLang="en-US" sz="1200" b="1" dirty="0">
                <a:solidFill>
                  <a:schemeClr val="bg1"/>
                </a:solidFill>
              </a:rPr>
              <a:t>リモートリポジトリ</a:t>
            </a:r>
            <a:r>
              <a:rPr lang="en-US" altLang="ja-JP" sz="1200" b="1" dirty="0">
                <a:solidFill>
                  <a:schemeClr val="bg1"/>
                </a:solidFill>
              </a:rPr>
              <a:t>URL]</a:t>
            </a:r>
            <a:endParaRPr lang="ja-JP" altLang="en-US" sz="1200" b="1" dirty="0">
              <a:solidFill>
                <a:schemeClr val="bg1"/>
              </a:solidFill>
            </a:endParaRPr>
          </a:p>
        </p:txBody>
      </p:sp>
      <p:sp>
        <p:nvSpPr>
          <p:cNvPr id="7" name="正方形/長方形 6"/>
          <p:cNvSpPr/>
          <p:nvPr/>
        </p:nvSpPr>
        <p:spPr>
          <a:xfrm>
            <a:off x="2286000" y="2539314"/>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clone  -b [</a:t>
            </a:r>
            <a:r>
              <a:rPr lang="ja-JP" altLang="en-US" sz="1200" b="1" dirty="0">
                <a:solidFill>
                  <a:schemeClr val="bg1"/>
                </a:solidFill>
              </a:rPr>
              <a:t>ブランチ名</a:t>
            </a:r>
            <a:r>
              <a:rPr lang="en-US" altLang="ja-JP" sz="1200" b="1" dirty="0">
                <a:solidFill>
                  <a:schemeClr val="bg1"/>
                </a:solidFill>
              </a:rPr>
              <a:t>] [</a:t>
            </a:r>
            <a:r>
              <a:rPr lang="ja-JP" altLang="en-US" sz="1200" b="1" dirty="0">
                <a:solidFill>
                  <a:schemeClr val="bg1"/>
                </a:solidFill>
              </a:rPr>
              <a:t>リモートリポジトリ</a:t>
            </a:r>
            <a:r>
              <a:rPr lang="en-US" altLang="ja-JP" sz="1200" b="1" dirty="0">
                <a:solidFill>
                  <a:schemeClr val="bg1"/>
                </a:solidFill>
              </a:rPr>
              <a:t>URL]</a:t>
            </a:r>
            <a:endParaRPr lang="ja-JP" altLang="en-US" sz="1200" b="1" dirty="0">
              <a:solidFill>
                <a:schemeClr val="bg1"/>
              </a:solidFill>
            </a:endParaRP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8" name="スライド番号プレースホルダー 7"/>
          <p:cNvSpPr>
            <a:spLocks noGrp="1"/>
          </p:cNvSpPr>
          <p:nvPr>
            <p:ph type="sldNum" sz="quarter" idx="12"/>
          </p:nvPr>
        </p:nvSpPr>
        <p:spPr/>
        <p:txBody>
          <a:bodyPr/>
          <a:lstStyle/>
          <a:p>
            <a:fld id="{B7891C80-B72E-42FA-96DD-C35764FB131B}" type="slidenum">
              <a:rPr lang="en-US" smtClean="0"/>
              <a:t>19</a:t>
            </a:fld>
            <a:endParaRPr lang="en-US"/>
          </a:p>
        </p:txBody>
      </p:sp>
    </p:spTree>
    <p:extLst>
      <p:ext uri="{BB962C8B-B14F-4D97-AF65-F5344CB8AC3E}">
        <p14:creationId xmlns:p14="http://schemas.microsoft.com/office/powerpoint/2010/main" val="55758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ja-JP" altLang="en-US" dirty="0"/>
              <a:t>目次</a:t>
            </a:r>
            <a:endParaRPr lang="en-US" dirty="0"/>
          </a:p>
        </p:txBody>
      </p:sp>
      <p:sp>
        <p:nvSpPr>
          <p:cNvPr id="6" name="コンテンツ プレースホルダー 2"/>
          <p:cNvSpPr txBox="1">
            <a:spLocks/>
          </p:cNvSpPr>
          <p:nvPr/>
        </p:nvSpPr>
        <p:spPr>
          <a:xfrm>
            <a:off x="467544" y="1419622"/>
            <a:ext cx="4310136" cy="3600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r>
              <a:rPr lang="ja-JP" altLang="en-US" sz="2000" b="1" dirty="0"/>
              <a:t>・</a:t>
            </a:r>
            <a:r>
              <a:rPr lang="en-US" altLang="ja-JP" sz="2000" b="1" dirty="0" err="1"/>
              <a:t>Git</a:t>
            </a:r>
            <a:r>
              <a:rPr lang="ja-JP" altLang="en-US" sz="2000" b="1" dirty="0"/>
              <a:t>の初期設定</a:t>
            </a:r>
          </a:p>
          <a:p>
            <a:pPr algn="l"/>
            <a:r>
              <a:rPr lang="ja-JP" altLang="en-US" sz="2000" b="1" dirty="0"/>
              <a:t>・ローカルリポジトリ作成</a:t>
            </a:r>
          </a:p>
          <a:p>
            <a:pPr algn="l"/>
            <a:r>
              <a:rPr lang="ja-JP" altLang="en-US" sz="2000" b="1" dirty="0"/>
              <a:t>・コミット</a:t>
            </a:r>
          </a:p>
          <a:p>
            <a:pPr algn="l"/>
            <a:r>
              <a:rPr lang="ja-JP" altLang="en-US" sz="2000" b="1" dirty="0"/>
              <a:t>・ブランチ作成</a:t>
            </a:r>
          </a:p>
          <a:p>
            <a:pPr algn="l"/>
            <a:r>
              <a:rPr lang="ja-JP" altLang="en-US" sz="2000" b="1" dirty="0"/>
              <a:t>・リモートリポジトリ作成</a:t>
            </a:r>
            <a:endParaRPr lang="en-US" altLang="ja-JP" sz="2000" b="1" dirty="0"/>
          </a:p>
          <a:p>
            <a:pPr algn="l"/>
            <a:r>
              <a:rPr lang="ja-JP" altLang="en-US" sz="2000" b="1" dirty="0"/>
              <a:t>・</a:t>
            </a:r>
            <a:r>
              <a:rPr lang="en-US" altLang="ja-JP" sz="2000" b="1" dirty="0"/>
              <a:t>GitHub </a:t>
            </a:r>
            <a:r>
              <a:rPr lang="ja-JP" altLang="en-US" sz="2000" b="1" dirty="0"/>
              <a:t>を利用した共同開発</a:t>
            </a:r>
          </a:p>
          <a:p>
            <a:pPr algn="l"/>
            <a:r>
              <a:rPr lang="ja-JP" altLang="en-US" sz="2000" b="1" dirty="0"/>
              <a:t>・リポジトリ共有式共同開発</a:t>
            </a:r>
          </a:p>
          <a:p>
            <a:pPr algn="l"/>
            <a:r>
              <a:rPr lang="ja-JP" altLang="en-US" sz="2000" b="1" dirty="0"/>
              <a:t>・リポジトリフォーク式共同開発</a:t>
            </a:r>
            <a:endParaRPr lang="en-US" altLang="ja-JP" sz="2000" b="1" dirty="0"/>
          </a:p>
        </p:txBody>
      </p:sp>
      <p:sp>
        <p:nvSpPr>
          <p:cNvPr id="5" name="コンテンツ プレースホルダー 2"/>
          <p:cNvSpPr txBox="1">
            <a:spLocks/>
          </p:cNvSpPr>
          <p:nvPr/>
        </p:nvSpPr>
        <p:spPr>
          <a:xfrm>
            <a:off x="3769568" y="1059582"/>
            <a:ext cx="2952328" cy="3600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endParaRPr lang="en-US" altLang="ja-JP" sz="1200" b="1" dirty="0"/>
          </a:p>
        </p:txBody>
      </p:sp>
      <p:sp>
        <p:nvSpPr>
          <p:cNvPr id="8" name="コンテンツ プレースホルダー 2"/>
          <p:cNvSpPr txBox="1">
            <a:spLocks/>
          </p:cNvSpPr>
          <p:nvPr/>
        </p:nvSpPr>
        <p:spPr>
          <a:xfrm>
            <a:off x="4777680" y="1419622"/>
            <a:ext cx="4310136" cy="3600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l"/>
            <a:r>
              <a:rPr lang="ja-JP" altLang="en-US" sz="2000" b="1" dirty="0"/>
              <a:t>・クローン</a:t>
            </a:r>
            <a:endParaRPr lang="en-US" altLang="ja-JP" sz="2000" b="1" dirty="0"/>
          </a:p>
          <a:p>
            <a:pPr algn="l"/>
            <a:r>
              <a:rPr lang="ja-JP" altLang="en-US" sz="2000" b="1" dirty="0"/>
              <a:t>・プッシュ</a:t>
            </a:r>
          </a:p>
          <a:p>
            <a:pPr algn="l"/>
            <a:r>
              <a:rPr lang="ja-JP" altLang="en-US" sz="2000" b="1" dirty="0"/>
              <a:t>・プルリクエスト</a:t>
            </a:r>
            <a:endParaRPr lang="en-US" altLang="ja-JP" sz="2000" b="1" dirty="0"/>
          </a:p>
          <a:p>
            <a:pPr algn="l"/>
            <a:r>
              <a:rPr lang="ja-JP" altLang="en-US" sz="2000" b="1" dirty="0"/>
              <a:t>・プルリクエストマージ</a:t>
            </a:r>
            <a:endParaRPr lang="en-US" altLang="ja-JP" sz="2000" b="1" dirty="0"/>
          </a:p>
          <a:p>
            <a:pPr algn="l"/>
            <a:r>
              <a:rPr lang="ja-JP" altLang="en-US" sz="2000" b="1" dirty="0"/>
              <a:t>・プルリクエストコンフリクト</a:t>
            </a:r>
          </a:p>
          <a:p>
            <a:pPr algn="l"/>
            <a:r>
              <a:rPr lang="ja-JP" altLang="en-US" sz="2000" b="1" dirty="0"/>
              <a:t>・プルせずにマージ</a:t>
            </a:r>
            <a:endParaRPr lang="en-US" altLang="ja-JP" sz="2000" b="1" dirty="0"/>
          </a:p>
          <a:p>
            <a:pPr algn="l"/>
            <a:r>
              <a:rPr lang="ja-JP" altLang="en-US" sz="2000" b="1" dirty="0"/>
              <a:t>・</a:t>
            </a:r>
            <a:r>
              <a:rPr lang="en-US" altLang="ja-JP" sz="2000" b="1" dirty="0" err="1"/>
              <a:t>Git-Svn</a:t>
            </a:r>
            <a:r>
              <a:rPr lang="ja-JP" altLang="en-US" sz="2000" b="1" dirty="0"/>
              <a:t>コマンド比較表</a:t>
            </a:r>
          </a:p>
          <a:p>
            <a:pPr algn="l"/>
            <a:r>
              <a:rPr lang="ja-JP" altLang="en-US" sz="2000" b="1" dirty="0"/>
              <a:t>・</a:t>
            </a:r>
            <a:r>
              <a:rPr lang="en-US" altLang="ja-JP" sz="2000" b="1" dirty="0" err="1"/>
              <a:t>WinMerge</a:t>
            </a:r>
            <a:r>
              <a:rPr lang="ja-JP" altLang="en-US" sz="2000" b="1" dirty="0"/>
              <a:t>でマージ</a:t>
            </a:r>
            <a:endParaRPr lang="en-US" altLang="ja-JP" sz="2000" b="1" dirty="0"/>
          </a:p>
        </p:txBody>
      </p:sp>
      <p:sp>
        <p:nvSpPr>
          <p:cNvPr id="3" name="フッター プレースホルダー 2"/>
          <p:cNvSpPr>
            <a:spLocks noGrp="1"/>
          </p:cNvSpPr>
          <p:nvPr>
            <p:ph type="ftr" sz="quarter" idx="11"/>
          </p:nvPr>
        </p:nvSpPr>
        <p:spPr/>
        <p:txBody>
          <a:bodyPr/>
          <a:lstStyle/>
          <a:p>
            <a:r>
              <a:rPr lang="en-US"/>
              <a:t>Copyright © 2017 KazukiKomatsu.</a:t>
            </a:r>
          </a:p>
        </p:txBody>
      </p:sp>
      <p:sp>
        <p:nvSpPr>
          <p:cNvPr id="4" name="スライド番号プレースホルダー 3"/>
          <p:cNvSpPr>
            <a:spLocks noGrp="1"/>
          </p:cNvSpPr>
          <p:nvPr>
            <p:ph type="sldNum" sz="quarter" idx="12"/>
          </p:nvPr>
        </p:nvSpPr>
        <p:spPr/>
        <p:txBody>
          <a:bodyPr/>
          <a:lstStyle/>
          <a:p>
            <a:fld id="{B7891C80-B72E-42FA-96DD-C35764FB131B}" type="slidenum">
              <a:rPr lang="en-US" smtClean="0"/>
              <a:t>2</a:t>
            </a:fld>
            <a:endParaRPr lang="en-US"/>
          </a:p>
        </p:txBody>
      </p:sp>
    </p:spTree>
    <p:extLst>
      <p:ext uri="{BB962C8B-B14F-4D97-AF65-F5344CB8AC3E}">
        <p14:creationId xmlns:p14="http://schemas.microsoft.com/office/powerpoint/2010/main" val="4240942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プッシュ</a:t>
            </a:r>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en-US" altLang="ja-JP" sz="1200" dirty="0"/>
              <a:t>push</a:t>
            </a:r>
            <a:r>
              <a:rPr lang="ja-JP" altLang="en-US" sz="1200" dirty="0"/>
              <a:t>とはローカルリポジトリの</a:t>
            </a:r>
            <a:r>
              <a:rPr lang="en-US" altLang="ja-JP" sz="1200" dirty="0"/>
              <a:t>1</a:t>
            </a:r>
            <a:r>
              <a:rPr lang="ja-JP" altLang="en-US" sz="1200" dirty="0" err="1"/>
              <a:t>つの</a:t>
            </a:r>
            <a:r>
              <a:rPr lang="ja-JP" altLang="en-US" sz="1200" dirty="0"/>
              <a:t>ブランチをリモートリポジトリに</a:t>
            </a:r>
            <a:r>
              <a:rPr lang="en-US" altLang="ja-JP" sz="1200" dirty="0"/>
              <a:t>push</a:t>
            </a:r>
            <a:r>
              <a:rPr lang="ja-JP" altLang="en-US" sz="1200" dirty="0"/>
              <a:t>することです。</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このコマンドを実行した際、</a:t>
            </a:r>
            <a:r>
              <a:rPr lang="en-US" altLang="ja-JP" sz="1200" dirty="0"/>
              <a:t>push</a:t>
            </a:r>
            <a:r>
              <a:rPr lang="ja-JP" altLang="en-US" sz="1200" dirty="0"/>
              <a:t>権限がないとエラーになります。</a:t>
            </a:r>
            <a:endParaRPr lang="en-US" altLang="ja-JP" sz="1200" dirty="0"/>
          </a:p>
          <a:p>
            <a:pPr marL="0" indent="0">
              <a:buNone/>
            </a:pPr>
            <a:endParaRPr lang="en-US" altLang="ja-JP" sz="1200" dirty="0"/>
          </a:p>
          <a:p>
            <a:pPr marL="0" indent="0">
              <a:buNone/>
            </a:pPr>
            <a:r>
              <a:rPr lang="en-US" altLang="ja-JP" sz="1200" dirty="0"/>
              <a:t>【push</a:t>
            </a:r>
            <a:r>
              <a:rPr lang="ja-JP" altLang="en-US" sz="1200" dirty="0"/>
              <a:t>できる場合</a:t>
            </a:r>
            <a:r>
              <a:rPr lang="en-US" altLang="ja-JP" sz="1200" dirty="0"/>
              <a:t>】</a:t>
            </a:r>
          </a:p>
          <a:p>
            <a:pPr marL="0" indent="0">
              <a:buNone/>
            </a:pPr>
            <a:r>
              <a:rPr lang="ja-JP" altLang="en-US" sz="1200" dirty="0"/>
              <a:t>    ・</a:t>
            </a:r>
            <a:r>
              <a:rPr lang="en-US" altLang="ja-JP" sz="1200" dirty="0"/>
              <a:t>GitHub</a:t>
            </a:r>
            <a:r>
              <a:rPr lang="ja-JP" altLang="en-US" sz="1200" dirty="0"/>
              <a:t>の自分のアカウントへの</a:t>
            </a:r>
            <a:r>
              <a:rPr lang="en-US" altLang="ja-JP" sz="1200" dirty="0"/>
              <a:t>push</a:t>
            </a:r>
          </a:p>
          <a:p>
            <a:pPr marL="0" indent="0">
              <a:buNone/>
            </a:pPr>
            <a:r>
              <a:rPr lang="ja-JP" altLang="en-US" sz="1200" dirty="0"/>
              <a:t>    ・</a:t>
            </a:r>
            <a:r>
              <a:rPr lang="en-US" altLang="ja-JP" sz="1200" dirty="0"/>
              <a:t>push</a:t>
            </a:r>
            <a:r>
              <a:rPr lang="ja-JP" altLang="en-US" sz="1200" dirty="0"/>
              <a:t>権限付与された</a:t>
            </a:r>
            <a:r>
              <a:rPr lang="en-US" altLang="ja-JP" sz="1200" dirty="0"/>
              <a:t>GitHub</a:t>
            </a:r>
            <a:r>
              <a:rPr lang="ja-JP" altLang="en-US" sz="1200" dirty="0"/>
              <a:t>の他人のアカウントへの</a:t>
            </a:r>
            <a:r>
              <a:rPr lang="en-US" altLang="ja-JP" sz="1200" dirty="0"/>
              <a:t>push</a:t>
            </a:r>
          </a:p>
          <a:p>
            <a:pPr marL="0" indent="0">
              <a:buNone/>
            </a:pPr>
            <a:endParaRPr lang="en-US" altLang="ja-JP" sz="1200" dirty="0"/>
          </a:p>
          <a:p>
            <a:pPr marL="0" indent="0">
              <a:buNone/>
            </a:pPr>
            <a:r>
              <a:rPr lang="en-US" altLang="ja-JP" sz="1200" dirty="0"/>
              <a:t>【push</a:t>
            </a:r>
            <a:r>
              <a:rPr lang="ja-JP" altLang="en-US" sz="1200" dirty="0"/>
              <a:t>できない場合</a:t>
            </a:r>
            <a:r>
              <a:rPr lang="en-US" altLang="ja-JP" sz="1200" dirty="0"/>
              <a:t>】</a:t>
            </a:r>
          </a:p>
          <a:p>
            <a:pPr marL="0" indent="0">
              <a:buNone/>
            </a:pPr>
            <a:r>
              <a:rPr lang="ja-JP" altLang="en-US" sz="1200" dirty="0"/>
              <a:t>    ・</a:t>
            </a:r>
            <a:r>
              <a:rPr lang="en-US" altLang="ja-JP" sz="1200" dirty="0"/>
              <a:t>push</a:t>
            </a:r>
            <a:r>
              <a:rPr lang="ja-JP" altLang="en-US" sz="1200" dirty="0"/>
              <a:t>権限付与されていない</a:t>
            </a:r>
            <a:r>
              <a:rPr lang="en-US" altLang="ja-JP" sz="1200" dirty="0"/>
              <a:t>GitHub</a:t>
            </a:r>
            <a:r>
              <a:rPr lang="ja-JP" altLang="en-US" sz="1200" dirty="0"/>
              <a:t>の他人のアカウントへの</a:t>
            </a:r>
            <a:r>
              <a:rPr lang="en-US" altLang="ja-JP" sz="1200" dirty="0"/>
              <a:t>push</a:t>
            </a:r>
          </a:p>
          <a:p>
            <a:pPr marL="0" indent="0">
              <a:buNone/>
            </a:pPr>
            <a:endParaRPr lang="en-US" altLang="ja-JP" sz="1200" dirty="0"/>
          </a:p>
        </p:txBody>
      </p:sp>
      <p:sp>
        <p:nvSpPr>
          <p:cNvPr id="5" name="正方形/長方形 4"/>
          <p:cNvSpPr/>
          <p:nvPr/>
        </p:nvSpPr>
        <p:spPr>
          <a:xfrm>
            <a:off x="2216222" y="1491630"/>
            <a:ext cx="5092081"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err="1">
                <a:solidFill>
                  <a:schemeClr val="bg1"/>
                </a:solidFill>
              </a:rPr>
              <a:t>git</a:t>
            </a:r>
            <a:r>
              <a:rPr lang="en-US" altLang="ja-JP" sz="1200" dirty="0">
                <a:solidFill>
                  <a:schemeClr val="bg1"/>
                </a:solidFill>
              </a:rPr>
              <a:t> push origin [</a:t>
            </a:r>
            <a:r>
              <a:rPr lang="ja-JP" altLang="en-US" sz="1200" dirty="0">
                <a:solidFill>
                  <a:schemeClr val="bg1"/>
                </a:solidFill>
              </a:rPr>
              <a:t>ブランチ名</a:t>
            </a:r>
            <a:r>
              <a:rPr lang="en-US" altLang="ja-JP" sz="1200" dirty="0">
                <a:solidFill>
                  <a:schemeClr val="bg1"/>
                </a:solidFill>
              </a:rPr>
              <a:t>]</a:t>
            </a:r>
          </a:p>
        </p:txBody>
      </p:sp>
      <p:sp>
        <p:nvSpPr>
          <p:cNvPr id="6" name="フッター プレースホルダー 5"/>
          <p:cNvSpPr>
            <a:spLocks noGrp="1"/>
          </p:cNvSpPr>
          <p:nvPr>
            <p:ph type="ftr" sz="quarter" idx="11"/>
          </p:nvPr>
        </p:nvSpPr>
        <p:spPr/>
        <p:txBody>
          <a:bodyPr/>
          <a:lstStyle/>
          <a:p>
            <a:r>
              <a:rPr lang="en-US"/>
              <a:t>Copyright © 2017 KazukiKomatsu.</a:t>
            </a:r>
          </a:p>
        </p:txBody>
      </p:sp>
      <p:sp>
        <p:nvSpPr>
          <p:cNvPr id="7" name="スライド番号プレースホルダー 6"/>
          <p:cNvSpPr>
            <a:spLocks noGrp="1"/>
          </p:cNvSpPr>
          <p:nvPr>
            <p:ph type="sldNum" sz="quarter" idx="12"/>
          </p:nvPr>
        </p:nvSpPr>
        <p:spPr/>
        <p:txBody>
          <a:bodyPr/>
          <a:lstStyle/>
          <a:p>
            <a:fld id="{B7891C80-B72E-42FA-96DD-C35764FB131B}" type="slidenum">
              <a:rPr lang="en-US" smtClean="0"/>
              <a:t>20</a:t>
            </a:fld>
            <a:endParaRPr lang="en-US"/>
          </a:p>
        </p:txBody>
      </p:sp>
    </p:spTree>
    <p:extLst>
      <p:ext uri="{BB962C8B-B14F-4D97-AF65-F5344CB8AC3E}">
        <p14:creationId xmlns:p14="http://schemas.microsoft.com/office/powerpoint/2010/main" val="306213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共同開発メンバー追加</a:t>
            </a:r>
          </a:p>
        </p:txBody>
      </p:sp>
      <p:sp>
        <p:nvSpPr>
          <p:cNvPr id="4" name="フッター プレースホルダー 3"/>
          <p:cNvSpPr>
            <a:spLocks noGrp="1"/>
          </p:cNvSpPr>
          <p:nvPr>
            <p:ph type="ftr" sz="quarter" idx="11"/>
          </p:nvPr>
        </p:nvSpPr>
        <p:spPr/>
        <p:txBody>
          <a:bodyPr/>
          <a:lstStyle/>
          <a:p>
            <a:r>
              <a:rPr lang="en-US"/>
              <a:t>Copyright © 2017 KazukiKomatsu.</a:t>
            </a:r>
          </a:p>
        </p:txBody>
      </p:sp>
      <p:sp>
        <p:nvSpPr>
          <p:cNvPr id="5" name="スライド番号プレースホルダー 4"/>
          <p:cNvSpPr>
            <a:spLocks noGrp="1"/>
          </p:cNvSpPr>
          <p:nvPr>
            <p:ph type="sldNum" sz="quarter" idx="12"/>
          </p:nvPr>
        </p:nvSpPr>
        <p:spPr/>
        <p:txBody>
          <a:bodyPr/>
          <a:lstStyle/>
          <a:p>
            <a:fld id="{B7891C80-B72E-42FA-96DD-C35764FB131B}" type="slidenum">
              <a:rPr lang="en-US" smtClean="0"/>
              <a:t>21</a:t>
            </a:fld>
            <a:endParaRPr lang="en-US"/>
          </a:p>
        </p:txBody>
      </p:sp>
      <p:pic>
        <p:nvPicPr>
          <p:cNvPr id="6" name="図 5"/>
          <p:cNvPicPr>
            <a:picLocks noChangeAspect="1"/>
          </p:cNvPicPr>
          <p:nvPr/>
        </p:nvPicPr>
        <p:blipFill>
          <a:blip r:embed="rId2"/>
          <a:stretch>
            <a:fillRect/>
          </a:stretch>
        </p:blipFill>
        <p:spPr>
          <a:xfrm>
            <a:off x="2195736" y="987574"/>
            <a:ext cx="6192688" cy="3754532"/>
          </a:xfrm>
          <a:prstGeom prst="rect">
            <a:avLst/>
          </a:prstGeom>
        </p:spPr>
      </p:pic>
      <p:sp>
        <p:nvSpPr>
          <p:cNvPr id="7" name="吹き出し: 角を丸めた四角形 6"/>
          <p:cNvSpPr/>
          <p:nvPr/>
        </p:nvSpPr>
        <p:spPr>
          <a:xfrm>
            <a:off x="4139952" y="3363838"/>
            <a:ext cx="659136"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③入力</a:t>
            </a:r>
          </a:p>
        </p:txBody>
      </p:sp>
      <p:sp>
        <p:nvSpPr>
          <p:cNvPr id="8" name="吹き出し: 角を丸めた四角形 7"/>
          <p:cNvSpPr/>
          <p:nvPr/>
        </p:nvSpPr>
        <p:spPr>
          <a:xfrm>
            <a:off x="6960864" y="1868794"/>
            <a:ext cx="779488"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①クリック</a:t>
            </a:r>
            <a:endParaRPr kumimoji="1" lang="en-US" altLang="ja-JP" sz="1050" dirty="0"/>
          </a:p>
        </p:txBody>
      </p:sp>
      <p:sp>
        <p:nvSpPr>
          <p:cNvPr id="10" name="吹き出し: 角を丸めた四角形 9"/>
          <p:cNvSpPr/>
          <p:nvPr/>
        </p:nvSpPr>
        <p:spPr>
          <a:xfrm>
            <a:off x="3124200" y="2427734"/>
            <a:ext cx="799728"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②クリック</a:t>
            </a:r>
            <a:endParaRPr kumimoji="1" lang="en-US" altLang="ja-JP" sz="1050" dirty="0"/>
          </a:p>
        </p:txBody>
      </p:sp>
    </p:spTree>
    <p:extLst>
      <p:ext uri="{BB962C8B-B14F-4D97-AF65-F5344CB8AC3E}">
        <p14:creationId xmlns:p14="http://schemas.microsoft.com/office/powerpoint/2010/main" val="182962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216224" y="951570"/>
            <a:ext cx="6676256" cy="3657600"/>
          </a:xfrm>
        </p:spPr>
        <p:txBody>
          <a:bodyPr>
            <a:noAutofit/>
          </a:bodyPr>
          <a:lstStyle/>
          <a:p>
            <a:pPr marL="0" indent="0">
              <a:buNone/>
            </a:pPr>
            <a:r>
              <a:rPr lang="ja-JP" altLang="en-US" sz="1200" dirty="0"/>
              <a:t>対象のリポジトリの「</a:t>
            </a:r>
            <a:r>
              <a:rPr lang="en-US" altLang="ja-JP" sz="1200" dirty="0"/>
              <a:t>New pull request</a:t>
            </a:r>
            <a:r>
              <a:rPr lang="ja-JP" altLang="en-US" sz="1200" dirty="0"/>
              <a:t>」をクリックします。</a:t>
            </a:r>
          </a:p>
          <a:p>
            <a:pPr marL="0" indent="0">
              <a:buNone/>
            </a:pPr>
            <a:endParaRPr lang="en-US" altLang="ja-JP" sz="1200" dirty="0"/>
          </a:p>
        </p:txBody>
      </p:sp>
      <p:pic>
        <p:nvPicPr>
          <p:cNvPr id="16" name="図 15"/>
          <p:cNvPicPr>
            <a:picLocks noChangeAspect="1"/>
          </p:cNvPicPr>
          <p:nvPr/>
        </p:nvPicPr>
        <p:blipFill>
          <a:blip r:embed="rId3"/>
          <a:stretch>
            <a:fillRect/>
          </a:stretch>
        </p:blipFill>
        <p:spPr>
          <a:xfrm>
            <a:off x="2240126" y="1242874"/>
            <a:ext cx="6190412" cy="3273092"/>
          </a:xfrm>
          <a:prstGeom prst="rect">
            <a:avLst/>
          </a:prstGeom>
        </p:spPr>
      </p:pic>
      <p:sp>
        <p:nvSpPr>
          <p:cNvPr id="2" name="タイトル 1"/>
          <p:cNvSpPr>
            <a:spLocks noGrp="1"/>
          </p:cNvSpPr>
          <p:nvPr>
            <p:ph type="title"/>
          </p:nvPr>
        </p:nvSpPr>
        <p:spPr/>
        <p:txBody>
          <a:bodyPr>
            <a:normAutofit/>
          </a:bodyPr>
          <a:lstStyle/>
          <a:p>
            <a:r>
              <a:rPr lang="ja-JP" altLang="en-US" sz="3600" dirty="0"/>
              <a:t>プルリクエスト</a:t>
            </a:r>
            <a:r>
              <a:rPr lang="en-US" altLang="ja-JP" sz="3600" dirty="0"/>
              <a:t>(1/3)</a:t>
            </a:r>
            <a:endParaRPr kumimoji="1" lang="ja-JP" altLang="en-US" sz="3600" dirty="0"/>
          </a:p>
        </p:txBody>
      </p:sp>
      <p:sp>
        <p:nvSpPr>
          <p:cNvPr id="7" name="正方形/長方形 6"/>
          <p:cNvSpPr/>
          <p:nvPr/>
        </p:nvSpPr>
        <p:spPr>
          <a:xfrm>
            <a:off x="3131840" y="3416796"/>
            <a:ext cx="648072" cy="16306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8" name="吹き出し: 角を丸めた四角形 17"/>
          <p:cNvSpPr/>
          <p:nvPr/>
        </p:nvSpPr>
        <p:spPr>
          <a:xfrm>
            <a:off x="3480816" y="3072018"/>
            <a:ext cx="659136"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22</a:t>
            </a:fld>
            <a:endParaRPr lang="en-US"/>
          </a:p>
        </p:txBody>
      </p:sp>
    </p:spTree>
    <p:extLst>
      <p:ext uri="{BB962C8B-B14F-4D97-AF65-F5344CB8AC3E}">
        <p14:creationId xmlns:p14="http://schemas.microsoft.com/office/powerpoint/2010/main" val="1424122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2278819" y="1695239"/>
            <a:ext cx="3949365" cy="3132255"/>
          </a:xfrm>
          <a:prstGeom prst="rect">
            <a:avLst/>
          </a:prstGeom>
        </p:spPr>
      </p:pic>
      <p:sp>
        <p:nvSpPr>
          <p:cNvPr id="2" name="タイトル 1"/>
          <p:cNvSpPr>
            <a:spLocks noGrp="1"/>
          </p:cNvSpPr>
          <p:nvPr>
            <p:ph type="title"/>
          </p:nvPr>
        </p:nvSpPr>
        <p:spPr/>
        <p:txBody>
          <a:bodyPr>
            <a:normAutofit/>
          </a:bodyPr>
          <a:lstStyle/>
          <a:p>
            <a:r>
              <a:rPr lang="ja-JP" altLang="en-US" sz="3600" dirty="0"/>
              <a:t>プルリクエスト</a:t>
            </a:r>
            <a:r>
              <a:rPr lang="en-US" altLang="ja-JP" sz="3600" dirty="0"/>
              <a:t>(2/3)</a:t>
            </a:r>
            <a:endParaRPr kumimoji="1" lang="ja-JP" altLang="en-US" sz="3600" dirty="0"/>
          </a:p>
        </p:txBody>
      </p:sp>
      <p:sp>
        <p:nvSpPr>
          <p:cNvPr id="3" name="コンテンツ プレースホルダー 2"/>
          <p:cNvSpPr>
            <a:spLocks noGrp="1"/>
          </p:cNvSpPr>
          <p:nvPr>
            <p:ph idx="1"/>
          </p:nvPr>
        </p:nvSpPr>
        <p:spPr>
          <a:xfrm>
            <a:off x="2216224" y="951570"/>
            <a:ext cx="6676256" cy="3657600"/>
          </a:xfrm>
        </p:spPr>
        <p:txBody>
          <a:bodyPr>
            <a:noAutofit/>
          </a:bodyPr>
          <a:lstStyle/>
          <a:p>
            <a:pPr marL="0" indent="0">
              <a:buNone/>
            </a:pPr>
            <a:r>
              <a:rPr lang="ja-JP" altLang="en-US" sz="1200" dirty="0"/>
              <a:t>①ターゲットブランチ設定・・・・・プルリクエストをマージする対象のブランチです。</a:t>
            </a:r>
            <a:r>
              <a:rPr lang="en-US" altLang="ja-JP" sz="1200" dirty="0"/>
              <a:t>(</a:t>
            </a:r>
            <a:r>
              <a:rPr lang="ja-JP" altLang="en-US" sz="1200" dirty="0"/>
              <a:t>更新前ブランチ</a:t>
            </a:r>
            <a:r>
              <a:rPr lang="en-US" altLang="ja-JP" sz="1200" dirty="0"/>
              <a:t>)</a:t>
            </a:r>
            <a:endParaRPr lang="ja-JP" altLang="en-US" sz="1200" dirty="0"/>
          </a:p>
          <a:p>
            <a:pPr marL="0" indent="0">
              <a:buNone/>
            </a:pPr>
            <a:r>
              <a:rPr lang="ja-JP" altLang="en-US" sz="1200" dirty="0"/>
              <a:t>②プルリクエストブランチ設定・・・マージしてもらうブランチです。</a:t>
            </a:r>
            <a:r>
              <a:rPr lang="en-US" altLang="ja-JP" sz="1200" dirty="0"/>
              <a:t>(</a:t>
            </a:r>
            <a:r>
              <a:rPr lang="ja-JP" altLang="en-US" sz="1200" dirty="0"/>
              <a:t>更新後ブランチ</a:t>
            </a:r>
            <a:r>
              <a:rPr lang="en-US" altLang="ja-JP" sz="1200" dirty="0"/>
              <a:t>)</a:t>
            </a:r>
          </a:p>
          <a:p>
            <a:pPr marL="0" indent="0">
              <a:buNone/>
            </a:pPr>
            <a:r>
              <a:rPr lang="ja-JP" altLang="en-US" sz="1200" dirty="0"/>
              <a:t>③「</a:t>
            </a:r>
            <a:r>
              <a:rPr lang="en-US" altLang="ja-JP" sz="1200" dirty="0"/>
              <a:t>Create pull request</a:t>
            </a:r>
            <a:r>
              <a:rPr lang="ja-JP" altLang="en-US" sz="1200" dirty="0"/>
              <a:t>」をクリックしたら完了です。</a:t>
            </a:r>
            <a:endParaRPr lang="en-US" altLang="ja-JP" sz="1200" dirty="0"/>
          </a:p>
        </p:txBody>
      </p:sp>
      <p:sp>
        <p:nvSpPr>
          <p:cNvPr id="15" name="吹き出し: 角を丸めた四角形 14"/>
          <p:cNvSpPr/>
          <p:nvPr/>
        </p:nvSpPr>
        <p:spPr>
          <a:xfrm>
            <a:off x="2762387" y="2736974"/>
            <a:ext cx="272197" cy="229826"/>
          </a:xfrm>
          <a:prstGeom prst="wedgeRoundRectCallout">
            <a:avLst>
              <a:gd name="adj1" fmla="val -48106"/>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①</a:t>
            </a:r>
          </a:p>
        </p:txBody>
      </p:sp>
      <p:sp>
        <p:nvSpPr>
          <p:cNvPr id="18" name="吹き出し: 角を丸めた四角形 17"/>
          <p:cNvSpPr/>
          <p:nvPr/>
        </p:nvSpPr>
        <p:spPr>
          <a:xfrm>
            <a:off x="3454061" y="2736974"/>
            <a:ext cx="272197" cy="229826"/>
          </a:xfrm>
          <a:prstGeom prst="wedgeRoundRectCallout">
            <a:avLst>
              <a:gd name="adj1" fmla="val -50439"/>
              <a:gd name="adj2" fmla="val 8359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②</a:t>
            </a:r>
          </a:p>
        </p:txBody>
      </p:sp>
      <p:sp>
        <p:nvSpPr>
          <p:cNvPr id="19" name="吹き出し: 角を丸めた四角形 18"/>
          <p:cNvSpPr/>
          <p:nvPr/>
        </p:nvSpPr>
        <p:spPr>
          <a:xfrm>
            <a:off x="4788024" y="4142124"/>
            <a:ext cx="272197" cy="229826"/>
          </a:xfrm>
          <a:prstGeom prst="wedgeRoundRectCallout">
            <a:avLst>
              <a:gd name="adj1" fmla="val 3217"/>
              <a:gd name="adj2" fmla="val 10569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③</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23</a:t>
            </a:fld>
            <a:endParaRPr lang="en-US"/>
          </a:p>
        </p:txBody>
      </p:sp>
    </p:spTree>
    <p:extLst>
      <p:ext uri="{BB962C8B-B14F-4D97-AF65-F5344CB8AC3E}">
        <p14:creationId xmlns:p14="http://schemas.microsoft.com/office/powerpoint/2010/main" val="1710285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プルリクエストする</a:t>
            </a:r>
            <a:r>
              <a:rPr lang="en-US" altLang="ja-JP" sz="3600" dirty="0"/>
              <a:t>(3/3)</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r>
              <a:rPr lang="ja-JP" altLang="en-US" sz="1200" dirty="0"/>
              <a:t>作成後は次のような画面が表示され、内容を確認できます。</a:t>
            </a:r>
            <a:endParaRPr lang="en-US" altLang="ja-JP" sz="1200" dirty="0"/>
          </a:p>
        </p:txBody>
      </p:sp>
      <p:pic>
        <p:nvPicPr>
          <p:cNvPr id="9" name="図 8"/>
          <p:cNvPicPr>
            <a:picLocks noChangeAspect="1"/>
          </p:cNvPicPr>
          <p:nvPr/>
        </p:nvPicPr>
        <p:blipFill>
          <a:blip r:embed="rId3"/>
          <a:stretch>
            <a:fillRect/>
          </a:stretch>
        </p:blipFill>
        <p:spPr>
          <a:xfrm>
            <a:off x="2235492" y="1214235"/>
            <a:ext cx="4712772" cy="3584234"/>
          </a:xfrm>
          <a:prstGeom prst="rect">
            <a:avLst/>
          </a:prstGeom>
        </p:spPr>
      </p:pic>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24</a:t>
            </a:fld>
            <a:endParaRPr lang="en-US"/>
          </a:p>
        </p:txBody>
      </p:sp>
    </p:spTree>
    <p:extLst>
      <p:ext uri="{BB962C8B-B14F-4D97-AF65-F5344CB8AC3E}">
        <p14:creationId xmlns:p14="http://schemas.microsoft.com/office/powerpoint/2010/main" val="556834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3"/>
          <a:stretch>
            <a:fillRect/>
          </a:stretch>
        </p:blipFill>
        <p:spPr>
          <a:xfrm>
            <a:off x="2228888" y="1203598"/>
            <a:ext cx="4719376" cy="3589257"/>
          </a:xfrm>
          <a:prstGeom prst="rect">
            <a:avLst/>
          </a:prstGeom>
        </p:spPr>
      </p:pic>
      <p:sp>
        <p:nvSpPr>
          <p:cNvPr id="2" name="タイトル 1"/>
          <p:cNvSpPr>
            <a:spLocks noGrp="1"/>
          </p:cNvSpPr>
          <p:nvPr>
            <p:ph type="title"/>
          </p:nvPr>
        </p:nvSpPr>
        <p:spPr/>
        <p:txBody>
          <a:bodyPr>
            <a:normAutofit/>
          </a:bodyPr>
          <a:lstStyle/>
          <a:p>
            <a:r>
              <a:rPr lang="ja-JP" altLang="en-US" sz="3600" dirty="0"/>
              <a:t>プルリクエストマージ</a:t>
            </a:r>
            <a:r>
              <a:rPr lang="en-US" altLang="ja-JP" sz="3600" dirty="0"/>
              <a:t>(1/2)</a:t>
            </a:r>
            <a:endParaRPr kumimoji="1" lang="ja-JP" altLang="en-US" sz="3600" dirty="0"/>
          </a:p>
        </p:txBody>
      </p:sp>
      <p:sp>
        <p:nvSpPr>
          <p:cNvPr id="3" name="コンテンツ プレースホルダー 2"/>
          <p:cNvSpPr>
            <a:spLocks noGrp="1"/>
          </p:cNvSpPr>
          <p:nvPr>
            <p:ph idx="1"/>
          </p:nvPr>
        </p:nvSpPr>
        <p:spPr>
          <a:xfrm>
            <a:off x="2197341" y="915566"/>
            <a:ext cx="6172200" cy="3657600"/>
          </a:xfrm>
        </p:spPr>
        <p:txBody>
          <a:bodyPr>
            <a:normAutofit/>
          </a:bodyPr>
          <a:lstStyle/>
          <a:p>
            <a:pPr marL="0" indent="0">
              <a:buNone/>
            </a:pPr>
            <a:r>
              <a:rPr lang="ja-JP" altLang="en-US" sz="1200" dirty="0"/>
              <a:t>管理者マージする前に「</a:t>
            </a:r>
            <a:r>
              <a:rPr lang="en-US" altLang="ja-JP" sz="1200" dirty="0"/>
              <a:t>Files changed</a:t>
            </a:r>
            <a:r>
              <a:rPr lang="ja-JP" altLang="en-US" sz="1200" dirty="0"/>
              <a:t>」タブから変更内容を確認できます。</a:t>
            </a:r>
            <a:endParaRPr lang="en-US" altLang="ja-JP" sz="1200" dirty="0"/>
          </a:p>
          <a:p>
            <a:pPr marL="0" indent="0">
              <a:buNone/>
            </a:pPr>
            <a:endParaRPr lang="en-US" altLang="ja-JP" sz="1200" dirty="0"/>
          </a:p>
        </p:txBody>
      </p:sp>
      <p:sp>
        <p:nvSpPr>
          <p:cNvPr id="8" name="正方形/長方形 7"/>
          <p:cNvSpPr/>
          <p:nvPr/>
        </p:nvSpPr>
        <p:spPr>
          <a:xfrm>
            <a:off x="3635896" y="2788902"/>
            <a:ext cx="720080" cy="1428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1" name="正方形/長方形 20"/>
          <p:cNvSpPr/>
          <p:nvPr/>
        </p:nvSpPr>
        <p:spPr>
          <a:xfrm>
            <a:off x="2339752" y="3219821"/>
            <a:ext cx="4464496" cy="42155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2" name="吹き出し: 角を丸めた四角形 21"/>
          <p:cNvSpPr/>
          <p:nvPr/>
        </p:nvSpPr>
        <p:spPr>
          <a:xfrm>
            <a:off x="4355976" y="2473458"/>
            <a:ext cx="659136"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26" name="吹き出し: 角を丸めた四角形 25"/>
          <p:cNvSpPr/>
          <p:nvPr/>
        </p:nvSpPr>
        <p:spPr>
          <a:xfrm>
            <a:off x="4635858" y="2883313"/>
            <a:ext cx="800238"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変更内容</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25</a:t>
            </a:fld>
            <a:endParaRPr lang="en-US"/>
          </a:p>
        </p:txBody>
      </p:sp>
    </p:spTree>
    <p:extLst>
      <p:ext uri="{BB962C8B-B14F-4D97-AF65-F5344CB8AC3E}">
        <p14:creationId xmlns:p14="http://schemas.microsoft.com/office/powerpoint/2010/main" val="200852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プルリクエストマージ</a:t>
            </a:r>
            <a:r>
              <a:rPr lang="en-US" altLang="ja-JP" sz="3600" dirty="0"/>
              <a:t>(2/2)</a:t>
            </a:r>
            <a:endParaRPr kumimoji="1" lang="ja-JP" altLang="en-US" sz="3600" dirty="0"/>
          </a:p>
        </p:txBody>
      </p:sp>
      <p:sp>
        <p:nvSpPr>
          <p:cNvPr id="3" name="コンテンツ プレースホルダー 2"/>
          <p:cNvSpPr>
            <a:spLocks noGrp="1"/>
          </p:cNvSpPr>
          <p:nvPr>
            <p:ph idx="1"/>
          </p:nvPr>
        </p:nvSpPr>
        <p:spPr>
          <a:xfrm>
            <a:off x="2197341" y="915566"/>
            <a:ext cx="6172200" cy="3657600"/>
          </a:xfrm>
        </p:spPr>
        <p:txBody>
          <a:bodyPr>
            <a:normAutofit/>
          </a:bodyPr>
          <a:lstStyle/>
          <a:p>
            <a:pPr marL="0" indent="0">
              <a:buNone/>
            </a:pPr>
            <a:r>
              <a:rPr lang="ja-JP" altLang="en-US" sz="1200" dirty="0"/>
              <a:t>レビューした結果、問題がなければ「</a:t>
            </a:r>
            <a:r>
              <a:rPr lang="en-US" altLang="ja-JP" sz="1200" dirty="0"/>
              <a:t>Merge pull request</a:t>
            </a:r>
            <a:r>
              <a:rPr lang="ja-JP" altLang="en-US" sz="1200" dirty="0"/>
              <a:t>」⇒「</a:t>
            </a:r>
            <a:r>
              <a:rPr lang="en-US" altLang="ja-JP" sz="1200" dirty="0"/>
              <a:t>confirm marge</a:t>
            </a:r>
            <a:r>
              <a:rPr lang="ja-JP" altLang="en-US" sz="1200" dirty="0"/>
              <a:t>」をクリックします。</a:t>
            </a:r>
            <a:endParaRPr lang="en-US" altLang="ja-JP" sz="1200" dirty="0"/>
          </a:p>
          <a:p>
            <a:pPr marL="0" indent="0">
              <a:buNone/>
            </a:pPr>
            <a:endParaRPr lang="en-US" altLang="ja-JP" sz="1200" dirty="0"/>
          </a:p>
        </p:txBody>
      </p:sp>
      <p:pic>
        <p:nvPicPr>
          <p:cNvPr id="16" name="図 15"/>
          <p:cNvPicPr>
            <a:picLocks noChangeAspect="1"/>
          </p:cNvPicPr>
          <p:nvPr/>
        </p:nvPicPr>
        <p:blipFill>
          <a:blip r:embed="rId3"/>
          <a:stretch>
            <a:fillRect/>
          </a:stretch>
        </p:blipFill>
        <p:spPr>
          <a:xfrm>
            <a:off x="2235274" y="1211073"/>
            <a:ext cx="4732040" cy="3598888"/>
          </a:xfrm>
          <a:prstGeom prst="rect">
            <a:avLst/>
          </a:prstGeom>
        </p:spPr>
      </p:pic>
      <p:sp>
        <p:nvSpPr>
          <p:cNvPr id="17" name="正方形/長方形 16"/>
          <p:cNvSpPr/>
          <p:nvPr/>
        </p:nvSpPr>
        <p:spPr>
          <a:xfrm>
            <a:off x="2646834" y="4366221"/>
            <a:ext cx="936104" cy="21602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8" name="吹き出し: 角を丸めた四角形 17"/>
          <p:cNvSpPr/>
          <p:nvPr/>
        </p:nvSpPr>
        <p:spPr>
          <a:xfrm>
            <a:off x="3294906" y="4011910"/>
            <a:ext cx="659136" cy="229826"/>
          </a:xfrm>
          <a:prstGeom prst="wedgeRoundRectCallout">
            <a:avLst>
              <a:gd name="adj1" fmla="val -52772"/>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26</a:t>
            </a:fld>
            <a:endParaRPr lang="en-US"/>
          </a:p>
        </p:txBody>
      </p:sp>
    </p:spTree>
    <p:extLst>
      <p:ext uri="{BB962C8B-B14F-4D97-AF65-F5344CB8AC3E}">
        <p14:creationId xmlns:p14="http://schemas.microsoft.com/office/powerpoint/2010/main" val="2464015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プルリクエストコンフリクト</a:t>
            </a:r>
            <a:endParaRPr kumimoji="1" lang="ja-JP" altLang="en-US" sz="3600" dirty="0"/>
          </a:p>
        </p:txBody>
      </p:sp>
      <p:sp>
        <p:nvSpPr>
          <p:cNvPr id="13" name="コンテンツ プレースホルダー 2"/>
          <p:cNvSpPr txBox="1">
            <a:spLocks/>
          </p:cNvSpPr>
          <p:nvPr/>
        </p:nvSpPr>
        <p:spPr>
          <a:xfrm>
            <a:off x="2235274" y="915566"/>
            <a:ext cx="6172200" cy="3657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B4A1E"/>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050"/>
              <a:t>ソースコードが競合を起こし、自動でマージできない場合があります。</a:t>
            </a:r>
            <a:endParaRPr lang="en-US" altLang="ja-JP" sz="1050"/>
          </a:p>
          <a:p>
            <a:pPr marL="0" indent="0">
              <a:buFont typeface="Arial" panose="020B0604020202020204" pitchFamily="34" charset="0"/>
              <a:buNone/>
            </a:pPr>
            <a:r>
              <a:rPr lang="ja-JP" altLang="en-US" sz="1050"/>
              <a:t>例えば、次の図のようなケースで競合は発生します。</a:t>
            </a:r>
            <a:endParaRPr lang="en-US" altLang="ja-JP" sz="1050" dirty="0"/>
          </a:p>
        </p:txBody>
      </p:sp>
      <p:sp>
        <p:nvSpPr>
          <p:cNvPr id="16" name="正方形/長方形 15"/>
          <p:cNvSpPr/>
          <p:nvPr/>
        </p:nvSpPr>
        <p:spPr>
          <a:xfrm>
            <a:off x="3609285" y="1352270"/>
            <a:ext cx="1312014" cy="265375"/>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Develop</a:t>
            </a:r>
            <a:r>
              <a:rPr kumimoji="1" lang="ja-JP" altLang="en-US" sz="1050" dirty="0"/>
              <a:t>ブランチ</a:t>
            </a:r>
          </a:p>
        </p:txBody>
      </p:sp>
      <p:sp>
        <p:nvSpPr>
          <p:cNvPr id="54" name="正方形/長方形 53"/>
          <p:cNvSpPr/>
          <p:nvPr/>
        </p:nvSpPr>
        <p:spPr>
          <a:xfrm>
            <a:off x="2302400" y="1352270"/>
            <a:ext cx="1312014" cy="2653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A</a:t>
            </a:r>
            <a:r>
              <a:rPr kumimoji="1" lang="ja-JP" altLang="en-US" sz="1050" dirty="0" err="1"/>
              <a:t>さんの</a:t>
            </a:r>
            <a:r>
              <a:rPr kumimoji="1" lang="ja-JP" altLang="en-US" sz="1050" dirty="0"/>
              <a:t>作業</a:t>
            </a:r>
          </a:p>
        </p:txBody>
      </p:sp>
      <p:sp>
        <p:nvSpPr>
          <p:cNvPr id="55" name="正方形/長方形 54"/>
          <p:cNvSpPr/>
          <p:nvPr/>
        </p:nvSpPr>
        <p:spPr>
          <a:xfrm>
            <a:off x="4916170" y="1352270"/>
            <a:ext cx="1312014" cy="265375"/>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B</a:t>
            </a:r>
            <a:r>
              <a:rPr kumimoji="1" lang="ja-JP" altLang="en-US" sz="1050" dirty="0" err="1"/>
              <a:t>さんの</a:t>
            </a:r>
            <a:r>
              <a:rPr kumimoji="1" lang="ja-JP" altLang="en-US" sz="1050" dirty="0"/>
              <a:t>作業</a:t>
            </a:r>
          </a:p>
        </p:txBody>
      </p:sp>
      <p:sp>
        <p:nvSpPr>
          <p:cNvPr id="56" name="正方形/長方形 55"/>
          <p:cNvSpPr/>
          <p:nvPr/>
        </p:nvSpPr>
        <p:spPr>
          <a:xfrm>
            <a:off x="3609285" y="1617645"/>
            <a:ext cx="1312014" cy="3367223"/>
          </a:xfrm>
          <a:prstGeom prst="rect">
            <a:avLst/>
          </a:prstGeom>
          <a:solidFill>
            <a:srgbClr val="EFF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57" name="正方形/長方形 56"/>
          <p:cNvSpPr/>
          <p:nvPr/>
        </p:nvSpPr>
        <p:spPr>
          <a:xfrm>
            <a:off x="2294707" y="1617645"/>
            <a:ext cx="1312014" cy="3367223"/>
          </a:xfrm>
          <a:prstGeom prst="rect">
            <a:avLst/>
          </a:prstGeom>
          <a:solidFill>
            <a:srgbClr val="DD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58" name="正方形/長方形 57"/>
          <p:cNvSpPr/>
          <p:nvPr/>
        </p:nvSpPr>
        <p:spPr>
          <a:xfrm>
            <a:off x="4916170" y="1617645"/>
            <a:ext cx="1312014" cy="3367223"/>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p>
        </p:txBody>
      </p:sp>
      <p:sp>
        <p:nvSpPr>
          <p:cNvPr id="15" name="四角形: 角を丸くする 14"/>
          <p:cNvSpPr/>
          <p:nvPr/>
        </p:nvSpPr>
        <p:spPr>
          <a:xfrm>
            <a:off x="3759289" y="1725656"/>
            <a:ext cx="971492" cy="245461"/>
          </a:xfrm>
          <a:prstGeom prst="round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develop</a:t>
            </a:r>
            <a:endParaRPr kumimoji="1" lang="ja-JP" altLang="en-US" sz="1050" dirty="0"/>
          </a:p>
        </p:txBody>
      </p:sp>
      <p:sp>
        <p:nvSpPr>
          <p:cNvPr id="17" name="四角形: 角を丸くする 16"/>
          <p:cNvSpPr/>
          <p:nvPr/>
        </p:nvSpPr>
        <p:spPr>
          <a:xfrm>
            <a:off x="2439692" y="2156808"/>
            <a:ext cx="1008113" cy="2231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err="1"/>
              <a:t>featureA</a:t>
            </a:r>
            <a:endParaRPr kumimoji="1" lang="en-US" altLang="ja-JP" sz="1050" dirty="0"/>
          </a:p>
        </p:txBody>
      </p:sp>
      <p:sp>
        <p:nvSpPr>
          <p:cNvPr id="18" name="四角形: 角を丸くする 17"/>
          <p:cNvSpPr/>
          <p:nvPr/>
        </p:nvSpPr>
        <p:spPr>
          <a:xfrm>
            <a:off x="5057379" y="2156808"/>
            <a:ext cx="1008113" cy="223146"/>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err="1"/>
              <a:t>featureB</a:t>
            </a:r>
            <a:endParaRPr kumimoji="1" lang="ja-JP" altLang="en-US" sz="1050" dirty="0"/>
          </a:p>
        </p:txBody>
      </p:sp>
      <p:sp>
        <p:nvSpPr>
          <p:cNvPr id="24" name="四角形: 角を丸くする 23"/>
          <p:cNvSpPr/>
          <p:nvPr/>
        </p:nvSpPr>
        <p:spPr>
          <a:xfrm>
            <a:off x="2439692" y="2492620"/>
            <a:ext cx="1008113" cy="2231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コーディング</a:t>
            </a:r>
          </a:p>
        </p:txBody>
      </p:sp>
      <p:cxnSp>
        <p:nvCxnSpPr>
          <p:cNvPr id="25" name="コネクタ: カギ線 24"/>
          <p:cNvCxnSpPr>
            <a:cxnSpLocks/>
            <a:stCxn id="17" idx="0"/>
            <a:endCxn id="15" idx="1"/>
          </p:cNvCxnSpPr>
          <p:nvPr/>
        </p:nvCxnSpPr>
        <p:spPr>
          <a:xfrm rot="5400000" flipH="1" flipV="1">
            <a:off x="3197309" y="1594828"/>
            <a:ext cx="308421" cy="815540"/>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7" idx="2"/>
            <a:endCxn id="24" idx="0"/>
          </p:cNvCxnSpPr>
          <p:nvPr/>
        </p:nvCxnSpPr>
        <p:spPr>
          <a:xfrm>
            <a:off x="2943749" y="2379954"/>
            <a:ext cx="0" cy="11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p:cNvSpPr/>
          <p:nvPr/>
        </p:nvSpPr>
        <p:spPr>
          <a:xfrm>
            <a:off x="2439692" y="2830394"/>
            <a:ext cx="1008113" cy="2231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push</a:t>
            </a:r>
            <a:endParaRPr kumimoji="1" lang="ja-JP" altLang="en-US" sz="1050" dirty="0"/>
          </a:p>
        </p:txBody>
      </p:sp>
      <p:sp>
        <p:nvSpPr>
          <p:cNvPr id="31" name="四角形: 角を丸くする 30"/>
          <p:cNvSpPr/>
          <p:nvPr/>
        </p:nvSpPr>
        <p:spPr>
          <a:xfrm>
            <a:off x="2439692" y="3168168"/>
            <a:ext cx="1008113" cy="2231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プルリクエスト</a:t>
            </a:r>
          </a:p>
        </p:txBody>
      </p:sp>
      <p:sp>
        <p:nvSpPr>
          <p:cNvPr id="32" name="四角形: 角を丸くする 31"/>
          <p:cNvSpPr/>
          <p:nvPr/>
        </p:nvSpPr>
        <p:spPr>
          <a:xfrm>
            <a:off x="2439692" y="3505942"/>
            <a:ext cx="1008113" cy="2231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レビュー</a:t>
            </a:r>
          </a:p>
        </p:txBody>
      </p:sp>
      <p:cxnSp>
        <p:nvCxnSpPr>
          <p:cNvPr id="33" name="直線矢印コネクタ 32"/>
          <p:cNvCxnSpPr>
            <a:cxnSpLocks/>
            <a:stCxn id="24" idx="2"/>
            <a:endCxn id="30" idx="0"/>
          </p:cNvCxnSpPr>
          <p:nvPr/>
        </p:nvCxnSpPr>
        <p:spPr>
          <a:xfrm>
            <a:off x="2943749" y="2715766"/>
            <a:ext cx="0" cy="11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30" idx="2"/>
            <a:endCxn id="31" idx="0"/>
          </p:cNvCxnSpPr>
          <p:nvPr/>
        </p:nvCxnSpPr>
        <p:spPr>
          <a:xfrm>
            <a:off x="2943749" y="3053540"/>
            <a:ext cx="0" cy="11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cxnSpLocks/>
            <a:stCxn id="31" idx="2"/>
            <a:endCxn id="32" idx="0"/>
          </p:cNvCxnSpPr>
          <p:nvPr/>
        </p:nvCxnSpPr>
        <p:spPr>
          <a:xfrm>
            <a:off x="2943749" y="3391314"/>
            <a:ext cx="0" cy="11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p:cNvSpPr/>
          <p:nvPr/>
        </p:nvSpPr>
        <p:spPr>
          <a:xfrm>
            <a:off x="3759289" y="3939902"/>
            <a:ext cx="971492" cy="245461"/>
          </a:xfrm>
          <a:prstGeom prst="round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Merge</a:t>
            </a:r>
            <a:endParaRPr kumimoji="1" lang="ja-JP" altLang="en-US" sz="1050" dirty="0"/>
          </a:p>
        </p:txBody>
      </p:sp>
      <p:cxnSp>
        <p:nvCxnSpPr>
          <p:cNvPr id="44" name="直線矢印コネクタ 43"/>
          <p:cNvCxnSpPr>
            <a:cxnSpLocks/>
            <a:stCxn id="15" idx="2"/>
            <a:endCxn id="43" idx="0"/>
          </p:cNvCxnSpPr>
          <p:nvPr/>
        </p:nvCxnSpPr>
        <p:spPr>
          <a:xfrm>
            <a:off x="4245035" y="1971117"/>
            <a:ext cx="0" cy="1968785"/>
          </a:xfrm>
          <a:prstGeom prst="straightConnector1">
            <a:avLst/>
          </a:prstGeom>
          <a:ln>
            <a:solidFill>
              <a:srgbClr val="99CC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cxnSpLocks/>
            <a:stCxn id="43" idx="1"/>
            <a:endCxn id="32" idx="2"/>
          </p:cNvCxnSpPr>
          <p:nvPr/>
        </p:nvCxnSpPr>
        <p:spPr>
          <a:xfrm rot="10800000">
            <a:off x="2943749" y="3729089"/>
            <a:ext cx="815540" cy="333545"/>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四角形: 角を丸くする 49"/>
          <p:cNvSpPr/>
          <p:nvPr/>
        </p:nvSpPr>
        <p:spPr>
          <a:xfrm>
            <a:off x="5057379" y="2492620"/>
            <a:ext cx="1008113" cy="223146"/>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コーディング</a:t>
            </a:r>
          </a:p>
        </p:txBody>
      </p:sp>
      <p:sp>
        <p:nvSpPr>
          <p:cNvPr id="51" name="四角形: 角を丸くする 50"/>
          <p:cNvSpPr/>
          <p:nvPr/>
        </p:nvSpPr>
        <p:spPr>
          <a:xfrm>
            <a:off x="5057379" y="3504086"/>
            <a:ext cx="1008113" cy="223146"/>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プルリクエスト</a:t>
            </a:r>
          </a:p>
        </p:txBody>
      </p:sp>
      <p:sp>
        <p:nvSpPr>
          <p:cNvPr id="2060" name="爆発: 8 pt 2059"/>
          <p:cNvSpPr/>
          <p:nvPr/>
        </p:nvSpPr>
        <p:spPr>
          <a:xfrm>
            <a:off x="3759289" y="4274131"/>
            <a:ext cx="971492" cy="541809"/>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t>競合</a:t>
            </a:r>
          </a:p>
        </p:txBody>
      </p:sp>
      <p:sp>
        <p:nvSpPr>
          <p:cNvPr id="59" name="四角形: 角を丸くする 58"/>
          <p:cNvSpPr/>
          <p:nvPr/>
        </p:nvSpPr>
        <p:spPr>
          <a:xfrm>
            <a:off x="5057379" y="3168168"/>
            <a:ext cx="1008113" cy="223146"/>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push</a:t>
            </a:r>
            <a:endParaRPr kumimoji="1" lang="ja-JP" altLang="en-US" sz="1050" dirty="0"/>
          </a:p>
        </p:txBody>
      </p:sp>
      <p:cxnSp>
        <p:nvCxnSpPr>
          <p:cNvPr id="60" name="コネクタ: カギ線 59"/>
          <p:cNvCxnSpPr>
            <a:cxnSpLocks/>
            <a:stCxn id="18" idx="0"/>
            <a:endCxn id="15" idx="3"/>
          </p:cNvCxnSpPr>
          <p:nvPr/>
        </p:nvCxnSpPr>
        <p:spPr>
          <a:xfrm rot="16200000" flipV="1">
            <a:off x="4991899" y="1587270"/>
            <a:ext cx="308421" cy="830655"/>
          </a:xfrm>
          <a:prstGeom prst="bentConnector2">
            <a:avLst/>
          </a:prstGeom>
          <a:ln>
            <a:solidFill>
              <a:srgbClr val="FF9999"/>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cxnSpLocks/>
            <a:stCxn id="18" idx="2"/>
            <a:endCxn id="50" idx="0"/>
          </p:cNvCxnSpPr>
          <p:nvPr/>
        </p:nvCxnSpPr>
        <p:spPr>
          <a:xfrm>
            <a:off x="5561436" y="2379954"/>
            <a:ext cx="0" cy="112666"/>
          </a:xfrm>
          <a:prstGeom prst="straightConnector1">
            <a:avLst/>
          </a:prstGeom>
          <a:ln>
            <a:solidFill>
              <a:srgbClr val="FF9999"/>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0" idx="2"/>
            <a:endCxn id="59" idx="0"/>
          </p:cNvCxnSpPr>
          <p:nvPr/>
        </p:nvCxnSpPr>
        <p:spPr>
          <a:xfrm>
            <a:off x="5561436" y="2715766"/>
            <a:ext cx="0" cy="452402"/>
          </a:xfrm>
          <a:prstGeom prst="straightConnector1">
            <a:avLst/>
          </a:prstGeom>
          <a:ln>
            <a:solidFill>
              <a:srgbClr val="FF9999"/>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9" idx="2"/>
            <a:endCxn id="51" idx="0"/>
          </p:cNvCxnSpPr>
          <p:nvPr/>
        </p:nvCxnSpPr>
        <p:spPr>
          <a:xfrm>
            <a:off x="5561436" y="3391314"/>
            <a:ext cx="0" cy="112772"/>
          </a:xfrm>
          <a:prstGeom prst="straightConnector1">
            <a:avLst/>
          </a:prstGeom>
          <a:ln>
            <a:solidFill>
              <a:srgbClr val="FF9999"/>
            </a:solidFill>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カギ線 72"/>
          <p:cNvCxnSpPr>
            <a:cxnSpLocks/>
            <a:stCxn id="2060" idx="3"/>
            <a:endCxn id="51" idx="2"/>
          </p:cNvCxnSpPr>
          <p:nvPr/>
        </p:nvCxnSpPr>
        <p:spPr>
          <a:xfrm flipV="1">
            <a:off x="4730781" y="3727232"/>
            <a:ext cx="830655" cy="880262"/>
          </a:xfrm>
          <a:prstGeom prst="bentConnector2">
            <a:avLst/>
          </a:prstGeom>
          <a:ln>
            <a:solidFill>
              <a:srgbClr val="FF9999"/>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43" idx="2"/>
          </p:cNvCxnSpPr>
          <p:nvPr/>
        </p:nvCxnSpPr>
        <p:spPr>
          <a:xfrm>
            <a:off x="4245035" y="4185363"/>
            <a:ext cx="0" cy="219059"/>
          </a:xfrm>
          <a:prstGeom prst="straightConnector1">
            <a:avLst/>
          </a:prstGeom>
          <a:ln>
            <a:solidFill>
              <a:srgbClr val="99CC00"/>
            </a:solidFill>
            <a:tailEnd type="triangle"/>
          </a:ln>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1"/>
          </p:nvPr>
        </p:nvSpPr>
        <p:spPr/>
        <p:txBody>
          <a:bodyPr/>
          <a:lstStyle/>
          <a:p>
            <a:r>
              <a:rPr lang="en-US"/>
              <a:t>Copyright © 2017 KazukiKomatsu.</a:t>
            </a:r>
          </a:p>
        </p:txBody>
      </p:sp>
      <p:sp>
        <p:nvSpPr>
          <p:cNvPr id="5" name="スライド番号プレースホルダー 4"/>
          <p:cNvSpPr>
            <a:spLocks noGrp="1"/>
          </p:cNvSpPr>
          <p:nvPr>
            <p:ph type="sldNum" sz="quarter" idx="12"/>
          </p:nvPr>
        </p:nvSpPr>
        <p:spPr/>
        <p:txBody>
          <a:bodyPr/>
          <a:lstStyle/>
          <a:p>
            <a:fld id="{B7891C80-B72E-42FA-96DD-C35764FB131B}" type="slidenum">
              <a:rPr lang="en-US" smtClean="0"/>
              <a:t>27</a:t>
            </a:fld>
            <a:endParaRPr lang="en-US"/>
          </a:p>
        </p:txBody>
      </p:sp>
    </p:spTree>
    <p:extLst>
      <p:ext uri="{BB962C8B-B14F-4D97-AF65-F5344CB8AC3E}">
        <p14:creationId xmlns:p14="http://schemas.microsoft.com/office/powerpoint/2010/main" val="253454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txBox="1">
            <a:spLocks/>
          </p:cNvSpPr>
          <p:nvPr/>
        </p:nvSpPr>
        <p:spPr>
          <a:xfrm>
            <a:off x="2195736" y="205979"/>
            <a:ext cx="6491064"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400" kern="1200">
                <a:solidFill>
                  <a:srgbClr val="3B4A1E"/>
                </a:solidFill>
                <a:latin typeface="+mj-lt"/>
                <a:ea typeface="+mj-ea"/>
                <a:cs typeface="+mj-cs"/>
              </a:defRPr>
            </a:lvl1pPr>
          </a:lstStyle>
          <a:p>
            <a:r>
              <a:rPr lang="ja-JP" altLang="en-US" sz="3600" dirty="0"/>
              <a:t>プルリクエストコンフリクト解決</a:t>
            </a:r>
          </a:p>
        </p:txBody>
      </p:sp>
      <p:sp>
        <p:nvSpPr>
          <p:cNvPr id="18" name="コンテンツ プレースホルダー 2"/>
          <p:cNvSpPr txBox="1">
            <a:spLocks/>
          </p:cNvSpPr>
          <p:nvPr/>
        </p:nvSpPr>
        <p:spPr>
          <a:xfrm>
            <a:off x="2213801" y="915566"/>
            <a:ext cx="617220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B4A1E"/>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200" dirty="0"/>
              <a:t>コンフリクトが発生した場合はまずマージ先のブランチを</a:t>
            </a:r>
            <a:r>
              <a:rPr lang="en-US" altLang="ja-JP" sz="1200" dirty="0"/>
              <a:t>pull</a:t>
            </a:r>
            <a:r>
              <a:rPr lang="ja-JP" altLang="en-US" sz="1200" dirty="0"/>
              <a:t>してコンフリクトしている箇所を手動でマージします。</a:t>
            </a:r>
            <a:endParaRPr lang="en-US" altLang="ja-JP" sz="1200" dirty="0"/>
          </a:p>
          <a:p>
            <a:pPr marL="0" indent="0">
              <a:buFont typeface="Arial" panose="020B0604020202020204" pitchFamily="34" charset="0"/>
              <a:buNone/>
            </a:pPr>
            <a:endParaRPr lang="ja-JP" altLang="en-US" sz="1200" dirty="0"/>
          </a:p>
          <a:p>
            <a:pPr marL="0" indent="0">
              <a:buFont typeface="Arial" panose="020B0604020202020204" pitchFamily="34" charset="0"/>
              <a:buNone/>
            </a:pPr>
            <a:r>
              <a:rPr lang="en-US" altLang="ja-JP" sz="1200" dirty="0"/>
              <a:t>1. </a:t>
            </a:r>
            <a:r>
              <a:rPr lang="ja-JP" altLang="en-US" sz="1200" dirty="0"/>
              <a:t>ブランチをプル</a:t>
            </a:r>
          </a:p>
          <a:p>
            <a:pPr marL="0" indent="0">
              <a:buFont typeface="Arial" panose="020B0604020202020204" pitchFamily="34" charset="0"/>
              <a:buNone/>
            </a:pPr>
            <a:endParaRPr lang="ja-JP" altLang="en-US" sz="1200" dirty="0"/>
          </a:p>
          <a:p>
            <a:pPr marL="0" indent="0">
              <a:buFont typeface="Arial" panose="020B0604020202020204" pitchFamily="34" charset="0"/>
              <a:buNone/>
            </a:pPr>
            <a:endParaRPr lang="ja-JP" altLang="en-US" sz="1200" dirty="0"/>
          </a:p>
          <a:p>
            <a:pPr marL="0" indent="0">
              <a:buFont typeface="Arial" panose="020B0604020202020204" pitchFamily="34" charset="0"/>
              <a:buNone/>
            </a:pPr>
            <a:r>
              <a:rPr lang="en-US" altLang="ja-JP" sz="1200" dirty="0"/>
              <a:t>2. </a:t>
            </a:r>
            <a:r>
              <a:rPr lang="ja-JP" altLang="en-US" sz="1200" dirty="0"/>
              <a:t>ローカルで競合を解決</a:t>
            </a:r>
          </a:p>
          <a:p>
            <a:pPr marL="0" indent="0">
              <a:buFont typeface="Arial" panose="020B0604020202020204" pitchFamily="34" charset="0"/>
              <a:buNone/>
            </a:pPr>
            <a:r>
              <a:rPr lang="en-US" altLang="ja-JP" sz="1200" dirty="0"/>
              <a:t>======= </a:t>
            </a:r>
            <a:r>
              <a:rPr lang="ja-JP" altLang="en-US" sz="1200" dirty="0"/>
              <a:t>の上がローカルリポジトリ、下がリモートリポジトリです。</a:t>
            </a:r>
          </a:p>
          <a:p>
            <a:pPr marL="0" indent="0">
              <a:buFont typeface="Arial" panose="020B0604020202020204" pitchFamily="34" charset="0"/>
              <a:buNone/>
            </a:pPr>
            <a:endParaRPr lang="ja-JP" altLang="en-US" sz="1200" dirty="0"/>
          </a:p>
          <a:p>
            <a:pPr marL="0" indent="0">
              <a:buFont typeface="Arial" panose="020B0604020202020204" pitchFamily="34" charset="0"/>
              <a:buNone/>
            </a:pPr>
            <a:r>
              <a:rPr lang="en-US" altLang="ja-JP" sz="1200" dirty="0"/>
              <a:t>3. </a:t>
            </a:r>
            <a:r>
              <a:rPr lang="ja-JP" altLang="en-US" sz="1200" dirty="0"/>
              <a:t>修正したソースコードを再度コミットしてプッシュ</a:t>
            </a:r>
            <a:endParaRPr lang="en-US" altLang="ja-JP" sz="1200" dirty="0"/>
          </a:p>
          <a:p>
            <a:pPr marL="0" indent="0">
              <a:buFont typeface="Arial" panose="020B0604020202020204" pitchFamily="34" charset="0"/>
              <a:buNone/>
            </a:pPr>
            <a:endParaRPr lang="en-US" altLang="ja-JP" sz="1200" dirty="0"/>
          </a:p>
          <a:p>
            <a:pPr marL="0" indent="0">
              <a:buFont typeface="Arial" panose="020B0604020202020204" pitchFamily="34" charset="0"/>
              <a:buNone/>
            </a:pPr>
            <a:endParaRPr lang="ja-JP" altLang="en-US" sz="1200" dirty="0"/>
          </a:p>
          <a:p>
            <a:pPr marL="0" indent="0">
              <a:buFont typeface="Arial" panose="020B0604020202020204" pitchFamily="34" charset="0"/>
              <a:buNone/>
            </a:pPr>
            <a:endParaRPr lang="ja-JP" altLang="en-US" sz="1200" dirty="0"/>
          </a:p>
          <a:p>
            <a:pPr marL="0" indent="0">
              <a:buFont typeface="Arial" panose="020B0604020202020204" pitchFamily="34" charset="0"/>
              <a:buNone/>
            </a:pPr>
            <a:endParaRPr lang="en-US" altLang="ja-JP" sz="1200" dirty="0"/>
          </a:p>
          <a:p>
            <a:pPr marL="0" indent="0">
              <a:buFont typeface="Arial" panose="020B0604020202020204" pitchFamily="34" charset="0"/>
              <a:buNone/>
            </a:pPr>
            <a:r>
              <a:rPr lang="en-US" altLang="ja-JP" sz="1200" dirty="0"/>
              <a:t>4. </a:t>
            </a:r>
            <a:r>
              <a:rPr lang="ja-JP" altLang="en-US" sz="1200" dirty="0"/>
              <a:t>競合が解決しました。</a:t>
            </a:r>
          </a:p>
          <a:p>
            <a:pPr marL="0" indent="0">
              <a:buFont typeface="Arial" panose="020B0604020202020204" pitchFamily="34" charset="0"/>
              <a:buNone/>
            </a:pPr>
            <a:endParaRPr lang="ja-JP" altLang="en-US" sz="1200" dirty="0"/>
          </a:p>
          <a:p>
            <a:pPr marL="0" indent="0">
              <a:buFont typeface="Arial" panose="020B0604020202020204" pitchFamily="34" charset="0"/>
              <a:buNone/>
            </a:pPr>
            <a:r>
              <a:rPr lang="ja-JP" altLang="en-US" sz="1200" dirty="0"/>
              <a:t>プルリクエストの画面を見てみると競合はなくなり、マージできるようになっています。</a:t>
            </a:r>
          </a:p>
          <a:p>
            <a:pPr marL="0" indent="0">
              <a:buFont typeface="Arial" panose="020B0604020202020204" pitchFamily="34" charset="0"/>
              <a:buNone/>
            </a:pPr>
            <a:endParaRPr lang="ja-JP" altLang="en-US" sz="1200" dirty="0"/>
          </a:p>
          <a:p>
            <a:pPr marL="0" indent="0">
              <a:buFont typeface="Arial" panose="020B0604020202020204" pitchFamily="34" charset="0"/>
              <a:buNone/>
            </a:pPr>
            <a:endParaRPr lang="ja-JP" altLang="en-US" sz="1200" dirty="0"/>
          </a:p>
          <a:p>
            <a:pPr marL="0" indent="0">
              <a:buFont typeface="Arial" panose="020B0604020202020204" pitchFamily="34" charset="0"/>
              <a:buNone/>
            </a:pPr>
            <a:endParaRPr lang="ja-JP" altLang="en-US" sz="1200" dirty="0"/>
          </a:p>
        </p:txBody>
      </p:sp>
      <p:sp>
        <p:nvSpPr>
          <p:cNvPr id="19" name="正方形/長方形 18"/>
          <p:cNvSpPr/>
          <p:nvPr/>
        </p:nvSpPr>
        <p:spPr>
          <a:xfrm>
            <a:off x="2213801" y="1779662"/>
            <a:ext cx="2686608"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pull origin develop</a:t>
            </a:r>
          </a:p>
        </p:txBody>
      </p:sp>
      <p:sp>
        <p:nvSpPr>
          <p:cNvPr id="20" name="正方形/長方形 19"/>
          <p:cNvSpPr/>
          <p:nvPr/>
        </p:nvSpPr>
        <p:spPr>
          <a:xfrm>
            <a:off x="2213801" y="3101930"/>
            <a:ext cx="2677919" cy="646331"/>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add sort.js</a:t>
            </a:r>
          </a:p>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commit -m “</a:t>
            </a:r>
            <a:r>
              <a:rPr lang="ja-JP" altLang="en-US" sz="1200" dirty="0">
                <a:solidFill>
                  <a:schemeClr val="bg1"/>
                </a:solidFill>
              </a:rPr>
              <a:t>コンフリクトを解決</a:t>
            </a:r>
            <a:r>
              <a:rPr lang="en-US" altLang="ja-JP" sz="1200" dirty="0">
                <a:solidFill>
                  <a:schemeClr val="bg1"/>
                </a:solidFill>
              </a:rPr>
              <a:t>"</a:t>
            </a:r>
          </a:p>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push origin feature</a:t>
            </a:r>
          </a:p>
        </p:txBody>
      </p:sp>
      <p:sp>
        <p:nvSpPr>
          <p:cNvPr id="2" name="フッター プレースホルダー 1"/>
          <p:cNvSpPr>
            <a:spLocks noGrp="1"/>
          </p:cNvSpPr>
          <p:nvPr>
            <p:ph type="ftr" sz="quarter" idx="11"/>
          </p:nvPr>
        </p:nvSpPr>
        <p:spPr/>
        <p:txBody>
          <a:bodyPr/>
          <a:lstStyle/>
          <a:p>
            <a:r>
              <a:rPr lang="en-US"/>
              <a:t>Copyright © 2017 KazukiKomatsu.</a:t>
            </a:r>
          </a:p>
        </p:txBody>
      </p:sp>
      <p:sp>
        <p:nvSpPr>
          <p:cNvPr id="3" name="スライド番号プレースホルダー 2"/>
          <p:cNvSpPr>
            <a:spLocks noGrp="1"/>
          </p:cNvSpPr>
          <p:nvPr>
            <p:ph type="sldNum" sz="quarter" idx="12"/>
          </p:nvPr>
        </p:nvSpPr>
        <p:spPr/>
        <p:txBody>
          <a:bodyPr/>
          <a:lstStyle/>
          <a:p>
            <a:fld id="{B7891C80-B72E-42FA-96DD-C35764FB131B}" type="slidenum">
              <a:rPr lang="en-US" smtClean="0"/>
              <a:t>28</a:t>
            </a:fld>
            <a:endParaRPr lang="en-US"/>
          </a:p>
        </p:txBody>
      </p:sp>
    </p:spTree>
    <p:extLst>
      <p:ext uri="{BB962C8B-B14F-4D97-AF65-F5344CB8AC3E}">
        <p14:creationId xmlns:p14="http://schemas.microsoft.com/office/powerpoint/2010/main" val="401342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プルせずにマージ</a:t>
            </a:r>
            <a:r>
              <a:rPr lang="en-US" altLang="ja-JP" sz="3200" dirty="0"/>
              <a:t>(1/2)</a:t>
            </a:r>
            <a:endParaRPr kumimoji="1" lang="ja-JP" altLang="en-US" sz="3200" dirty="0"/>
          </a:p>
        </p:txBody>
      </p:sp>
      <p:sp>
        <p:nvSpPr>
          <p:cNvPr id="3" name="コンテンツ プレースホルダー 2"/>
          <p:cNvSpPr>
            <a:spLocks noGrp="1"/>
          </p:cNvSpPr>
          <p:nvPr>
            <p:ph idx="1"/>
          </p:nvPr>
        </p:nvSpPr>
        <p:spPr>
          <a:xfrm>
            <a:off x="2144216" y="972108"/>
            <a:ext cx="6172200" cy="4191930"/>
          </a:xfrm>
        </p:spPr>
        <p:txBody>
          <a:bodyPr>
            <a:normAutofit/>
          </a:bodyPr>
          <a:lstStyle/>
          <a:p>
            <a:pPr marL="0" indent="0">
              <a:buNone/>
            </a:pPr>
            <a:r>
              <a:rPr lang="en-US" altLang="ja-JP" sz="1200" dirty="0"/>
              <a:t>pull</a:t>
            </a:r>
            <a:r>
              <a:rPr lang="ja-JP" altLang="en-US" sz="1200" dirty="0"/>
              <a:t>を実行すると、リモートリポジトリの内容のマージが自動的に行われてしまいます。しかし、単にリモートリポジトリの内容を確認したいだけの時はマージをしたくない場合もあります。そのような時は</a:t>
            </a:r>
            <a:r>
              <a:rPr lang="en-US" altLang="ja-JP" sz="1200" dirty="0"/>
              <a:t>fetch</a:t>
            </a:r>
            <a:r>
              <a:rPr lang="ja-JP" altLang="en-US" sz="1200" dirty="0"/>
              <a:t>を使用します。</a:t>
            </a:r>
          </a:p>
          <a:p>
            <a:pPr marL="0" indent="0">
              <a:buNone/>
            </a:pPr>
            <a:r>
              <a:rPr lang="en-US" altLang="ja-JP" sz="1200" dirty="0"/>
              <a:t>fetch</a:t>
            </a:r>
            <a:r>
              <a:rPr lang="ja-JP" altLang="en-US" sz="1200" dirty="0"/>
              <a:t>を実行すると、リモートリポジトリの最新の履歴の取得だけを行うことができます。取得したコミットは、名前の無いブランチとして取り込まれます。このブランチは</a:t>
            </a:r>
            <a:r>
              <a:rPr lang="en-US" altLang="ja-JP" sz="1200" dirty="0"/>
              <a:t>FETCH_HEAD</a:t>
            </a:r>
            <a:r>
              <a:rPr lang="ja-JP" altLang="en-US" sz="1200" dirty="0"/>
              <a:t>という名前でチェックアウトすることができます。</a:t>
            </a:r>
          </a:p>
          <a:p>
            <a:pPr marL="0" indent="0">
              <a:buNone/>
            </a:pPr>
            <a:r>
              <a:rPr lang="ja-JP" altLang="en-US" sz="1200" dirty="0"/>
              <a:t>例えば、ローカルリポジトリとリモートリポジトリの</a:t>
            </a:r>
            <a:r>
              <a:rPr lang="en-US" altLang="ja-JP" sz="1200" dirty="0"/>
              <a:t>origin</a:t>
            </a:r>
            <a:r>
              <a:rPr lang="ja-JP" altLang="en-US" sz="1200" dirty="0"/>
              <a:t>のそれぞれに、</a:t>
            </a:r>
            <a:r>
              <a:rPr lang="en-US" altLang="ja-JP" sz="1200" dirty="0"/>
              <a:t>B</a:t>
            </a:r>
            <a:r>
              <a:rPr lang="ja-JP" altLang="en-US" sz="1200" dirty="0"/>
              <a:t>から進んだコミットがある状態で</a:t>
            </a:r>
            <a:r>
              <a:rPr lang="en-US" altLang="ja-JP" sz="1200" dirty="0"/>
              <a:t>fetch</a:t>
            </a:r>
            <a:r>
              <a:rPr lang="ja-JP" altLang="en-US" sz="1200" dirty="0"/>
              <a:t>を行うと、下の図のような履歴になります。</a:t>
            </a:r>
          </a:p>
          <a:p>
            <a:pPr marL="0" indent="0">
              <a:buNone/>
            </a:pPr>
            <a:endParaRPr lang="ja-JP" altLang="en-US" sz="1200" dirty="0"/>
          </a:p>
          <a:p>
            <a:pPr marL="0" indent="0">
              <a:buNone/>
            </a:pPr>
            <a:endParaRPr lang="en-US" altLang="ja-JP" sz="1200" dirty="0"/>
          </a:p>
          <a:p>
            <a:pPr marL="0" indent="0">
              <a:buNone/>
            </a:pPr>
            <a:endParaRPr lang="en-US" altLang="ja-JP" sz="1200" dirty="0"/>
          </a:p>
          <a:p>
            <a:pPr marL="0" indent="0">
              <a:buNone/>
            </a:pPr>
            <a:endParaRPr lang="en-US" altLang="ja-JP" sz="1200" dirty="0"/>
          </a:p>
        </p:txBody>
      </p:sp>
      <p:sp>
        <p:nvSpPr>
          <p:cNvPr id="5" name="正方形/長方形 4"/>
          <p:cNvSpPr/>
          <p:nvPr/>
        </p:nvSpPr>
        <p:spPr>
          <a:xfrm>
            <a:off x="2151974" y="2705511"/>
            <a:ext cx="3456384" cy="461665"/>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fetch</a:t>
            </a:r>
          </a:p>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checkout FETCH_HEAD</a:t>
            </a:r>
          </a:p>
        </p:txBody>
      </p:sp>
      <p:pic>
        <p:nvPicPr>
          <p:cNvPr id="1026" name="Picture 2" descr="ローカルリポジトリとリモートリポジトリのoriginのそれぞれに、Bから進んだコミットがある状態でfe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975" y="3256384"/>
            <a:ext cx="3221831" cy="971550"/>
          </a:xfrm>
          <a:prstGeom prst="rect">
            <a:avLst/>
          </a:prstGeom>
          <a:noFill/>
          <a:extLst>
            <a:ext uri="{909E8E84-426E-40DD-AFC4-6F175D3DCCD1}">
              <a14:hiddenFill xmlns:a14="http://schemas.microsoft.com/office/drawing/2010/main">
                <a:solidFill>
                  <a:srgbClr val="FFFFFF"/>
                </a:solidFill>
              </a14:hiddenFill>
            </a:ext>
          </a:extLst>
        </p:spPr>
      </p:pic>
      <p:sp>
        <p:nvSpPr>
          <p:cNvPr id="10" name="吹き出し: 角を丸めた四角形 9"/>
          <p:cNvSpPr/>
          <p:nvPr/>
        </p:nvSpPr>
        <p:spPr>
          <a:xfrm>
            <a:off x="5044238" y="4202229"/>
            <a:ext cx="751898" cy="339310"/>
          </a:xfrm>
          <a:prstGeom prst="wedgeRoundRectCallout">
            <a:avLst>
              <a:gd name="adj1" fmla="val -42100"/>
              <a:gd name="adj2" fmla="val -86144"/>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ローカル</a:t>
            </a:r>
            <a:endParaRPr kumimoji="1" lang="en-US" altLang="ja-JP" sz="1050" dirty="0"/>
          </a:p>
          <a:p>
            <a:pPr algn="ctr"/>
            <a:r>
              <a:rPr kumimoji="1" lang="ja-JP" altLang="en-US" sz="1050" dirty="0"/>
              <a:t>ブランチ</a:t>
            </a:r>
          </a:p>
        </p:txBody>
      </p:sp>
      <p:sp>
        <p:nvSpPr>
          <p:cNvPr id="11" name="吹き出し: 角を丸めた四角形 10"/>
          <p:cNvSpPr/>
          <p:nvPr/>
        </p:nvSpPr>
        <p:spPr>
          <a:xfrm>
            <a:off x="5420187" y="3384568"/>
            <a:ext cx="751898" cy="339310"/>
          </a:xfrm>
          <a:prstGeom prst="wedgeRoundRectCallout">
            <a:avLst>
              <a:gd name="adj1" fmla="val -53248"/>
              <a:gd name="adj2" fmla="val -69566"/>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リモート</a:t>
            </a:r>
            <a:endParaRPr kumimoji="1" lang="en-US" altLang="ja-JP" sz="1050" dirty="0"/>
          </a:p>
          <a:p>
            <a:pPr algn="ctr"/>
            <a:r>
              <a:rPr kumimoji="1" lang="ja-JP" altLang="en-US" sz="1050" dirty="0"/>
              <a:t>ブランチ</a:t>
            </a:r>
          </a:p>
        </p:txBody>
      </p:sp>
      <p:sp>
        <p:nvSpPr>
          <p:cNvPr id="6" name="フッター プレースホルダー 5"/>
          <p:cNvSpPr>
            <a:spLocks noGrp="1"/>
          </p:cNvSpPr>
          <p:nvPr>
            <p:ph type="ftr" sz="quarter" idx="11"/>
          </p:nvPr>
        </p:nvSpPr>
        <p:spPr/>
        <p:txBody>
          <a:bodyPr/>
          <a:lstStyle/>
          <a:p>
            <a:r>
              <a:rPr lang="en-US"/>
              <a:t>Copyright © 2017 KazukiKomatsu.</a:t>
            </a:r>
          </a:p>
        </p:txBody>
      </p:sp>
      <p:sp>
        <p:nvSpPr>
          <p:cNvPr id="7" name="スライド番号プレースホルダー 6"/>
          <p:cNvSpPr>
            <a:spLocks noGrp="1"/>
          </p:cNvSpPr>
          <p:nvPr>
            <p:ph type="sldNum" sz="quarter" idx="12"/>
          </p:nvPr>
        </p:nvSpPr>
        <p:spPr/>
        <p:txBody>
          <a:bodyPr/>
          <a:lstStyle/>
          <a:p>
            <a:fld id="{B7891C80-B72E-42FA-96DD-C35764FB131B}" type="slidenum">
              <a:rPr lang="en-US" smtClean="0"/>
              <a:t>29</a:t>
            </a:fld>
            <a:endParaRPr lang="en-US"/>
          </a:p>
        </p:txBody>
      </p:sp>
    </p:spTree>
    <p:extLst>
      <p:ext uri="{BB962C8B-B14F-4D97-AF65-F5344CB8AC3E}">
        <p14:creationId xmlns:p14="http://schemas.microsoft.com/office/powerpoint/2010/main" val="334677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err="1"/>
              <a:t>Git</a:t>
            </a:r>
            <a:r>
              <a:rPr lang="ja-JP" altLang="en-US" sz="3600" dirty="0"/>
              <a:t>の初期設定</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r>
              <a:rPr lang="en-US" altLang="ja-JP" sz="1200" b="1" dirty="0" err="1">
                <a:latin typeface="ＭＳ Ｐゴシック" panose="020B0600070205080204" pitchFamily="50" charset="-128"/>
                <a:ea typeface="ＭＳ Ｐゴシック" panose="020B0600070205080204" pitchFamily="50" charset="-128"/>
              </a:rPr>
              <a:t>Git</a:t>
            </a:r>
            <a:r>
              <a:rPr lang="en-US" altLang="ja-JP" sz="1200" b="1" dirty="0">
                <a:latin typeface="ＭＳ Ｐゴシック" panose="020B0600070205080204" pitchFamily="50" charset="-128"/>
                <a:ea typeface="ＭＳ Ｐゴシック" panose="020B0600070205080204" pitchFamily="50" charset="-128"/>
              </a:rPr>
              <a:t> Bash</a:t>
            </a:r>
            <a:r>
              <a:rPr lang="ja-JP" altLang="en-US" sz="1200" b="1" dirty="0">
                <a:latin typeface="ＭＳ Ｐゴシック" panose="020B0600070205080204" pitchFamily="50" charset="-128"/>
                <a:ea typeface="ＭＳ Ｐゴシック" panose="020B0600070205080204" pitchFamily="50" charset="-128"/>
              </a:rPr>
              <a:t>またはターミナルを起動します。</a:t>
            </a: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r>
              <a:rPr lang="ja-JP" altLang="en-US" sz="1200" b="1" dirty="0">
                <a:latin typeface="ＭＳ Ｐゴシック" panose="020B0600070205080204" pitchFamily="50" charset="-128"/>
                <a:ea typeface="ＭＳ Ｐゴシック" panose="020B0600070205080204" pitchFamily="50" charset="-128"/>
              </a:rPr>
              <a:t>ユーザー名 設定コマンド</a:t>
            </a:r>
            <a:r>
              <a:rPr lang="en-US" altLang="ja-JP" sz="1200" b="1" dirty="0">
                <a:latin typeface="ＭＳ Ｐゴシック" panose="020B0600070205080204" pitchFamily="50" charset="-128"/>
                <a:ea typeface="ＭＳ Ｐゴシック" panose="020B0600070205080204" pitchFamily="50" charset="-128"/>
              </a:rPr>
              <a:t>:</a:t>
            </a: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r>
              <a:rPr lang="ja-JP" altLang="en-US" sz="1200" b="1" dirty="0">
                <a:latin typeface="ＭＳ Ｐゴシック" panose="020B0600070205080204" pitchFamily="50" charset="-128"/>
                <a:ea typeface="ＭＳ Ｐゴシック" panose="020B0600070205080204" pitchFamily="50" charset="-128"/>
              </a:rPr>
              <a:t>メールアドレス 設定コマンド：</a:t>
            </a: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r>
              <a:rPr lang="en-US" altLang="ja-JP" sz="1200" b="1" dirty="0" err="1">
                <a:latin typeface="ＭＳ Ｐゴシック" panose="020B0600070205080204" pitchFamily="50" charset="-128"/>
                <a:ea typeface="ＭＳ Ｐゴシック" panose="020B0600070205080204" pitchFamily="50" charset="-128"/>
              </a:rPr>
              <a:t>git</a:t>
            </a:r>
            <a:r>
              <a:rPr lang="ja-JP" altLang="en-US" sz="1200" b="1" dirty="0">
                <a:latin typeface="ＭＳ Ｐゴシック" panose="020B0600070205080204" pitchFamily="50" charset="-128"/>
                <a:ea typeface="ＭＳ Ｐゴシック" panose="020B0600070205080204" pitchFamily="50" charset="-128"/>
              </a:rPr>
              <a:t>設定ファイルを確認するコマンド：</a:t>
            </a: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r>
              <a:rPr lang="ja-JP" altLang="en-US" sz="1200" b="1" dirty="0">
                <a:latin typeface="ＭＳ Ｐゴシック" panose="020B0600070205080204" pitchFamily="50" charset="-128"/>
                <a:ea typeface="ＭＳ Ｐゴシック" panose="020B0600070205080204" pitchFamily="50" charset="-128"/>
              </a:rPr>
              <a:t>ここまでできたら初期設定は完了です。</a:t>
            </a:r>
            <a:endParaRPr lang="en-US" altLang="ja-JP" sz="1200" b="1" dirty="0">
              <a:latin typeface="ＭＳ Ｐゴシック" panose="020B0600070205080204" pitchFamily="50" charset="-128"/>
              <a:ea typeface="ＭＳ Ｐゴシック" panose="020B0600070205080204" pitchFamily="50" charset="-128"/>
            </a:endParaRPr>
          </a:p>
          <a:p>
            <a:pPr marL="0" indent="0">
              <a:buNone/>
            </a:pPr>
            <a:r>
              <a:rPr lang="ja-JP" altLang="en-US" sz="1200" b="1" dirty="0">
                <a:latin typeface="ＭＳ Ｐゴシック" panose="020B0600070205080204" pitchFamily="50" charset="-128"/>
                <a:ea typeface="ＭＳ Ｐゴシック" panose="020B0600070205080204" pitchFamily="50" charset="-128"/>
              </a:rPr>
              <a:t>また、これを飛ばしてしまうと</a:t>
            </a:r>
            <a:r>
              <a:rPr lang="en-US" altLang="ja-JP" sz="1200" b="1" dirty="0" err="1">
                <a:latin typeface="ＭＳ Ｐゴシック" panose="020B0600070205080204" pitchFamily="50" charset="-128"/>
                <a:ea typeface="ＭＳ Ｐゴシック" panose="020B0600070205080204" pitchFamily="50" charset="-128"/>
              </a:rPr>
              <a:t>git</a:t>
            </a:r>
            <a:r>
              <a:rPr lang="ja-JP" altLang="en-US" sz="1200" b="1" dirty="0">
                <a:latin typeface="ＭＳ Ｐゴシック" panose="020B0600070205080204" pitchFamily="50" charset="-128"/>
                <a:ea typeface="ＭＳ Ｐゴシック" panose="020B0600070205080204" pitchFamily="50" charset="-128"/>
              </a:rPr>
              <a:t>コマンドすべてエラーになってしまいます。</a:t>
            </a:r>
            <a:endParaRPr lang="en-US" altLang="ja-JP" sz="1200" b="1"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2216222" y="1851670"/>
            <a:ext cx="4588025"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config --global user.name "</a:t>
            </a:r>
            <a:r>
              <a:rPr lang="ja-JP" altLang="en-US" sz="1200" dirty="0">
                <a:solidFill>
                  <a:schemeClr val="bg1"/>
                </a:solidFill>
              </a:rPr>
              <a:t>ユーザー名</a:t>
            </a:r>
            <a:r>
              <a:rPr lang="en-US" altLang="ja-JP" sz="1200" dirty="0">
                <a:solidFill>
                  <a:schemeClr val="bg1"/>
                </a:solidFill>
              </a:rPr>
              <a:t>"</a:t>
            </a:r>
          </a:p>
        </p:txBody>
      </p:sp>
      <p:sp>
        <p:nvSpPr>
          <p:cNvPr id="11" name="正方形/長方形 10"/>
          <p:cNvSpPr/>
          <p:nvPr/>
        </p:nvSpPr>
        <p:spPr>
          <a:xfrm>
            <a:off x="2216222" y="2785766"/>
            <a:ext cx="4588025"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config --global </a:t>
            </a:r>
            <a:r>
              <a:rPr lang="en-US" altLang="ja-JP" sz="1200" dirty="0" err="1">
                <a:solidFill>
                  <a:schemeClr val="bg1"/>
                </a:solidFill>
              </a:rPr>
              <a:t>user.email</a:t>
            </a:r>
            <a:r>
              <a:rPr lang="en-US" altLang="ja-JP" sz="1200" dirty="0">
                <a:solidFill>
                  <a:schemeClr val="bg1"/>
                </a:solidFill>
              </a:rPr>
              <a:t> "GitHub</a:t>
            </a:r>
            <a:r>
              <a:rPr lang="ja-JP" altLang="en-US" sz="1200" dirty="0">
                <a:solidFill>
                  <a:schemeClr val="bg1"/>
                </a:solidFill>
              </a:rPr>
              <a:t>登録済メールアドレス</a:t>
            </a:r>
            <a:r>
              <a:rPr lang="en-US" altLang="ja-JP" sz="1200" dirty="0">
                <a:solidFill>
                  <a:schemeClr val="bg1"/>
                </a:solidFill>
              </a:rPr>
              <a:t>"</a:t>
            </a:r>
            <a:endParaRPr lang="ja-JP" altLang="en-US" sz="1200" b="1" dirty="0">
              <a:solidFill>
                <a:schemeClr val="bg1"/>
              </a:solidFill>
            </a:endParaRPr>
          </a:p>
        </p:txBody>
      </p:sp>
      <p:sp>
        <p:nvSpPr>
          <p:cNvPr id="12" name="正方形/長方形 11"/>
          <p:cNvSpPr/>
          <p:nvPr/>
        </p:nvSpPr>
        <p:spPr>
          <a:xfrm>
            <a:off x="2216222" y="3640808"/>
            <a:ext cx="4588025"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vim ~/.</a:t>
            </a:r>
            <a:r>
              <a:rPr lang="en-US" altLang="ja-JP" sz="1200" dirty="0" err="1">
                <a:solidFill>
                  <a:schemeClr val="bg1"/>
                </a:solidFill>
              </a:rPr>
              <a:t>gitconfig</a:t>
            </a:r>
            <a:endParaRPr lang="ja-JP" altLang="en-US" sz="1200" b="1" dirty="0">
              <a:solidFill>
                <a:schemeClr val="bg1"/>
              </a:solidFill>
            </a:endParaRP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3</a:t>
            </a:fld>
            <a:endParaRPr lang="en-US"/>
          </a:p>
        </p:txBody>
      </p:sp>
    </p:spTree>
    <p:extLst>
      <p:ext uri="{BB962C8B-B14F-4D97-AF65-F5344CB8AC3E}">
        <p14:creationId xmlns:p14="http://schemas.microsoft.com/office/powerpoint/2010/main" val="527806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プルせずにマージ</a:t>
            </a:r>
            <a:r>
              <a:rPr lang="en-US" altLang="ja-JP" sz="3200" dirty="0"/>
              <a:t>(2/2)</a:t>
            </a:r>
            <a:endParaRPr kumimoji="1" lang="ja-JP" altLang="en-US" sz="3200" dirty="0"/>
          </a:p>
        </p:txBody>
      </p:sp>
      <p:sp>
        <p:nvSpPr>
          <p:cNvPr id="8" name="コンテンツ プレースホルダー 2"/>
          <p:cNvSpPr txBox="1">
            <a:spLocks/>
          </p:cNvSpPr>
          <p:nvPr/>
        </p:nvSpPr>
        <p:spPr>
          <a:xfrm>
            <a:off x="2144216" y="972108"/>
            <a:ext cx="6172200" cy="41919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B4A1E"/>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200" dirty="0"/>
              <a:t>この状態から、リモートリポジトリの内容</a:t>
            </a:r>
            <a:r>
              <a:rPr lang="en-US" altLang="ja-JP" sz="1200" dirty="0"/>
              <a:t>(FECH_HEAD)</a:t>
            </a:r>
            <a:r>
              <a:rPr lang="ja-JP" altLang="en-US" sz="1200" dirty="0"/>
              <a:t>をローカルリポジトリの</a:t>
            </a:r>
            <a:r>
              <a:rPr lang="en-US" altLang="ja-JP" sz="1200" dirty="0"/>
              <a:t>master</a:t>
            </a:r>
            <a:r>
              <a:rPr lang="ja-JP" altLang="en-US" sz="1200" dirty="0" err="1"/>
              <a:t>に統</a:t>
            </a:r>
            <a:r>
              <a:rPr lang="ja-JP" altLang="en-US" sz="1200" dirty="0"/>
              <a:t>合する場合は、</a:t>
            </a:r>
            <a:r>
              <a:rPr lang="en-US" altLang="ja-JP" sz="1200" dirty="0"/>
              <a:t>FETCH_HEAD</a:t>
            </a:r>
            <a:r>
              <a:rPr lang="ja-JP" altLang="en-US" sz="1200" dirty="0"/>
              <a:t>をマージするか、改めて</a:t>
            </a:r>
            <a:r>
              <a:rPr lang="en-US" altLang="ja-JP" sz="1200" dirty="0"/>
              <a:t>pull</a:t>
            </a:r>
            <a:r>
              <a:rPr lang="ja-JP" altLang="en-US" sz="1200" dirty="0"/>
              <a:t>を実行します。</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これにより、ローカルの</a:t>
            </a:r>
            <a:r>
              <a:rPr lang="en-US" altLang="ja-JP" sz="1200" dirty="0"/>
              <a:t>master</a:t>
            </a:r>
            <a:r>
              <a:rPr lang="ja-JP" altLang="en-US" sz="1200" dirty="0"/>
              <a:t>がリモートの</a:t>
            </a:r>
          </a:p>
        </p:txBody>
      </p:sp>
      <p:sp>
        <p:nvSpPr>
          <p:cNvPr id="9" name="正方形/長方形 8"/>
          <p:cNvSpPr/>
          <p:nvPr/>
        </p:nvSpPr>
        <p:spPr>
          <a:xfrm>
            <a:off x="2151974" y="1548684"/>
            <a:ext cx="3456384" cy="461665"/>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checkout master</a:t>
            </a:r>
          </a:p>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merge  FETCH_HEAD</a:t>
            </a:r>
          </a:p>
        </p:txBody>
      </p:sp>
      <p:pic>
        <p:nvPicPr>
          <p:cNvPr id="10" name="Picture 2" descr="FETCH_HEADをマー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975" y="2334567"/>
            <a:ext cx="3421856" cy="957263"/>
          </a:xfrm>
          <a:prstGeom prst="rect">
            <a:avLst/>
          </a:prstGeom>
          <a:noFill/>
          <a:extLst>
            <a:ext uri="{909E8E84-426E-40DD-AFC4-6F175D3DCCD1}">
              <a14:hiddenFill xmlns:a14="http://schemas.microsoft.com/office/drawing/2010/main">
                <a:solidFill>
                  <a:srgbClr val="FFFFFF"/>
                </a:solidFill>
              </a14:hiddenFill>
            </a:ext>
          </a:extLst>
        </p:spPr>
      </p:pic>
      <p:sp>
        <p:nvSpPr>
          <p:cNvPr id="11" name="吹き出し: 角を丸めた四角形 10"/>
          <p:cNvSpPr/>
          <p:nvPr/>
        </p:nvSpPr>
        <p:spPr>
          <a:xfrm>
            <a:off x="5581590" y="2653046"/>
            <a:ext cx="751898" cy="339310"/>
          </a:xfrm>
          <a:prstGeom prst="wedgeRoundRectCallout">
            <a:avLst>
              <a:gd name="adj1" fmla="val -42100"/>
              <a:gd name="adj2" fmla="val -86144"/>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ローカル</a:t>
            </a:r>
            <a:endParaRPr kumimoji="1" lang="en-US" altLang="ja-JP" sz="1050" dirty="0"/>
          </a:p>
          <a:p>
            <a:pPr algn="ctr"/>
            <a:r>
              <a:rPr kumimoji="1" lang="ja-JP" altLang="en-US" sz="1050" dirty="0"/>
              <a:t>ブランチ</a:t>
            </a:r>
          </a:p>
        </p:txBody>
      </p:sp>
      <p:sp>
        <p:nvSpPr>
          <p:cNvPr id="12" name="吹き出し: 角を丸めた四角形 11"/>
          <p:cNvSpPr/>
          <p:nvPr/>
        </p:nvSpPr>
        <p:spPr>
          <a:xfrm>
            <a:off x="3347864" y="2145897"/>
            <a:ext cx="751898" cy="339310"/>
          </a:xfrm>
          <a:prstGeom prst="wedgeRoundRectCallout">
            <a:avLst>
              <a:gd name="adj1" fmla="val 62284"/>
              <a:gd name="adj2" fmla="val 31492"/>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リモート</a:t>
            </a:r>
            <a:endParaRPr kumimoji="1" lang="en-US" altLang="ja-JP" sz="1050" dirty="0"/>
          </a:p>
          <a:p>
            <a:pPr algn="ctr"/>
            <a:r>
              <a:rPr kumimoji="1" lang="ja-JP" altLang="en-US" sz="1050" dirty="0"/>
              <a:t>ブランチ</a:t>
            </a:r>
          </a:p>
        </p:txBody>
      </p:sp>
      <p:sp>
        <p:nvSpPr>
          <p:cNvPr id="3" name="フッター プレースホルダー 2"/>
          <p:cNvSpPr>
            <a:spLocks noGrp="1"/>
          </p:cNvSpPr>
          <p:nvPr>
            <p:ph type="ftr" sz="quarter" idx="11"/>
          </p:nvPr>
        </p:nvSpPr>
        <p:spPr/>
        <p:txBody>
          <a:bodyPr/>
          <a:lstStyle/>
          <a:p>
            <a:r>
              <a:rPr lang="en-US"/>
              <a:t>Copyright © 2017 KazukiKomatsu.</a:t>
            </a:r>
          </a:p>
        </p:txBody>
      </p:sp>
      <p:sp>
        <p:nvSpPr>
          <p:cNvPr id="5" name="スライド番号プレースホルダー 4"/>
          <p:cNvSpPr>
            <a:spLocks noGrp="1"/>
          </p:cNvSpPr>
          <p:nvPr>
            <p:ph type="sldNum" sz="quarter" idx="12"/>
          </p:nvPr>
        </p:nvSpPr>
        <p:spPr/>
        <p:txBody>
          <a:bodyPr/>
          <a:lstStyle/>
          <a:p>
            <a:fld id="{B7891C80-B72E-42FA-96DD-C35764FB131B}" type="slidenum">
              <a:rPr lang="en-US" smtClean="0"/>
              <a:t>30</a:t>
            </a:fld>
            <a:endParaRPr lang="en-US"/>
          </a:p>
        </p:txBody>
      </p:sp>
    </p:spTree>
    <p:extLst>
      <p:ext uri="{BB962C8B-B14F-4D97-AF65-F5344CB8AC3E}">
        <p14:creationId xmlns:p14="http://schemas.microsoft.com/office/powerpoint/2010/main" val="183150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base"/>
            <a:r>
              <a:rPr lang="en-US" altLang="ja-JP" sz="3600" dirty="0" err="1"/>
              <a:t>Git-Svn</a:t>
            </a:r>
            <a:r>
              <a:rPr lang="ja-JP" altLang="en-US" sz="3600" dirty="0"/>
              <a:t>コマンド比較表</a:t>
            </a:r>
          </a:p>
        </p:txBody>
      </p:sp>
      <p:sp>
        <p:nvSpPr>
          <p:cNvPr id="3" name="コンテンツ プレースホルダー 2"/>
          <p:cNvSpPr>
            <a:spLocks noGrp="1"/>
          </p:cNvSpPr>
          <p:nvPr>
            <p:ph idx="1"/>
          </p:nvPr>
        </p:nvSpPr>
        <p:spPr>
          <a:xfrm>
            <a:off x="2216224" y="951570"/>
            <a:ext cx="6532240" cy="3942438"/>
          </a:xfrm>
        </p:spPr>
        <p:txBody>
          <a:bodyPr>
            <a:noAutofit/>
          </a:bodyPr>
          <a:lstStyle/>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a:buNone/>
            </a:pPr>
            <a:endParaRPr lang="en-US" altLang="ja-JP" sz="1050" dirty="0"/>
          </a:p>
          <a:p>
            <a:pPr marL="0" indent="0" fontAlgn="base">
              <a:buNone/>
            </a:pPr>
            <a:r>
              <a:rPr lang="en-US" altLang="ja-JP" sz="1050" dirty="0"/>
              <a:t>※1. SVN</a:t>
            </a:r>
            <a:r>
              <a:rPr lang="ja-JP" altLang="en-US" sz="1050" dirty="0"/>
              <a:t>の</a:t>
            </a:r>
            <a:r>
              <a:rPr lang="en-US" altLang="ja-JP" sz="1050" dirty="0"/>
              <a:t>revert</a:t>
            </a:r>
            <a:r>
              <a:rPr lang="ja-JP" altLang="en-US" sz="1050" dirty="0"/>
              <a:t>は変更の取り消しだが、</a:t>
            </a:r>
            <a:r>
              <a:rPr lang="en-US" altLang="ja-JP" sz="1050" dirty="0" err="1"/>
              <a:t>Git</a:t>
            </a:r>
            <a:r>
              <a:rPr lang="ja-JP" altLang="en-US" sz="1050" dirty="0"/>
              <a:t>の</a:t>
            </a:r>
            <a:r>
              <a:rPr lang="en-US" altLang="ja-JP" sz="1050" dirty="0"/>
              <a:t>revert</a:t>
            </a:r>
            <a:r>
              <a:rPr lang="ja-JP" altLang="en-US" sz="1050" dirty="0"/>
              <a:t>は打ち消し用のコミットで、同じコマンドでも意味が異なる</a:t>
            </a:r>
          </a:p>
          <a:p>
            <a:pPr marL="0" indent="0" fontAlgn="base">
              <a:buNone/>
            </a:pPr>
            <a:r>
              <a:rPr lang="en-US" altLang="ja-JP" sz="1050" dirty="0"/>
              <a:t>※2. SVN</a:t>
            </a:r>
            <a:r>
              <a:rPr lang="ja-JP" altLang="en-US" sz="1050" dirty="0"/>
              <a:t>ではブランチとタグは仕組み上同一だが、</a:t>
            </a:r>
            <a:r>
              <a:rPr lang="en-US" altLang="ja-JP" sz="1050" dirty="0" err="1"/>
              <a:t>Git</a:t>
            </a:r>
            <a:r>
              <a:rPr lang="ja-JP" altLang="en-US" sz="1050" dirty="0"/>
              <a:t>では明確に異なる</a:t>
            </a:r>
          </a:p>
          <a:p>
            <a:pPr marL="0" indent="0" fontAlgn="base">
              <a:buNone/>
            </a:pPr>
            <a:r>
              <a:rPr lang="en-US" altLang="ja-JP" sz="1050" dirty="0"/>
              <a:t>※3. SVN</a:t>
            </a:r>
            <a:r>
              <a:rPr lang="ja-JP" altLang="en-US" sz="1050" dirty="0"/>
              <a:t>ではローカルリポジトリ</a:t>
            </a:r>
            <a:r>
              <a:rPr lang="en-US" altLang="ja-JP" sz="1050" dirty="0"/>
              <a:t>/</a:t>
            </a:r>
            <a:r>
              <a:rPr lang="ja-JP" altLang="en-US" sz="1050" dirty="0"/>
              <a:t>リモートリポジトリという概念がないためコミットすると即座にリモートに反映されるが、</a:t>
            </a:r>
            <a:r>
              <a:rPr lang="en-US" altLang="ja-JP" sz="1050" dirty="0" err="1"/>
              <a:t>Git</a:t>
            </a:r>
            <a:r>
              <a:rPr lang="ja-JP" altLang="en-US" sz="1050" dirty="0"/>
              <a:t>ではローカルリポジトリへの反映とリモートリポジトリへの反映方法が異なる</a:t>
            </a:r>
          </a:p>
        </p:txBody>
      </p:sp>
      <p:graphicFrame>
        <p:nvGraphicFramePr>
          <p:cNvPr id="6" name="表 5"/>
          <p:cNvGraphicFramePr>
            <a:graphicFrameLocks noGrp="1"/>
          </p:cNvGraphicFramePr>
          <p:nvPr>
            <p:extLst>
              <p:ext uri="{D42A27DB-BD31-4B8C-83A1-F6EECF244321}">
                <p14:modId xmlns:p14="http://schemas.microsoft.com/office/powerpoint/2010/main" val="931970603"/>
              </p:ext>
            </p:extLst>
          </p:nvPr>
        </p:nvGraphicFramePr>
        <p:xfrm>
          <a:off x="2241984" y="947532"/>
          <a:ext cx="4922304" cy="3352410"/>
        </p:xfrm>
        <a:graphic>
          <a:graphicData uri="http://schemas.openxmlformats.org/drawingml/2006/table">
            <a:tbl>
              <a:tblPr>
                <a:tableStyleId>{5C22544A-7EE6-4342-B048-85BDC9FD1C3A}</a:tableStyleId>
              </a:tblPr>
              <a:tblGrid>
                <a:gridCol w="1640768">
                  <a:extLst>
                    <a:ext uri="{9D8B030D-6E8A-4147-A177-3AD203B41FA5}">
                      <a16:colId xmlns:a16="http://schemas.microsoft.com/office/drawing/2014/main" val="2433241296"/>
                    </a:ext>
                  </a:extLst>
                </a:gridCol>
                <a:gridCol w="1640768">
                  <a:extLst>
                    <a:ext uri="{9D8B030D-6E8A-4147-A177-3AD203B41FA5}">
                      <a16:colId xmlns:a16="http://schemas.microsoft.com/office/drawing/2014/main" val="3145503439"/>
                    </a:ext>
                  </a:extLst>
                </a:gridCol>
                <a:gridCol w="1640768">
                  <a:extLst>
                    <a:ext uri="{9D8B030D-6E8A-4147-A177-3AD203B41FA5}">
                      <a16:colId xmlns:a16="http://schemas.microsoft.com/office/drawing/2014/main" val="1687164280"/>
                    </a:ext>
                  </a:extLst>
                </a:gridCol>
              </a:tblGrid>
              <a:tr h="125642">
                <a:tc>
                  <a:txBody>
                    <a:bodyPr/>
                    <a:lstStyle/>
                    <a:p>
                      <a:pPr algn="ctr" fontAlgn="ctr"/>
                      <a:r>
                        <a:rPr lang="ja-JP" altLang="en-US" sz="1200" u="none" strike="noStrike" baseline="0" dirty="0">
                          <a:effectLst/>
                        </a:rPr>
                        <a:t>操作</a:t>
                      </a:r>
                      <a:endParaRPr lang="ja-JP" altLang="en-US" sz="1200" b="1"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3365" marR="3365" marT="3365" marB="0" anchor="ctr">
                    <a:solidFill>
                      <a:srgbClr val="92D050"/>
                    </a:solidFill>
                  </a:tcPr>
                </a:tc>
                <a:tc>
                  <a:txBody>
                    <a:bodyPr/>
                    <a:lstStyle/>
                    <a:p>
                      <a:pPr algn="ctr" fontAlgn="ctr"/>
                      <a:r>
                        <a:rPr lang="en-US" sz="1200" u="none" strike="noStrike" baseline="0" dirty="0" err="1">
                          <a:effectLst/>
                        </a:rPr>
                        <a:t>Git</a:t>
                      </a:r>
                      <a:endParaRPr lang="en-US" sz="1200" b="1"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3365" marR="3365" marT="3365" marB="0" anchor="ctr">
                    <a:solidFill>
                      <a:srgbClr val="92D050"/>
                    </a:solidFill>
                  </a:tcPr>
                </a:tc>
                <a:tc>
                  <a:txBody>
                    <a:bodyPr/>
                    <a:lstStyle/>
                    <a:p>
                      <a:pPr algn="ctr" fontAlgn="ctr"/>
                      <a:r>
                        <a:rPr lang="en-US" sz="1200" u="none" strike="noStrike" baseline="0" dirty="0">
                          <a:effectLst/>
                        </a:rPr>
                        <a:t>Subversion</a:t>
                      </a:r>
                      <a:endParaRPr lang="en-US" sz="1200" b="1"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3365" marR="3365" marT="3365" marB="0" anchor="ctr">
                    <a:solidFill>
                      <a:srgbClr val="92D050"/>
                    </a:solidFill>
                  </a:tcPr>
                </a:tc>
                <a:extLst>
                  <a:ext uri="{0D108BD9-81ED-4DB2-BD59-A6C34878D82A}">
                    <a16:rowId xmlns:a16="http://schemas.microsoft.com/office/drawing/2014/main" val="682328379"/>
                  </a:ext>
                </a:extLst>
              </a:tr>
              <a:tr h="125642">
                <a:tc>
                  <a:txBody>
                    <a:bodyPr/>
                    <a:lstStyle/>
                    <a:p>
                      <a:pPr algn="l" fontAlgn="ctr"/>
                      <a:r>
                        <a:rPr lang="ja-JP" altLang="en-US" sz="1200" u="none" strike="noStrike" baseline="0" dirty="0">
                          <a:effectLst/>
                        </a:rPr>
                        <a:t>リポジトリの複製</a:t>
                      </a:r>
                      <a:endParaRPr lang="ja-JP" alt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clone</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svn</a:t>
                      </a:r>
                      <a:r>
                        <a:rPr lang="en-US" sz="1200" u="none" strike="noStrike" baseline="0" dirty="0">
                          <a:effectLst/>
                        </a:rPr>
                        <a:t> checkout</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4289456550"/>
                  </a:ext>
                </a:extLst>
              </a:tr>
              <a:tr h="125642">
                <a:tc>
                  <a:txBody>
                    <a:bodyPr/>
                    <a:lstStyle/>
                    <a:p>
                      <a:pPr algn="l" fontAlgn="ctr"/>
                      <a:r>
                        <a:rPr lang="ja-JP" altLang="en-US" sz="1200" u="none" strike="noStrike" baseline="0">
                          <a:effectLst/>
                        </a:rPr>
                        <a:t>コミット</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commit</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svn</a:t>
                      </a:r>
                      <a:r>
                        <a:rPr lang="en-US" sz="1200" u="none" strike="noStrike" baseline="0" dirty="0">
                          <a:effectLst/>
                        </a:rPr>
                        <a:t> commit</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2758626706"/>
                  </a:ext>
                </a:extLst>
              </a:tr>
              <a:tr h="125642">
                <a:tc>
                  <a:txBody>
                    <a:bodyPr/>
                    <a:lstStyle/>
                    <a:p>
                      <a:pPr algn="l" fontAlgn="ctr"/>
                      <a:r>
                        <a:rPr lang="ja-JP" altLang="en-US" sz="1200" u="none" strike="noStrike" baseline="0">
                          <a:effectLst/>
                        </a:rPr>
                        <a:t>コミットの詳細を確認</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show</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cat</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1756188795"/>
                  </a:ext>
                </a:extLst>
              </a:tr>
              <a:tr h="125642">
                <a:tc>
                  <a:txBody>
                    <a:bodyPr/>
                    <a:lstStyle/>
                    <a:p>
                      <a:pPr algn="l" fontAlgn="ctr"/>
                      <a:r>
                        <a:rPr lang="ja-JP" altLang="en-US" sz="1200" u="none" strike="noStrike" baseline="0">
                          <a:effectLst/>
                        </a:rPr>
                        <a:t>状態確認</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status</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status</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2441679343"/>
                  </a:ext>
                </a:extLst>
              </a:tr>
              <a:tr h="125642">
                <a:tc>
                  <a:txBody>
                    <a:bodyPr/>
                    <a:lstStyle/>
                    <a:p>
                      <a:pPr algn="l" fontAlgn="ctr"/>
                      <a:r>
                        <a:rPr lang="ja-JP" altLang="en-US" sz="1200" u="none" strike="noStrike" baseline="0" dirty="0">
                          <a:effectLst/>
                        </a:rPr>
                        <a:t>差分確認</a:t>
                      </a:r>
                      <a:endParaRPr lang="ja-JP" alt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diff</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diff</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3238015667"/>
                  </a:ext>
                </a:extLst>
              </a:tr>
              <a:tr h="125642">
                <a:tc>
                  <a:txBody>
                    <a:bodyPr/>
                    <a:lstStyle/>
                    <a:p>
                      <a:pPr algn="l" fontAlgn="ctr"/>
                      <a:r>
                        <a:rPr lang="ja-JP" altLang="en-US" sz="1200" u="none" strike="noStrike" baseline="0">
                          <a:effectLst/>
                        </a:rPr>
                        <a:t>ログ確認</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log</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log</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2177070455"/>
                  </a:ext>
                </a:extLst>
              </a:tr>
              <a:tr h="125642">
                <a:tc>
                  <a:txBody>
                    <a:bodyPr/>
                    <a:lstStyle/>
                    <a:p>
                      <a:pPr algn="l" fontAlgn="ctr"/>
                      <a:r>
                        <a:rPr lang="ja-JP" altLang="en-US" sz="1200" u="none" strike="noStrike" baseline="0">
                          <a:effectLst/>
                        </a:rPr>
                        <a:t>追加</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add</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add</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2323380864"/>
                  </a:ext>
                </a:extLst>
              </a:tr>
              <a:tr h="125642">
                <a:tc>
                  <a:txBody>
                    <a:bodyPr/>
                    <a:lstStyle/>
                    <a:p>
                      <a:pPr algn="l" fontAlgn="ctr"/>
                      <a:r>
                        <a:rPr lang="ja-JP" altLang="en-US" sz="1200" u="none" strike="noStrike" baseline="0">
                          <a:effectLst/>
                        </a:rPr>
                        <a:t>移動</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mv</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mv</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1817672816"/>
                  </a:ext>
                </a:extLst>
              </a:tr>
              <a:tr h="125642">
                <a:tc>
                  <a:txBody>
                    <a:bodyPr/>
                    <a:lstStyle/>
                    <a:p>
                      <a:pPr algn="l" fontAlgn="ctr"/>
                      <a:r>
                        <a:rPr lang="ja-JP" altLang="en-US" sz="1200" u="none" strike="noStrike" baseline="0">
                          <a:effectLst/>
                        </a:rPr>
                        <a:t>削除</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a:t>
                      </a:r>
                      <a:r>
                        <a:rPr lang="en-US" sz="1200" u="none" strike="noStrike" baseline="0" dirty="0" err="1">
                          <a:effectLst/>
                        </a:rPr>
                        <a:t>rm</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svn</a:t>
                      </a:r>
                      <a:r>
                        <a:rPr lang="en-US" sz="1200" u="none" strike="noStrike" baseline="0" dirty="0">
                          <a:effectLst/>
                        </a:rPr>
                        <a:t> </a:t>
                      </a:r>
                      <a:r>
                        <a:rPr lang="en-US" sz="1200" u="none" strike="noStrike" baseline="0" dirty="0" err="1">
                          <a:effectLst/>
                        </a:rPr>
                        <a:t>rm</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1711849392"/>
                  </a:ext>
                </a:extLst>
              </a:tr>
              <a:tr h="132338">
                <a:tc>
                  <a:txBody>
                    <a:bodyPr/>
                    <a:lstStyle/>
                    <a:p>
                      <a:pPr algn="l" fontAlgn="ctr"/>
                      <a:r>
                        <a:rPr lang="ja-JP" altLang="en-US" sz="1200" u="none" strike="noStrike" baseline="0">
                          <a:effectLst/>
                        </a:rPr>
                        <a:t>変更の取消</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checkout / </a:t>
                      </a:r>
                      <a:r>
                        <a:rPr lang="en-US" sz="1200" u="none" strike="noStrike" baseline="0" dirty="0" err="1">
                          <a:effectLst/>
                        </a:rPr>
                        <a:t>git</a:t>
                      </a:r>
                      <a:r>
                        <a:rPr lang="en-US" sz="1200" u="none" strike="noStrike" baseline="0" dirty="0">
                          <a:effectLst/>
                        </a:rPr>
                        <a:t> reset</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revert (※1)</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594794714"/>
                  </a:ext>
                </a:extLst>
              </a:tr>
              <a:tr h="125642">
                <a:tc>
                  <a:txBody>
                    <a:bodyPr/>
                    <a:lstStyle/>
                    <a:p>
                      <a:pPr algn="l" fontAlgn="ctr"/>
                      <a:r>
                        <a:rPr lang="ja-JP" altLang="en-US" sz="1200" u="none" strike="noStrike" baseline="0">
                          <a:effectLst/>
                        </a:rPr>
                        <a:t>ブランチの作成</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branch</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copy (※2)</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2068407502"/>
                  </a:ext>
                </a:extLst>
              </a:tr>
              <a:tr h="125642">
                <a:tc>
                  <a:txBody>
                    <a:bodyPr/>
                    <a:lstStyle/>
                    <a:p>
                      <a:pPr algn="l" fontAlgn="ctr"/>
                      <a:r>
                        <a:rPr lang="ja-JP" altLang="en-US" sz="1200" u="none" strike="noStrike" baseline="0">
                          <a:effectLst/>
                        </a:rPr>
                        <a:t>ブランチの切替</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checkout</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svn</a:t>
                      </a:r>
                      <a:r>
                        <a:rPr lang="en-US" sz="1200" u="none" strike="noStrike" baseline="0" dirty="0">
                          <a:effectLst/>
                        </a:rPr>
                        <a:t> switch</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3805579103"/>
                  </a:ext>
                </a:extLst>
              </a:tr>
              <a:tr h="125642">
                <a:tc>
                  <a:txBody>
                    <a:bodyPr/>
                    <a:lstStyle/>
                    <a:p>
                      <a:pPr algn="l" fontAlgn="ctr"/>
                      <a:r>
                        <a:rPr lang="ja-JP" altLang="en-US" sz="1200" u="none" strike="noStrike" baseline="0">
                          <a:effectLst/>
                        </a:rPr>
                        <a:t>マージ</a:t>
                      </a:r>
                      <a:endParaRPr lang="ja-JP" alt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merge</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svn</a:t>
                      </a:r>
                      <a:r>
                        <a:rPr lang="en-US" sz="1200" u="none" strike="noStrike" baseline="0" dirty="0">
                          <a:effectLst/>
                        </a:rPr>
                        <a:t> merge</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11519973"/>
                  </a:ext>
                </a:extLst>
              </a:tr>
              <a:tr h="125642">
                <a:tc>
                  <a:txBody>
                    <a:bodyPr/>
                    <a:lstStyle/>
                    <a:p>
                      <a:pPr algn="l" fontAlgn="ctr"/>
                      <a:r>
                        <a:rPr lang="ja-JP" altLang="en-US" sz="1200" u="none" strike="noStrike" baseline="0" dirty="0">
                          <a:effectLst/>
                        </a:rPr>
                        <a:t>タグの作成</a:t>
                      </a:r>
                      <a:endParaRPr lang="ja-JP" alt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tag</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svn copy (※2)</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3578667326"/>
                  </a:ext>
                </a:extLst>
              </a:tr>
              <a:tr h="125642">
                <a:tc>
                  <a:txBody>
                    <a:bodyPr/>
                    <a:lstStyle/>
                    <a:p>
                      <a:pPr algn="l" fontAlgn="ctr"/>
                      <a:r>
                        <a:rPr lang="ja-JP" altLang="en-US" sz="1200" u="none" strike="noStrike" baseline="0" dirty="0">
                          <a:effectLst/>
                        </a:rPr>
                        <a:t>更新</a:t>
                      </a:r>
                      <a:endParaRPr lang="ja-JP" alt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git</a:t>
                      </a:r>
                      <a:r>
                        <a:rPr lang="en-US" sz="1200" u="none" strike="noStrike" baseline="0" dirty="0">
                          <a:effectLst/>
                        </a:rPr>
                        <a:t> pull / </a:t>
                      </a:r>
                      <a:r>
                        <a:rPr lang="en-US" sz="1200" u="none" strike="noStrike" baseline="0" dirty="0" err="1">
                          <a:effectLst/>
                        </a:rPr>
                        <a:t>git</a:t>
                      </a:r>
                      <a:r>
                        <a:rPr lang="en-US" sz="1200" u="none" strike="noStrike" baseline="0" dirty="0">
                          <a:effectLst/>
                        </a:rPr>
                        <a:t> fetch</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svn</a:t>
                      </a:r>
                      <a:r>
                        <a:rPr lang="en-US" sz="1200" u="none" strike="noStrike" baseline="0" dirty="0">
                          <a:effectLst/>
                        </a:rPr>
                        <a:t> update</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3959030856"/>
                  </a:ext>
                </a:extLst>
              </a:tr>
              <a:tr h="125642">
                <a:tc>
                  <a:txBody>
                    <a:bodyPr/>
                    <a:lstStyle/>
                    <a:p>
                      <a:pPr algn="l" fontAlgn="ctr"/>
                      <a:r>
                        <a:rPr lang="ja-JP" altLang="en-US" sz="1200" u="none" strike="noStrike" baseline="0" dirty="0">
                          <a:effectLst/>
                        </a:rPr>
                        <a:t>リモートへの反映</a:t>
                      </a:r>
                      <a:endParaRPr lang="ja-JP" alt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 push</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err="1">
                          <a:effectLst/>
                        </a:rPr>
                        <a:t>svn</a:t>
                      </a:r>
                      <a:r>
                        <a:rPr lang="en-US" sz="1200" u="none" strike="noStrike" baseline="0" dirty="0">
                          <a:effectLst/>
                        </a:rPr>
                        <a:t> commit (※3)</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3427174205"/>
                  </a:ext>
                </a:extLst>
              </a:tr>
              <a:tr h="125642">
                <a:tc>
                  <a:txBody>
                    <a:bodyPr/>
                    <a:lstStyle/>
                    <a:p>
                      <a:pPr algn="l" fontAlgn="ctr"/>
                      <a:r>
                        <a:rPr lang="ja-JP" altLang="en-US" sz="1200" u="none" strike="noStrike" baseline="0" dirty="0">
                          <a:effectLst/>
                        </a:rPr>
                        <a:t>無視ファイルリスト</a:t>
                      </a:r>
                      <a:endParaRPr lang="ja-JP" alt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a:effectLst/>
                        </a:rPr>
                        <a:t>.gitignore</a:t>
                      </a:r>
                      <a:endParaRPr lang="en-US" sz="1200" b="0" i="0" u="none" strike="noStrike" baseline="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tc>
                  <a:txBody>
                    <a:bodyPr/>
                    <a:lstStyle/>
                    <a:p>
                      <a:pPr algn="l" fontAlgn="ctr"/>
                      <a:r>
                        <a:rPr lang="en-US" sz="1200" u="none" strike="noStrike" baseline="0" dirty="0">
                          <a:effectLst/>
                        </a:rPr>
                        <a:t>.</a:t>
                      </a:r>
                      <a:r>
                        <a:rPr lang="en-US" sz="1200" u="none" strike="noStrike" baseline="0" dirty="0" err="1">
                          <a:effectLst/>
                        </a:rPr>
                        <a:t>svnignore</a:t>
                      </a:r>
                      <a:endParaRPr lang="en-US" sz="1200" b="0" i="0" u="none" strike="noStrike" baseline="0" dirty="0">
                        <a:solidFill>
                          <a:srgbClr val="000000"/>
                        </a:solidFill>
                        <a:effectLst/>
                        <a:latin typeface="メイリオ" panose="020B0604030504040204" pitchFamily="50" charset="-128"/>
                        <a:ea typeface="メイリオ" panose="020B0604030504040204" pitchFamily="50" charset="-128"/>
                      </a:endParaRPr>
                    </a:p>
                  </a:txBody>
                  <a:tcPr marL="80756" marR="3365" marT="3365" marB="0" anchor="ctr">
                    <a:solidFill>
                      <a:schemeClr val="tx2">
                        <a:lumMod val="10000"/>
                        <a:lumOff val="90000"/>
                      </a:schemeClr>
                    </a:solidFill>
                  </a:tcPr>
                </a:tc>
                <a:extLst>
                  <a:ext uri="{0D108BD9-81ED-4DB2-BD59-A6C34878D82A}">
                    <a16:rowId xmlns:a16="http://schemas.microsoft.com/office/drawing/2014/main" val="4090013192"/>
                  </a:ext>
                </a:extLst>
              </a:tr>
            </a:tbl>
          </a:graphicData>
        </a:graphic>
      </p:graphicFrame>
      <p:sp>
        <p:nvSpPr>
          <p:cNvPr id="5" name="フッター プレースホルダー 4"/>
          <p:cNvSpPr>
            <a:spLocks noGrp="1"/>
          </p:cNvSpPr>
          <p:nvPr>
            <p:ph type="ftr" sz="quarter" idx="11"/>
          </p:nvPr>
        </p:nvSpPr>
        <p:spPr/>
        <p:txBody>
          <a:bodyPr/>
          <a:lstStyle/>
          <a:p>
            <a:r>
              <a:rPr lang="en-US"/>
              <a:t>Copyright © 2017 KazukiKomatsu.</a:t>
            </a:r>
          </a:p>
        </p:txBody>
      </p:sp>
      <p:sp>
        <p:nvSpPr>
          <p:cNvPr id="7" name="スライド番号プレースホルダー 6"/>
          <p:cNvSpPr>
            <a:spLocks noGrp="1"/>
          </p:cNvSpPr>
          <p:nvPr>
            <p:ph type="sldNum" sz="quarter" idx="12"/>
          </p:nvPr>
        </p:nvSpPr>
        <p:spPr/>
        <p:txBody>
          <a:bodyPr/>
          <a:lstStyle/>
          <a:p>
            <a:fld id="{B7891C80-B72E-42FA-96DD-C35764FB131B}" type="slidenum">
              <a:rPr lang="en-US" smtClean="0"/>
              <a:t>31</a:t>
            </a:fld>
            <a:endParaRPr lang="en-US"/>
          </a:p>
        </p:txBody>
      </p:sp>
    </p:spTree>
    <p:extLst>
      <p:ext uri="{BB962C8B-B14F-4D97-AF65-F5344CB8AC3E}">
        <p14:creationId xmlns:p14="http://schemas.microsoft.com/office/powerpoint/2010/main" val="921203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2216224" y="1185596"/>
            <a:ext cx="6172200" cy="4050450"/>
          </a:xfrm>
          <a:prstGeom prst="rect">
            <a:avLst/>
          </a:prstGeom>
        </p:spPr>
        <p:txBody>
          <a:bodyPr vert="horz" lIns="68580" tIns="34290" rIns="68580" bIns="3429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lumMod val="85000"/>
                    <a:lumOff val="15000"/>
                  </a:schemeClr>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lumMod val="85000"/>
                    <a:lumOff val="15000"/>
                  </a:schemeClr>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lumMod val="85000"/>
                    <a:lumOff val="15000"/>
                  </a:schemeClr>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lumMod val="85000"/>
                    <a:lumOff val="15000"/>
                  </a:schemeClr>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lumMod val="85000"/>
                    <a:lumOff val="15000"/>
                  </a:schemeClr>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sz="1200" dirty="0"/>
              <a:t>まずエイリアスコマンド「</a:t>
            </a:r>
            <a:r>
              <a:rPr lang="en-US" altLang="ja-JP" sz="1200" dirty="0" err="1"/>
              <a:t>windiff</a:t>
            </a:r>
            <a:r>
              <a:rPr lang="ja-JP" altLang="en-US" sz="1200" dirty="0"/>
              <a:t>」を使って</a:t>
            </a:r>
            <a:r>
              <a:rPr lang="en-US" altLang="ja-JP" sz="1200" dirty="0" err="1"/>
              <a:t>Fetc</a:t>
            </a:r>
            <a:r>
              <a:rPr lang="ja-JP" altLang="en-US" sz="1200" dirty="0"/>
              <a:t>して</a:t>
            </a:r>
            <a:endParaRPr lang="en-US" altLang="ja-JP" sz="1200" dirty="0"/>
          </a:p>
          <a:p>
            <a:pPr marL="0" indent="0">
              <a:buNone/>
            </a:pPr>
            <a:r>
              <a:rPr lang="en-US" altLang="ja-JP" sz="1200" dirty="0"/>
              <a:t>FETCH_HEAD</a:t>
            </a:r>
            <a:r>
              <a:rPr lang="ja-JP" altLang="en-US" sz="1200" dirty="0"/>
              <a:t>とブランチ差分を</a:t>
            </a:r>
            <a:r>
              <a:rPr lang="en-US" altLang="ja-JP" sz="1200" dirty="0" err="1"/>
              <a:t>WinMerge</a:t>
            </a:r>
            <a:r>
              <a:rPr lang="ja-JP" altLang="en-US" sz="1200" dirty="0"/>
              <a:t>で表示する。</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こうすることで、</a:t>
            </a:r>
            <a:r>
              <a:rPr lang="en-US" altLang="ja-JP" sz="1200" dirty="0"/>
              <a:t>Pull</a:t>
            </a:r>
            <a:r>
              <a:rPr lang="ja-JP" altLang="en-US" sz="1200" dirty="0"/>
              <a:t>でリモートリポジトリを自動マージしてしまうことを回避でき、目視で差分を一つ一つ確認しながらマージ作業が行える。</a:t>
            </a:r>
            <a:endParaRPr lang="en-US" altLang="ja-JP" sz="1200" dirty="0"/>
          </a:p>
          <a:p>
            <a:pPr marL="0" indent="0">
              <a:buNone/>
            </a:pPr>
            <a:r>
              <a:rPr lang="en-US" altLang="ja-JP" sz="1200" dirty="0"/>
              <a:t>※</a:t>
            </a:r>
            <a:r>
              <a:rPr lang="ja-JP" altLang="en-US" sz="1200" dirty="0"/>
              <a:t>次のページでエイリアスコマンド「</a:t>
            </a:r>
            <a:r>
              <a:rPr lang="en-US" altLang="ja-JP" sz="1200" dirty="0" err="1"/>
              <a:t>windiff</a:t>
            </a:r>
            <a:r>
              <a:rPr lang="ja-JP" altLang="en-US" sz="1200" dirty="0"/>
              <a:t>」の設定方法を説明します。</a:t>
            </a:r>
            <a:endParaRPr lang="en-US" altLang="ja-JP" sz="1200" dirty="0"/>
          </a:p>
          <a:p>
            <a:pPr marL="0" indent="0">
              <a:buNone/>
            </a:pPr>
            <a:endParaRPr lang="en-US" altLang="ja-JP" sz="1200" dirty="0"/>
          </a:p>
        </p:txBody>
      </p:sp>
      <p:sp>
        <p:nvSpPr>
          <p:cNvPr id="2" name="タイトル 1"/>
          <p:cNvSpPr>
            <a:spLocks noGrp="1"/>
          </p:cNvSpPr>
          <p:nvPr>
            <p:ph type="title"/>
          </p:nvPr>
        </p:nvSpPr>
        <p:spPr/>
        <p:txBody>
          <a:bodyPr>
            <a:noAutofit/>
          </a:bodyPr>
          <a:lstStyle/>
          <a:p>
            <a:r>
              <a:rPr lang="en-US" altLang="ja-JP" sz="3600" dirty="0" err="1"/>
              <a:t>WinMerge</a:t>
            </a:r>
            <a:r>
              <a:rPr lang="ja-JP" altLang="en-US" sz="3600" dirty="0"/>
              <a:t>でマージ</a:t>
            </a:r>
            <a:r>
              <a:rPr lang="en-US" altLang="ja-JP" sz="3600" dirty="0"/>
              <a:t>(1/2)</a:t>
            </a:r>
            <a:endParaRPr kumimoji="1" lang="ja-JP" altLang="en-US" sz="3600" dirty="0"/>
          </a:p>
        </p:txBody>
      </p:sp>
      <p:sp>
        <p:nvSpPr>
          <p:cNvPr id="5" name="正方形/長方形 4"/>
          <p:cNvSpPr/>
          <p:nvPr/>
        </p:nvSpPr>
        <p:spPr>
          <a:xfrm>
            <a:off x="2223982" y="1707654"/>
            <a:ext cx="3456384" cy="334835"/>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788" dirty="0">
                <a:solidFill>
                  <a:schemeClr val="bg1"/>
                </a:solidFill>
              </a:rPr>
              <a:t>$ </a:t>
            </a:r>
            <a:r>
              <a:rPr lang="en-US" altLang="ja-JP" sz="788" dirty="0" err="1">
                <a:solidFill>
                  <a:schemeClr val="bg1"/>
                </a:solidFill>
              </a:rPr>
              <a:t>git</a:t>
            </a:r>
            <a:r>
              <a:rPr lang="en-US" altLang="ja-JP" sz="788" dirty="0">
                <a:solidFill>
                  <a:schemeClr val="bg1"/>
                </a:solidFill>
              </a:rPr>
              <a:t> fetch</a:t>
            </a:r>
          </a:p>
          <a:p>
            <a:r>
              <a:rPr lang="en-US" altLang="ja-JP" sz="788" dirty="0">
                <a:solidFill>
                  <a:schemeClr val="bg1"/>
                </a:solidFill>
              </a:rPr>
              <a:t>$ </a:t>
            </a:r>
            <a:r>
              <a:rPr lang="en-US" altLang="ja-JP" sz="788" dirty="0" err="1">
                <a:solidFill>
                  <a:schemeClr val="bg1"/>
                </a:solidFill>
              </a:rPr>
              <a:t>git</a:t>
            </a:r>
            <a:r>
              <a:rPr lang="en-US" altLang="ja-JP" sz="788" dirty="0">
                <a:solidFill>
                  <a:schemeClr val="bg1"/>
                </a:solidFill>
              </a:rPr>
              <a:t> </a:t>
            </a:r>
            <a:r>
              <a:rPr lang="en-US" altLang="ja-JP" sz="788" dirty="0" err="1">
                <a:solidFill>
                  <a:schemeClr val="bg1"/>
                </a:solidFill>
              </a:rPr>
              <a:t>windiff</a:t>
            </a:r>
            <a:r>
              <a:rPr lang="en-US" altLang="ja-JP" sz="788" dirty="0">
                <a:solidFill>
                  <a:schemeClr val="bg1"/>
                </a:solidFill>
              </a:rPr>
              <a:t> FETCH_HEAD</a:t>
            </a:r>
          </a:p>
        </p:txBody>
      </p:sp>
      <p:pic>
        <p:nvPicPr>
          <p:cNvPr id="7" name="図 6"/>
          <p:cNvPicPr>
            <a:picLocks noChangeAspect="1"/>
          </p:cNvPicPr>
          <p:nvPr/>
        </p:nvPicPr>
        <p:blipFill>
          <a:blip r:embed="rId2"/>
          <a:stretch>
            <a:fillRect/>
          </a:stretch>
        </p:blipFill>
        <p:spPr>
          <a:xfrm>
            <a:off x="2216224" y="2131479"/>
            <a:ext cx="2928361" cy="2050673"/>
          </a:xfrm>
          <a:prstGeom prst="rect">
            <a:avLst/>
          </a:prstGeom>
        </p:spPr>
      </p:pic>
      <p:pic>
        <p:nvPicPr>
          <p:cNvPr id="8" name="図 7"/>
          <p:cNvPicPr>
            <a:picLocks noChangeAspect="1"/>
          </p:cNvPicPr>
          <p:nvPr/>
        </p:nvPicPr>
        <p:blipFill>
          <a:blip r:embed="rId3"/>
          <a:stretch>
            <a:fillRect/>
          </a:stretch>
        </p:blipFill>
        <p:spPr>
          <a:xfrm>
            <a:off x="5302324" y="2131479"/>
            <a:ext cx="2928361" cy="2050673"/>
          </a:xfrm>
          <a:prstGeom prst="rect">
            <a:avLst/>
          </a:prstGeom>
        </p:spPr>
      </p:pic>
      <p:sp>
        <p:nvSpPr>
          <p:cNvPr id="9" name="矢印: ストライプ 8"/>
          <p:cNvSpPr/>
          <p:nvPr/>
        </p:nvSpPr>
        <p:spPr>
          <a:xfrm>
            <a:off x="5115443" y="3048027"/>
            <a:ext cx="216024" cy="216800"/>
          </a:xfrm>
          <a:prstGeom prst="striped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sz="1350"/>
          </a:p>
        </p:txBody>
      </p:sp>
      <p:sp>
        <p:nvSpPr>
          <p:cNvPr id="12" name="吹き出し: 角を丸めた四角形 11"/>
          <p:cNvSpPr/>
          <p:nvPr/>
        </p:nvSpPr>
        <p:spPr>
          <a:xfrm>
            <a:off x="4644009" y="3382543"/>
            <a:ext cx="2023088" cy="656125"/>
          </a:xfrm>
          <a:prstGeom prst="wedgeRoundRectCallout">
            <a:avLst>
              <a:gd name="adj1" fmla="val 9578"/>
              <a:gd name="adj2" fmla="val -130000"/>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左はリモートリポジトリの</a:t>
            </a:r>
            <a:r>
              <a:rPr kumimoji="1" lang="en-US" altLang="ja-JP" sz="1050" dirty="0"/>
              <a:t>FETCH_HEAD</a:t>
            </a:r>
            <a:r>
              <a:rPr kumimoji="1" lang="ja-JP" altLang="en-US" sz="1050" dirty="0"/>
              <a:t>ブランチなので、ここで修正することはできません。</a:t>
            </a:r>
          </a:p>
        </p:txBody>
      </p:sp>
      <p:sp>
        <p:nvSpPr>
          <p:cNvPr id="13" name="吹き出し: 角を丸めた四角形 12"/>
          <p:cNvSpPr/>
          <p:nvPr/>
        </p:nvSpPr>
        <p:spPr>
          <a:xfrm>
            <a:off x="6806023" y="3385986"/>
            <a:ext cx="1880777" cy="656125"/>
          </a:xfrm>
          <a:prstGeom prst="wedgeRoundRectCallout">
            <a:avLst>
              <a:gd name="adj1" fmla="val -34621"/>
              <a:gd name="adj2" fmla="val -12902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右がローカルのブランチなのでこちらを必要があればマージして修正することができる。</a:t>
            </a:r>
          </a:p>
        </p:txBody>
      </p:sp>
      <p:sp>
        <p:nvSpPr>
          <p:cNvPr id="3" name="フッター プレースホルダー 2"/>
          <p:cNvSpPr>
            <a:spLocks noGrp="1"/>
          </p:cNvSpPr>
          <p:nvPr>
            <p:ph type="ftr" sz="quarter" idx="11"/>
          </p:nvPr>
        </p:nvSpPr>
        <p:spPr/>
        <p:txBody>
          <a:bodyPr/>
          <a:lstStyle/>
          <a:p>
            <a:r>
              <a:rPr lang="en-US"/>
              <a:t>Copyright © 2017 KazukiKomatsu.</a:t>
            </a:r>
          </a:p>
        </p:txBody>
      </p:sp>
      <p:sp>
        <p:nvSpPr>
          <p:cNvPr id="10" name="スライド番号プレースホルダー 9"/>
          <p:cNvSpPr>
            <a:spLocks noGrp="1"/>
          </p:cNvSpPr>
          <p:nvPr>
            <p:ph type="sldNum" sz="quarter" idx="12"/>
          </p:nvPr>
        </p:nvSpPr>
        <p:spPr/>
        <p:txBody>
          <a:bodyPr/>
          <a:lstStyle/>
          <a:p>
            <a:fld id="{B7891C80-B72E-42FA-96DD-C35764FB131B}" type="slidenum">
              <a:rPr lang="en-US" smtClean="0"/>
              <a:t>32</a:t>
            </a:fld>
            <a:endParaRPr lang="en-US"/>
          </a:p>
        </p:txBody>
      </p:sp>
    </p:spTree>
    <p:extLst>
      <p:ext uri="{BB962C8B-B14F-4D97-AF65-F5344CB8AC3E}">
        <p14:creationId xmlns:p14="http://schemas.microsoft.com/office/powerpoint/2010/main" val="4281856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err="1"/>
              <a:t>WinMerge</a:t>
            </a:r>
            <a:r>
              <a:rPr lang="ja-JP" altLang="en-US" sz="3600" dirty="0"/>
              <a:t>でマージ</a:t>
            </a:r>
            <a:r>
              <a:rPr lang="en-US" altLang="ja-JP" sz="3600" dirty="0"/>
              <a:t>(2/2)</a:t>
            </a:r>
            <a:endParaRPr kumimoji="1" lang="ja-JP" altLang="en-US" sz="3600" dirty="0"/>
          </a:p>
        </p:txBody>
      </p:sp>
      <p:sp>
        <p:nvSpPr>
          <p:cNvPr id="5" name="コンテンツ プレースホルダー 2"/>
          <p:cNvSpPr txBox="1">
            <a:spLocks/>
          </p:cNvSpPr>
          <p:nvPr/>
        </p:nvSpPr>
        <p:spPr>
          <a:xfrm>
            <a:off x="2195736" y="1167594"/>
            <a:ext cx="6172200" cy="3996444"/>
          </a:xfrm>
          <a:prstGeom prst="rect">
            <a:avLst/>
          </a:prstGeom>
        </p:spPr>
        <p:txBody>
          <a:bodyPr vert="horz" lIns="68580" tIns="34290" rIns="68580" bIns="3429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lumMod val="85000"/>
                    <a:lumOff val="15000"/>
                  </a:schemeClr>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lumMod val="85000"/>
                    <a:lumOff val="15000"/>
                  </a:schemeClr>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lumMod val="85000"/>
                    <a:lumOff val="15000"/>
                  </a:schemeClr>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lumMod val="85000"/>
                    <a:lumOff val="15000"/>
                  </a:schemeClr>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lumMod val="85000"/>
                    <a:lumOff val="15000"/>
                  </a:schemeClr>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sz="1200" dirty="0"/>
              <a:t>エイリアスコマンド「</a:t>
            </a:r>
            <a:r>
              <a:rPr lang="en-US" altLang="ja-JP" sz="1200" dirty="0" err="1"/>
              <a:t>windiff</a:t>
            </a:r>
            <a:r>
              <a:rPr lang="ja-JP" altLang="en-US" sz="1200" dirty="0"/>
              <a:t>」の設定方法を説明します。</a:t>
            </a:r>
            <a:endParaRPr lang="en-US" altLang="ja-JP" sz="1200" dirty="0"/>
          </a:p>
          <a:p>
            <a:pPr marL="0" indent="0">
              <a:buNone/>
            </a:pPr>
            <a:r>
              <a:rPr lang="en-US" altLang="ja-JP" sz="1200" dirty="0"/>
              <a:t>{</a:t>
            </a:r>
            <a:r>
              <a:rPr lang="ja-JP" altLang="en-US" sz="1200" dirty="0"/>
              <a:t>ユーザディレクトリ</a:t>
            </a:r>
            <a:r>
              <a:rPr lang="en-US" altLang="ja-JP" sz="1200" dirty="0"/>
              <a:t>}/.</a:t>
            </a:r>
            <a:r>
              <a:rPr lang="en-US" altLang="ja-JP" sz="1200" dirty="0" err="1"/>
              <a:t>git</a:t>
            </a:r>
            <a:r>
              <a:rPr lang="en-US" altLang="ja-JP" sz="1200" dirty="0"/>
              <a:t>/config </a:t>
            </a:r>
            <a:r>
              <a:rPr lang="ja-JP" altLang="en-US" sz="1200" dirty="0"/>
              <a:t>に以下を追記するだけです。</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en-US" altLang="ja-JP" sz="1200" dirty="0"/>
              <a:t>※</a:t>
            </a:r>
            <a:r>
              <a:rPr lang="en-US" altLang="ja-JP" sz="1200" dirty="0" err="1"/>
              <a:t>WinMerge</a:t>
            </a:r>
            <a:r>
              <a:rPr lang="ja-JP" altLang="en-US" sz="1200" dirty="0"/>
              <a:t>のインストールディレクトリが上記と違う場合はご自分の</a:t>
            </a:r>
            <a:r>
              <a:rPr lang="en-US" altLang="ja-JP" sz="1200" dirty="0"/>
              <a:t>PC</a:t>
            </a:r>
            <a:r>
              <a:rPr lang="ja-JP" altLang="en-US" sz="1200" dirty="0"/>
              <a:t>の設定に合わせて下さい。</a:t>
            </a:r>
            <a:endParaRPr lang="en-US" altLang="ja-JP" sz="1200" dirty="0"/>
          </a:p>
        </p:txBody>
      </p:sp>
      <p:sp>
        <p:nvSpPr>
          <p:cNvPr id="6" name="正方形/長方形 5"/>
          <p:cNvSpPr/>
          <p:nvPr/>
        </p:nvSpPr>
        <p:spPr>
          <a:xfrm>
            <a:off x="2203494" y="1669472"/>
            <a:ext cx="6164442" cy="2192908"/>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050" dirty="0">
                <a:solidFill>
                  <a:schemeClr val="bg1"/>
                </a:solidFill>
              </a:rPr>
              <a:t>[diff]</a:t>
            </a:r>
          </a:p>
          <a:p>
            <a:r>
              <a:rPr lang="en-US" altLang="ja-JP" sz="1050" dirty="0">
                <a:solidFill>
                  <a:schemeClr val="bg1"/>
                </a:solidFill>
              </a:rPr>
              <a:t>    tool = </a:t>
            </a:r>
            <a:r>
              <a:rPr lang="en-US" altLang="ja-JP" sz="1050" dirty="0" err="1">
                <a:solidFill>
                  <a:schemeClr val="bg1"/>
                </a:solidFill>
              </a:rPr>
              <a:t>WinMerge</a:t>
            </a:r>
            <a:endParaRPr lang="en-US" altLang="ja-JP" sz="1050" dirty="0">
              <a:solidFill>
                <a:schemeClr val="bg1"/>
              </a:solidFill>
            </a:endParaRPr>
          </a:p>
          <a:p>
            <a:r>
              <a:rPr lang="en-US" altLang="ja-JP" sz="1050" dirty="0">
                <a:solidFill>
                  <a:schemeClr val="bg1"/>
                </a:solidFill>
              </a:rPr>
              <a:t>[</a:t>
            </a:r>
            <a:r>
              <a:rPr lang="en-US" altLang="ja-JP" sz="1050" dirty="0" err="1">
                <a:solidFill>
                  <a:schemeClr val="bg1"/>
                </a:solidFill>
              </a:rPr>
              <a:t>difftool</a:t>
            </a:r>
            <a:r>
              <a:rPr lang="en-US" altLang="ja-JP" sz="1050" dirty="0">
                <a:solidFill>
                  <a:schemeClr val="bg1"/>
                </a:solidFill>
              </a:rPr>
              <a:t> "</a:t>
            </a:r>
            <a:r>
              <a:rPr lang="en-US" altLang="ja-JP" sz="1050" dirty="0" err="1">
                <a:solidFill>
                  <a:schemeClr val="bg1"/>
                </a:solidFill>
              </a:rPr>
              <a:t>WinMerge</a:t>
            </a:r>
            <a:r>
              <a:rPr lang="en-US" altLang="ja-JP" sz="1050" dirty="0">
                <a:solidFill>
                  <a:schemeClr val="bg1"/>
                </a:solidFill>
              </a:rPr>
              <a:t>"]</a:t>
            </a:r>
          </a:p>
          <a:p>
            <a:r>
              <a:rPr lang="en-US" altLang="ja-JP" sz="1050" dirty="0">
                <a:solidFill>
                  <a:schemeClr val="bg1"/>
                </a:solidFill>
              </a:rPr>
              <a:t>    path = C:/Program Files/</a:t>
            </a:r>
            <a:r>
              <a:rPr lang="en-US" altLang="ja-JP" sz="1050" dirty="0" err="1">
                <a:solidFill>
                  <a:schemeClr val="bg1"/>
                </a:solidFill>
              </a:rPr>
              <a:t>WinMerge</a:t>
            </a:r>
            <a:r>
              <a:rPr lang="en-US" altLang="ja-JP" sz="1050" dirty="0">
                <a:solidFill>
                  <a:schemeClr val="bg1"/>
                </a:solidFill>
              </a:rPr>
              <a:t>/WinMergeU.exe</a:t>
            </a:r>
          </a:p>
          <a:p>
            <a:r>
              <a:rPr lang="en-US" altLang="ja-JP" sz="1050" dirty="0">
                <a:solidFill>
                  <a:schemeClr val="bg1"/>
                </a:solidFill>
              </a:rPr>
              <a:t>    </a:t>
            </a:r>
            <a:r>
              <a:rPr lang="en-US" altLang="ja-JP" sz="1050" dirty="0" err="1">
                <a:solidFill>
                  <a:schemeClr val="bg1"/>
                </a:solidFill>
              </a:rPr>
              <a:t>cmd</a:t>
            </a:r>
            <a:r>
              <a:rPr lang="en-US" altLang="ja-JP" sz="1050" dirty="0">
                <a:solidFill>
                  <a:schemeClr val="bg1"/>
                </a:solidFill>
              </a:rPr>
              <a:t> = \"C:/Program Files/</a:t>
            </a:r>
            <a:r>
              <a:rPr lang="en-US" altLang="ja-JP" sz="1050" dirty="0" err="1">
                <a:solidFill>
                  <a:schemeClr val="bg1"/>
                </a:solidFill>
              </a:rPr>
              <a:t>WinMerge</a:t>
            </a:r>
            <a:r>
              <a:rPr lang="en-US" altLang="ja-JP" sz="1050" dirty="0">
                <a:solidFill>
                  <a:schemeClr val="bg1"/>
                </a:solidFill>
              </a:rPr>
              <a:t>/WinMergeU.exe\" -f \"*.*\" -e -u -r \"$LOCAL\" \"$REMOTE\"</a:t>
            </a:r>
          </a:p>
          <a:p>
            <a:r>
              <a:rPr lang="en-US" altLang="ja-JP" sz="1050" dirty="0">
                <a:solidFill>
                  <a:schemeClr val="bg1"/>
                </a:solidFill>
              </a:rPr>
              <a:t>[merge]</a:t>
            </a:r>
          </a:p>
          <a:p>
            <a:r>
              <a:rPr lang="en-US" altLang="ja-JP" sz="1050" dirty="0">
                <a:solidFill>
                  <a:schemeClr val="bg1"/>
                </a:solidFill>
              </a:rPr>
              <a:t>    tool = </a:t>
            </a:r>
            <a:r>
              <a:rPr lang="en-US" altLang="ja-JP" sz="1050" dirty="0" err="1">
                <a:solidFill>
                  <a:schemeClr val="bg1"/>
                </a:solidFill>
              </a:rPr>
              <a:t>WinMerge</a:t>
            </a:r>
            <a:endParaRPr lang="en-US" altLang="ja-JP" sz="1050" dirty="0">
              <a:solidFill>
                <a:schemeClr val="bg1"/>
              </a:solidFill>
            </a:endParaRPr>
          </a:p>
          <a:p>
            <a:r>
              <a:rPr lang="en-US" altLang="ja-JP" sz="1050" dirty="0">
                <a:solidFill>
                  <a:schemeClr val="bg1"/>
                </a:solidFill>
              </a:rPr>
              <a:t>[</a:t>
            </a:r>
            <a:r>
              <a:rPr lang="en-US" altLang="ja-JP" sz="1050" dirty="0" err="1">
                <a:solidFill>
                  <a:schemeClr val="bg1"/>
                </a:solidFill>
              </a:rPr>
              <a:t>mergetool</a:t>
            </a:r>
            <a:r>
              <a:rPr lang="en-US" altLang="ja-JP" sz="1050" dirty="0">
                <a:solidFill>
                  <a:schemeClr val="bg1"/>
                </a:solidFill>
              </a:rPr>
              <a:t> "</a:t>
            </a:r>
            <a:r>
              <a:rPr lang="en-US" altLang="ja-JP" sz="1050" dirty="0" err="1">
                <a:solidFill>
                  <a:schemeClr val="bg1"/>
                </a:solidFill>
              </a:rPr>
              <a:t>WinMerge</a:t>
            </a:r>
            <a:r>
              <a:rPr lang="en-US" altLang="ja-JP" sz="1050" dirty="0">
                <a:solidFill>
                  <a:schemeClr val="bg1"/>
                </a:solidFill>
              </a:rPr>
              <a:t>"]</a:t>
            </a:r>
          </a:p>
          <a:p>
            <a:r>
              <a:rPr lang="en-US" altLang="ja-JP" sz="1050" dirty="0">
                <a:solidFill>
                  <a:schemeClr val="bg1"/>
                </a:solidFill>
              </a:rPr>
              <a:t>    path = C:/Program Files/</a:t>
            </a:r>
            <a:r>
              <a:rPr lang="en-US" altLang="ja-JP" sz="1050" dirty="0" err="1">
                <a:solidFill>
                  <a:schemeClr val="bg1"/>
                </a:solidFill>
              </a:rPr>
              <a:t>WinMerge</a:t>
            </a:r>
            <a:r>
              <a:rPr lang="en-US" altLang="ja-JP" sz="1050" dirty="0">
                <a:solidFill>
                  <a:schemeClr val="bg1"/>
                </a:solidFill>
              </a:rPr>
              <a:t>/WinMergeU.exe</a:t>
            </a:r>
          </a:p>
          <a:p>
            <a:r>
              <a:rPr lang="en-US" altLang="ja-JP" sz="1050" dirty="0">
                <a:solidFill>
                  <a:schemeClr val="bg1"/>
                </a:solidFill>
              </a:rPr>
              <a:t>    </a:t>
            </a:r>
            <a:r>
              <a:rPr lang="en-US" altLang="ja-JP" sz="1050" dirty="0" err="1">
                <a:solidFill>
                  <a:schemeClr val="bg1"/>
                </a:solidFill>
              </a:rPr>
              <a:t>cmd</a:t>
            </a:r>
            <a:r>
              <a:rPr lang="en-US" altLang="ja-JP" sz="1050" dirty="0">
                <a:solidFill>
                  <a:schemeClr val="bg1"/>
                </a:solidFill>
              </a:rPr>
              <a:t> = \"C:/Program Files/</a:t>
            </a:r>
            <a:r>
              <a:rPr lang="en-US" altLang="ja-JP" sz="1050" dirty="0" err="1">
                <a:solidFill>
                  <a:schemeClr val="bg1"/>
                </a:solidFill>
              </a:rPr>
              <a:t>WinMerge</a:t>
            </a:r>
            <a:r>
              <a:rPr lang="en-US" altLang="ja-JP" sz="1050" dirty="0">
                <a:solidFill>
                  <a:schemeClr val="bg1"/>
                </a:solidFill>
              </a:rPr>
              <a:t>/WinMergeU.exe\" -e -u \"$LOCAL\" \"$REMOTE\" \"$MERGED\"</a:t>
            </a:r>
          </a:p>
          <a:p>
            <a:r>
              <a:rPr lang="en-US" altLang="ja-JP" sz="1050" dirty="0">
                <a:solidFill>
                  <a:schemeClr val="bg1"/>
                </a:solidFill>
              </a:rPr>
              <a:t>[alias]</a:t>
            </a:r>
          </a:p>
          <a:p>
            <a:r>
              <a:rPr lang="en-US" altLang="ja-JP" sz="1050" dirty="0">
                <a:solidFill>
                  <a:schemeClr val="bg1"/>
                </a:solidFill>
              </a:rPr>
              <a:t>    </a:t>
            </a:r>
            <a:r>
              <a:rPr lang="en-US" altLang="ja-JP" sz="1050" dirty="0" err="1">
                <a:solidFill>
                  <a:schemeClr val="bg1"/>
                </a:solidFill>
              </a:rPr>
              <a:t>windiff</a:t>
            </a:r>
            <a:r>
              <a:rPr lang="en-US" altLang="ja-JP" sz="1050" dirty="0">
                <a:solidFill>
                  <a:schemeClr val="bg1"/>
                </a:solidFill>
              </a:rPr>
              <a:t> = </a:t>
            </a:r>
            <a:r>
              <a:rPr lang="en-US" altLang="ja-JP" sz="1050" dirty="0" err="1">
                <a:solidFill>
                  <a:schemeClr val="bg1"/>
                </a:solidFill>
              </a:rPr>
              <a:t>difftool</a:t>
            </a:r>
            <a:r>
              <a:rPr lang="en-US" altLang="ja-JP" sz="1050" dirty="0">
                <a:solidFill>
                  <a:schemeClr val="bg1"/>
                </a:solidFill>
              </a:rPr>
              <a:t> -y -d -t </a:t>
            </a:r>
            <a:r>
              <a:rPr lang="en-US" altLang="ja-JP" sz="1050" dirty="0" err="1">
                <a:solidFill>
                  <a:schemeClr val="bg1"/>
                </a:solidFill>
              </a:rPr>
              <a:t>WinMerge</a:t>
            </a:r>
            <a:endParaRPr lang="en-US" altLang="ja-JP" sz="1050" dirty="0">
              <a:solidFill>
                <a:schemeClr val="bg1"/>
              </a:solidFill>
            </a:endParaRPr>
          </a:p>
          <a:p>
            <a:r>
              <a:rPr lang="en-US" altLang="ja-JP" sz="1050" dirty="0">
                <a:solidFill>
                  <a:schemeClr val="bg1"/>
                </a:solidFill>
              </a:rPr>
              <a:t>    </a:t>
            </a:r>
            <a:r>
              <a:rPr lang="en-US" altLang="ja-JP" sz="1050" dirty="0" err="1">
                <a:solidFill>
                  <a:schemeClr val="bg1"/>
                </a:solidFill>
              </a:rPr>
              <a:t>winmerge</a:t>
            </a:r>
            <a:r>
              <a:rPr lang="en-US" altLang="ja-JP" sz="1050" dirty="0">
                <a:solidFill>
                  <a:schemeClr val="bg1"/>
                </a:solidFill>
              </a:rPr>
              <a:t> = </a:t>
            </a:r>
            <a:r>
              <a:rPr lang="en-US" altLang="ja-JP" sz="1050" dirty="0" err="1">
                <a:solidFill>
                  <a:schemeClr val="bg1"/>
                </a:solidFill>
              </a:rPr>
              <a:t>mergetool</a:t>
            </a:r>
            <a:r>
              <a:rPr lang="en-US" altLang="ja-JP" sz="1050" dirty="0">
                <a:solidFill>
                  <a:schemeClr val="bg1"/>
                </a:solidFill>
              </a:rPr>
              <a:t> -y -t </a:t>
            </a:r>
            <a:r>
              <a:rPr lang="en-US" altLang="ja-JP" sz="1050" dirty="0" err="1">
                <a:solidFill>
                  <a:schemeClr val="bg1"/>
                </a:solidFill>
              </a:rPr>
              <a:t>WinMerge</a:t>
            </a:r>
            <a:endParaRPr lang="en-US" altLang="ja-JP" sz="1050" dirty="0">
              <a:solidFill>
                <a:schemeClr val="bg1"/>
              </a:solidFill>
            </a:endParaRPr>
          </a:p>
        </p:txBody>
      </p:sp>
      <p:sp>
        <p:nvSpPr>
          <p:cNvPr id="3" name="フッター プレースホルダー 2"/>
          <p:cNvSpPr>
            <a:spLocks noGrp="1"/>
          </p:cNvSpPr>
          <p:nvPr>
            <p:ph type="ftr" sz="quarter" idx="11"/>
          </p:nvPr>
        </p:nvSpPr>
        <p:spPr/>
        <p:txBody>
          <a:bodyPr/>
          <a:lstStyle/>
          <a:p>
            <a:r>
              <a:rPr lang="en-US"/>
              <a:t>Copyright © 2017 KazukiKomatsu.</a:t>
            </a:r>
          </a:p>
        </p:txBody>
      </p:sp>
      <p:sp>
        <p:nvSpPr>
          <p:cNvPr id="7" name="スライド番号プレースホルダー 6"/>
          <p:cNvSpPr>
            <a:spLocks noGrp="1"/>
          </p:cNvSpPr>
          <p:nvPr>
            <p:ph type="sldNum" sz="quarter" idx="12"/>
          </p:nvPr>
        </p:nvSpPr>
        <p:spPr/>
        <p:txBody>
          <a:bodyPr/>
          <a:lstStyle/>
          <a:p>
            <a:fld id="{B7891C80-B72E-42FA-96DD-C35764FB131B}" type="slidenum">
              <a:rPr lang="en-US" smtClean="0"/>
              <a:t>33</a:t>
            </a:fld>
            <a:endParaRPr lang="en-US"/>
          </a:p>
        </p:txBody>
      </p:sp>
    </p:spTree>
    <p:extLst>
      <p:ext uri="{BB962C8B-B14F-4D97-AF65-F5344CB8AC3E}">
        <p14:creationId xmlns:p14="http://schemas.microsoft.com/office/powerpoint/2010/main" val="291548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ローカルリポジトリ作成</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en-US" altLang="ja-JP" sz="1200" dirty="0" err="1"/>
              <a:t>Git</a:t>
            </a:r>
            <a:r>
              <a:rPr lang="ja-JP" altLang="en-US" sz="1200" dirty="0"/>
              <a:t>管理するディレクトリを作成する。</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現在のディレクトリを</a:t>
            </a:r>
            <a:r>
              <a:rPr lang="en-US" altLang="ja-JP" sz="1200" dirty="0" err="1"/>
              <a:t>Git</a:t>
            </a:r>
            <a:r>
              <a:rPr lang="ja-JP" altLang="en-US" sz="1200" dirty="0"/>
              <a:t>管理対象とするコマンド：</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p:txBody>
      </p:sp>
      <p:sp>
        <p:nvSpPr>
          <p:cNvPr id="10" name="正方形/長方形 9"/>
          <p:cNvSpPr/>
          <p:nvPr/>
        </p:nvSpPr>
        <p:spPr>
          <a:xfrm>
            <a:off x="2216223" y="1406879"/>
            <a:ext cx="3582144" cy="461665"/>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mkdir</a:t>
            </a:r>
            <a:r>
              <a:rPr lang="en-US" altLang="ja-JP" sz="1200" dirty="0">
                <a:solidFill>
                  <a:schemeClr val="bg1"/>
                </a:solidFill>
              </a:rPr>
              <a:t> </a:t>
            </a:r>
            <a:r>
              <a:rPr lang="en-US" altLang="ja-JP" sz="1200" dirty="0" err="1">
                <a:solidFill>
                  <a:schemeClr val="bg1"/>
                </a:solidFill>
              </a:rPr>
              <a:t>gitdir</a:t>
            </a:r>
            <a:endParaRPr lang="en-US" altLang="ja-JP" sz="1200" dirty="0">
              <a:solidFill>
                <a:schemeClr val="bg1"/>
              </a:solidFill>
            </a:endParaRPr>
          </a:p>
          <a:p>
            <a:r>
              <a:rPr lang="en-US" altLang="ja-JP" sz="1200" dirty="0">
                <a:solidFill>
                  <a:schemeClr val="bg1"/>
                </a:solidFill>
              </a:rPr>
              <a:t>$ cd </a:t>
            </a:r>
            <a:r>
              <a:rPr lang="en-US" altLang="ja-JP" sz="1200" dirty="0" err="1">
                <a:solidFill>
                  <a:schemeClr val="bg1"/>
                </a:solidFill>
              </a:rPr>
              <a:t>gitdir</a:t>
            </a:r>
            <a:endParaRPr lang="en-US" altLang="ja-JP" sz="1200" dirty="0">
              <a:solidFill>
                <a:schemeClr val="bg1"/>
              </a:solidFill>
            </a:endParaRPr>
          </a:p>
        </p:txBody>
      </p:sp>
      <p:sp>
        <p:nvSpPr>
          <p:cNvPr id="11" name="正方形/長方形 10"/>
          <p:cNvSpPr/>
          <p:nvPr/>
        </p:nvSpPr>
        <p:spPr>
          <a:xfrm>
            <a:off x="2216223" y="2337136"/>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a:t>
            </a:r>
            <a:r>
              <a:rPr lang="en-US" altLang="ja-JP" sz="1200" b="1" dirty="0" err="1">
                <a:solidFill>
                  <a:schemeClr val="bg1"/>
                </a:solidFill>
              </a:rPr>
              <a:t>init</a:t>
            </a:r>
            <a:endParaRPr lang="ja-JP" altLang="en-US" sz="1200" b="1" dirty="0">
              <a:solidFill>
                <a:schemeClr val="bg1"/>
              </a:solidFill>
            </a:endParaRP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4</a:t>
            </a:fld>
            <a:endParaRPr lang="en-US"/>
          </a:p>
        </p:txBody>
      </p:sp>
    </p:spTree>
    <p:extLst>
      <p:ext uri="{BB962C8B-B14F-4D97-AF65-F5344CB8AC3E}">
        <p14:creationId xmlns:p14="http://schemas.microsoft.com/office/powerpoint/2010/main" val="163234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コミット</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b="1" dirty="0"/>
          </a:p>
          <a:p>
            <a:pPr marL="0" indent="0">
              <a:buNone/>
            </a:pPr>
            <a:r>
              <a:rPr lang="ja-JP" altLang="en-US" sz="1200" dirty="0"/>
              <a:t>まずファイルを作成する。</a:t>
            </a: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ファイルをコミット対象に追加する。</a:t>
            </a: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↑の「</a:t>
            </a:r>
            <a:r>
              <a:rPr lang="en-US" altLang="ja-JP" sz="1200" dirty="0"/>
              <a:t>add</a:t>
            </a:r>
            <a:r>
              <a:rPr lang="ja-JP" altLang="en-US" sz="1200" dirty="0"/>
              <a:t>」コマンドは</a:t>
            </a:r>
            <a:r>
              <a:rPr lang="en-US" altLang="ja-JP" sz="1200" dirty="0" err="1"/>
              <a:t>svn</a:t>
            </a:r>
            <a:r>
              <a:rPr lang="ja-JP" altLang="en-US" sz="1200" dirty="0" err="1"/>
              <a:t>には</a:t>
            </a:r>
            <a:r>
              <a:rPr lang="ja-JP" altLang="en-US" sz="1200" dirty="0"/>
              <a:t>ない概念である。</a:t>
            </a:r>
            <a:endParaRPr lang="en-US" altLang="ja-JP" sz="1200" dirty="0"/>
          </a:p>
          <a:p>
            <a:pPr marL="0" indent="0">
              <a:buNone/>
            </a:pPr>
            <a:r>
              <a:rPr lang="ja-JP" altLang="en-US" sz="1200" dirty="0"/>
              <a:t>複数のファイルを同一コミットで管理するために使われる。</a:t>
            </a:r>
            <a:endParaRPr lang="en-US" altLang="ja-JP" sz="1200" dirty="0"/>
          </a:p>
          <a:p>
            <a:pPr marL="0" indent="0">
              <a:buNone/>
            </a:pPr>
            <a:r>
              <a:rPr lang="ja-JP" altLang="en-US" sz="1200" dirty="0"/>
              <a:t>すべてのファイルをコミット対照とする場合は下記のようにする。</a:t>
            </a: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次にメッセージをつけてコミットする。</a:t>
            </a:r>
            <a:endParaRPr lang="en-US" altLang="ja-JP" sz="1200" dirty="0"/>
          </a:p>
          <a:p>
            <a:pPr marL="0" indent="0">
              <a:buNone/>
            </a:pPr>
            <a:endParaRPr lang="en-US" altLang="ja-JP" sz="1200" dirty="0"/>
          </a:p>
        </p:txBody>
      </p:sp>
      <p:sp>
        <p:nvSpPr>
          <p:cNvPr id="10" name="正方形/長方形 9"/>
          <p:cNvSpPr/>
          <p:nvPr/>
        </p:nvSpPr>
        <p:spPr>
          <a:xfrm>
            <a:off x="2216223" y="1406879"/>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vim test.txt</a:t>
            </a:r>
          </a:p>
        </p:txBody>
      </p:sp>
      <p:sp>
        <p:nvSpPr>
          <p:cNvPr id="11" name="正方形/長方形 10"/>
          <p:cNvSpPr/>
          <p:nvPr/>
        </p:nvSpPr>
        <p:spPr>
          <a:xfrm>
            <a:off x="2216223" y="2110376"/>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add test.txt</a:t>
            </a:r>
            <a:endParaRPr lang="ja-JP" altLang="en-US" sz="1200" b="1" dirty="0">
              <a:solidFill>
                <a:schemeClr val="bg1"/>
              </a:solidFill>
            </a:endParaRPr>
          </a:p>
        </p:txBody>
      </p:sp>
      <p:sp>
        <p:nvSpPr>
          <p:cNvPr id="7" name="正方形/長方形 6"/>
          <p:cNvSpPr/>
          <p:nvPr/>
        </p:nvSpPr>
        <p:spPr>
          <a:xfrm>
            <a:off x="2216223" y="3219822"/>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add .</a:t>
            </a:r>
            <a:endParaRPr lang="ja-JP" altLang="en-US" sz="1200" b="1" dirty="0">
              <a:solidFill>
                <a:schemeClr val="bg1"/>
              </a:solidFill>
            </a:endParaRPr>
          </a:p>
        </p:txBody>
      </p:sp>
      <p:sp>
        <p:nvSpPr>
          <p:cNvPr id="8" name="正方形/長方形 7"/>
          <p:cNvSpPr/>
          <p:nvPr/>
        </p:nvSpPr>
        <p:spPr>
          <a:xfrm>
            <a:off x="2216223" y="3853351"/>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commit -m "1</a:t>
            </a:r>
            <a:r>
              <a:rPr lang="ja-JP" altLang="en-US" sz="1200" b="1" dirty="0">
                <a:solidFill>
                  <a:schemeClr val="bg1"/>
                </a:solidFill>
              </a:rPr>
              <a:t>回目のコミット</a:t>
            </a:r>
            <a:r>
              <a:rPr lang="en-US" altLang="ja-JP" sz="1200" b="1" dirty="0">
                <a:solidFill>
                  <a:schemeClr val="bg1"/>
                </a:solidFill>
              </a:rPr>
              <a:t>"</a:t>
            </a:r>
            <a:endParaRPr lang="ja-JP" altLang="en-US" sz="1200" b="1" dirty="0">
              <a:solidFill>
                <a:schemeClr val="bg1"/>
              </a:solidFill>
            </a:endParaRP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5</a:t>
            </a:fld>
            <a:endParaRPr lang="en-US"/>
          </a:p>
        </p:txBody>
      </p:sp>
    </p:spTree>
    <p:extLst>
      <p:ext uri="{BB962C8B-B14F-4D97-AF65-F5344CB8AC3E}">
        <p14:creationId xmlns:p14="http://schemas.microsoft.com/office/powerpoint/2010/main" val="72315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ブランチ作成</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ja-JP" altLang="en-US" sz="1200" dirty="0"/>
              <a:t>現在のローカルリポジトリに存在するブランチを確認します。</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↑のように</a:t>
            </a:r>
            <a:r>
              <a:rPr lang="en-US" altLang="ja-JP" sz="1200" dirty="0"/>
              <a:t>master</a:t>
            </a:r>
            <a:r>
              <a:rPr lang="ja-JP" altLang="en-US" sz="1200" dirty="0"/>
              <a:t>というブランチが存在することがわかります。</a:t>
            </a:r>
            <a:endParaRPr lang="en-US" altLang="ja-JP" sz="1200" dirty="0"/>
          </a:p>
          <a:p>
            <a:pPr marL="0" indent="0">
              <a:buNone/>
            </a:pPr>
            <a:r>
              <a:rPr lang="ja-JP" altLang="en-US" sz="1200" dirty="0"/>
              <a:t>ここに新しい開発用のブランチを追加してみます。</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これで</a:t>
            </a:r>
            <a:r>
              <a:rPr lang="en-US" altLang="ja-JP" sz="1200" dirty="0"/>
              <a:t>dev</a:t>
            </a:r>
            <a:r>
              <a:rPr lang="ja-JP" altLang="en-US" sz="1200" dirty="0"/>
              <a:t>ブランチが追加されたことが確認できました。</a:t>
            </a:r>
            <a:endParaRPr lang="en-US" altLang="ja-JP" sz="1200" dirty="0"/>
          </a:p>
        </p:txBody>
      </p:sp>
      <p:sp>
        <p:nvSpPr>
          <p:cNvPr id="10" name="正方形/長方形 9"/>
          <p:cNvSpPr/>
          <p:nvPr/>
        </p:nvSpPr>
        <p:spPr>
          <a:xfrm>
            <a:off x="2216223" y="1406879"/>
            <a:ext cx="3582144" cy="461665"/>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branch</a:t>
            </a:r>
          </a:p>
          <a:p>
            <a:r>
              <a:rPr lang="en-US" altLang="ja-JP" sz="1200" dirty="0">
                <a:solidFill>
                  <a:srgbClr val="00B050"/>
                </a:solidFill>
              </a:rPr>
              <a:t>*master</a:t>
            </a:r>
          </a:p>
        </p:txBody>
      </p:sp>
      <p:sp>
        <p:nvSpPr>
          <p:cNvPr id="11" name="正方形/長方形 10"/>
          <p:cNvSpPr/>
          <p:nvPr/>
        </p:nvSpPr>
        <p:spPr>
          <a:xfrm>
            <a:off x="2216223" y="2533386"/>
            <a:ext cx="3582144" cy="830997"/>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branch dev</a:t>
            </a:r>
          </a:p>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branch</a:t>
            </a:r>
          </a:p>
          <a:p>
            <a:r>
              <a:rPr lang="en-US" altLang="ja-JP" sz="1200" dirty="0">
                <a:solidFill>
                  <a:schemeClr val="bg1"/>
                </a:solidFill>
              </a:rPr>
              <a:t>  dev</a:t>
            </a:r>
          </a:p>
          <a:p>
            <a:r>
              <a:rPr lang="en-US" altLang="ja-JP" sz="1200" dirty="0">
                <a:solidFill>
                  <a:srgbClr val="00B050"/>
                </a:solidFill>
              </a:rPr>
              <a:t>*master</a:t>
            </a:r>
          </a:p>
        </p:txBody>
      </p:sp>
      <p:sp>
        <p:nvSpPr>
          <p:cNvPr id="8" name="正方形/長方形 7"/>
          <p:cNvSpPr/>
          <p:nvPr/>
        </p:nvSpPr>
        <p:spPr>
          <a:xfrm>
            <a:off x="2216223" y="3853351"/>
            <a:ext cx="3582144" cy="276999"/>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commit -m "1</a:t>
            </a:r>
            <a:r>
              <a:rPr lang="ja-JP" altLang="en-US" sz="1200" b="1" dirty="0">
                <a:solidFill>
                  <a:schemeClr val="bg1"/>
                </a:solidFill>
              </a:rPr>
              <a:t>回目のコミット</a:t>
            </a:r>
            <a:r>
              <a:rPr lang="en-US" altLang="ja-JP" sz="1200" b="1" dirty="0">
                <a:solidFill>
                  <a:schemeClr val="bg1"/>
                </a:solidFill>
              </a:rPr>
              <a:t>"</a:t>
            </a:r>
            <a:endParaRPr lang="ja-JP" altLang="en-US" sz="1200" b="1" dirty="0">
              <a:solidFill>
                <a:schemeClr val="bg1"/>
              </a:solidFill>
            </a:endParaRPr>
          </a:p>
        </p:txBody>
      </p:sp>
      <p:sp>
        <p:nvSpPr>
          <p:cNvPr id="9" name="楕円 8"/>
          <p:cNvSpPr/>
          <p:nvPr/>
        </p:nvSpPr>
        <p:spPr>
          <a:xfrm>
            <a:off x="6583808" y="2067694"/>
            <a:ext cx="220440" cy="220818"/>
          </a:xfrm>
          <a:prstGeom prst="ellips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吹き出し: 角を丸めた四角形 11"/>
          <p:cNvSpPr/>
          <p:nvPr/>
        </p:nvSpPr>
        <p:spPr>
          <a:xfrm>
            <a:off x="6732239" y="1707654"/>
            <a:ext cx="659136" cy="229826"/>
          </a:xfrm>
          <a:prstGeom prst="wedgeRoundRectCallout">
            <a:avLst>
              <a:gd name="adj1" fmla="val -41130"/>
              <a:gd name="adj2" fmla="val 89140"/>
              <a:gd name="adj3" fmla="val 16667"/>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050" dirty="0"/>
              <a:t>master</a:t>
            </a:r>
            <a:endParaRPr kumimoji="1" lang="ja-JP" altLang="en-US" sz="1050" dirty="0"/>
          </a:p>
        </p:txBody>
      </p:sp>
      <p:sp>
        <p:nvSpPr>
          <p:cNvPr id="13" name="吹き出し: 角を丸めた四角形 12"/>
          <p:cNvSpPr/>
          <p:nvPr/>
        </p:nvSpPr>
        <p:spPr>
          <a:xfrm>
            <a:off x="6732239" y="2358705"/>
            <a:ext cx="659136" cy="229826"/>
          </a:xfrm>
          <a:prstGeom prst="wedgeRoundRectCallout">
            <a:avLst>
              <a:gd name="adj1" fmla="val -42100"/>
              <a:gd name="adj2" fmla="val -86144"/>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050" dirty="0"/>
              <a:t>dev</a:t>
            </a:r>
            <a:endParaRPr kumimoji="1" lang="ja-JP" altLang="en-US" sz="1050" dirty="0"/>
          </a:p>
        </p:txBody>
      </p:sp>
      <p:sp>
        <p:nvSpPr>
          <p:cNvPr id="14" name="吹き出し: 角を丸めた四角形 13"/>
          <p:cNvSpPr/>
          <p:nvPr/>
        </p:nvSpPr>
        <p:spPr>
          <a:xfrm>
            <a:off x="6835836" y="1347614"/>
            <a:ext cx="515119" cy="229826"/>
          </a:xfrm>
          <a:prstGeom prst="wedgeRoundRectCallout">
            <a:avLst>
              <a:gd name="adj1" fmla="val -186"/>
              <a:gd name="adj2" fmla="val 89140"/>
              <a:gd name="adj3" fmla="val 16667"/>
            </a:avLst>
          </a:prstGeom>
          <a:solidFill>
            <a:schemeClr val="bg2">
              <a:lumMod val="9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050" dirty="0">
                <a:solidFill>
                  <a:schemeClr val="tx1"/>
                </a:solidFill>
              </a:rPr>
              <a:t>HEAD</a:t>
            </a:r>
            <a:endParaRPr kumimoji="1" lang="ja-JP" altLang="en-US" sz="1050" dirty="0">
              <a:solidFill>
                <a:schemeClr val="tx1"/>
              </a:solidFill>
            </a:endParaRP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6</a:t>
            </a:fld>
            <a:endParaRPr lang="en-US"/>
          </a:p>
        </p:txBody>
      </p:sp>
    </p:spTree>
    <p:extLst>
      <p:ext uri="{BB962C8B-B14F-4D97-AF65-F5344CB8AC3E}">
        <p14:creationId xmlns:p14="http://schemas.microsoft.com/office/powerpoint/2010/main" val="406488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ブランチ切り替え</a:t>
            </a:r>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ja-JP" altLang="en-US" sz="1200" dirty="0"/>
              <a:t>作成したブランチに切り替えるためにチェックアウトします。</a:t>
            </a:r>
            <a:endParaRPr lang="en-US" altLang="ja-JP" sz="1200" dirty="0"/>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ja-JP" altLang="en-US" sz="1200" dirty="0"/>
              <a:t>これでブランチが切り替わりましたので確認してみます。</a:t>
            </a:r>
            <a:endParaRPr lang="en-US" altLang="ja-JP" sz="1200" dirty="0"/>
          </a:p>
          <a:p>
            <a:pPr marL="0" indent="0">
              <a:buNone/>
            </a:pPr>
            <a:r>
              <a:rPr lang="en-US" altLang="ja-JP" sz="1200" dirty="0"/>
              <a:t>]</a:t>
            </a:r>
          </a:p>
          <a:p>
            <a:pPr marL="0" indent="0">
              <a:buNone/>
            </a:pPr>
            <a:endParaRPr lang="en-US" altLang="ja-JP" sz="1200" dirty="0"/>
          </a:p>
          <a:p>
            <a:pPr marL="0" indent="0">
              <a:buNone/>
            </a:pPr>
            <a:endParaRPr lang="en-US" altLang="ja-JP" sz="1200" dirty="0"/>
          </a:p>
          <a:p>
            <a:pPr marL="0" indent="0">
              <a:buNone/>
            </a:pPr>
            <a:endParaRPr lang="en-US" altLang="ja-JP" sz="1200" dirty="0"/>
          </a:p>
          <a:p>
            <a:pPr marL="0" indent="0">
              <a:buNone/>
            </a:pPr>
            <a:r>
              <a:rPr lang="en-US" altLang="ja-JP" sz="1200" dirty="0"/>
              <a:t>※</a:t>
            </a:r>
            <a:r>
              <a:rPr lang="en-US" altLang="ja-JP" sz="1200" dirty="0" err="1"/>
              <a:t>Git</a:t>
            </a:r>
            <a:r>
              <a:rPr lang="ja-JP" altLang="en-US" sz="1200" dirty="0"/>
              <a:t>と</a:t>
            </a:r>
            <a:r>
              <a:rPr lang="en-US" altLang="ja-JP" sz="1200" dirty="0"/>
              <a:t>SVN</a:t>
            </a:r>
            <a:r>
              <a:rPr lang="ja-JP" altLang="en-US" sz="1200" dirty="0"/>
              <a:t>ではチェックアウトの意味が異なります。</a:t>
            </a:r>
            <a:endParaRPr lang="en-US" altLang="ja-JP" sz="1200" dirty="0"/>
          </a:p>
          <a:p>
            <a:pPr marL="0" indent="0">
              <a:buNone/>
            </a:pPr>
            <a:r>
              <a:rPr lang="ja-JP" altLang="en-US" sz="1200" dirty="0"/>
              <a:t>詳しくは最終ページの「</a:t>
            </a:r>
            <a:r>
              <a:rPr lang="en-US" altLang="ja-JP" sz="1200" dirty="0" err="1"/>
              <a:t>Git-Svn</a:t>
            </a:r>
            <a:r>
              <a:rPr lang="ja-JP" altLang="en-US" sz="1200" dirty="0"/>
              <a:t>コマンド比較表」を参照してください。</a:t>
            </a:r>
            <a:endParaRPr lang="en-US" altLang="ja-JP" sz="1200" dirty="0"/>
          </a:p>
        </p:txBody>
      </p:sp>
      <p:sp>
        <p:nvSpPr>
          <p:cNvPr id="10" name="正方形/長方形 9"/>
          <p:cNvSpPr/>
          <p:nvPr/>
        </p:nvSpPr>
        <p:spPr>
          <a:xfrm>
            <a:off x="2216223" y="1406879"/>
            <a:ext cx="3582144" cy="461665"/>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dirty="0">
                <a:solidFill>
                  <a:schemeClr val="bg1"/>
                </a:solidFill>
              </a:rPr>
              <a:t>$ </a:t>
            </a:r>
            <a:r>
              <a:rPr lang="en-US" altLang="ja-JP" sz="1200" dirty="0" err="1">
                <a:solidFill>
                  <a:schemeClr val="bg1"/>
                </a:solidFill>
              </a:rPr>
              <a:t>git</a:t>
            </a:r>
            <a:r>
              <a:rPr lang="en-US" altLang="ja-JP" sz="1200" dirty="0">
                <a:solidFill>
                  <a:schemeClr val="bg1"/>
                </a:solidFill>
              </a:rPr>
              <a:t> checkout dev</a:t>
            </a:r>
          </a:p>
          <a:p>
            <a:r>
              <a:rPr lang="en-US" altLang="ja-JP" sz="1200" dirty="0">
                <a:solidFill>
                  <a:schemeClr val="bg1"/>
                </a:solidFill>
              </a:rPr>
              <a:t>Switched to branch ‘dev’</a:t>
            </a:r>
          </a:p>
        </p:txBody>
      </p:sp>
      <p:sp>
        <p:nvSpPr>
          <p:cNvPr id="11" name="正方形/長方形 10"/>
          <p:cNvSpPr/>
          <p:nvPr/>
        </p:nvSpPr>
        <p:spPr>
          <a:xfrm>
            <a:off x="2216223" y="2290969"/>
            <a:ext cx="3582144" cy="646331"/>
          </a:xfrm>
          <a:prstGeom prst="rect">
            <a:avLst/>
          </a:prstGeom>
          <a:solidFill>
            <a:schemeClr val="tx1"/>
          </a:solidFill>
          <a:ln>
            <a:solidFill>
              <a:schemeClr val="tx1"/>
            </a:solidFill>
          </a:ln>
          <a:scene3d>
            <a:camera prst="orthographicFront"/>
            <a:lightRig rig="threePt" dir="t"/>
          </a:scene3d>
          <a:sp3d>
            <a:bevelT/>
          </a:sp3d>
        </p:spPr>
        <p:txBody>
          <a:bodyPr wrap="square">
            <a:spAutoFit/>
          </a:bodyPr>
          <a:lstStyle/>
          <a:p>
            <a:r>
              <a:rPr lang="en-US" altLang="ja-JP" sz="1200" b="1" dirty="0">
                <a:solidFill>
                  <a:schemeClr val="bg1"/>
                </a:solidFill>
              </a:rPr>
              <a:t>$ </a:t>
            </a:r>
            <a:r>
              <a:rPr lang="en-US" altLang="ja-JP" sz="1200" b="1" dirty="0" err="1">
                <a:solidFill>
                  <a:schemeClr val="bg1"/>
                </a:solidFill>
              </a:rPr>
              <a:t>git</a:t>
            </a:r>
            <a:r>
              <a:rPr lang="en-US" altLang="ja-JP" sz="1200" b="1" dirty="0">
                <a:solidFill>
                  <a:schemeClr val="bg1"/>
                </a:solidFill>
              </a:rPr>
              <a:t> branch</a:t>
            </a:r>
          </a:p>
          <a:p>
            <a:r>
              <a:rPr lang="en-US" altLang="ja-JP" sz="1200" dirty="0">
                <a:solidFill>
                  <a:srgbClr val="00B050"/>
                </a:solidFill>
              </a:rPr>
              <a:t>*dev</a:t>
            </a:r>
          </a:p>
          <a:p>
            <a:r>
              <a:rPr lang="ja-JP" altLang="en-US" sz="1200" dirty="0">
                <a:solidFill>
                  <a:srgbClr val="00B050"/>
                </a:solidFill>
              </a:rPr>
              <a:t>  </a:t>
            </a:r>
            <a:r>
              <a:rPr lang="en-US" altLang="ja-JP" sz="1200" dirty="0">
                <a:solidFill>
                  <a:schemeClr val="bg1"/>
                </a:solidFill>
              </a:rPr>
              <a:t>master</a:t>
            </a:r>
          </a:p>
        </p:txBody>
      </p:sp>
      <p:sp>
        <p:nvSpPr>
          <p:cNvPr id="5" name="楕円 4"/>
          <p:cNvSpPr/>
          <p:nvPr/>
        </p:nvSpPr>
        <p:spPr>
          <a:xfrm>
            <a:off x="6583808" y="2067694"/>
            <a:ext cx="220440" cy="220818"/>
          </a:xfrm>
          <a:prstGeom prst="ellips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吹き出し: 角を丸めた四角形 5"/>
          <p:cNvSpPr/>
          <p:nvPr/>
        </p:nvSpPr>
        <p:spPr>
          <a:xfrm>
            <a:off x="6732239" y="1707654"/>
            <a:ext cx="659136" cy="229826"/>
          </a:xfrm>
          <a:prstGeom prst="wedgeRoundRectCallout">
            <a:avLst>
              <a:gd name="adj1" fmla="val -41130"/>
              <a:gd name="adj2" fmla="val 89140"/>
              <a:gd name="adj3" fmla="val 16667"/>
            </a:avLst>
          </a:prstGeom>
          <a:solidFill>
            <a:schemeClr val="bg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050" dirty="0"/>
              <a:t>master</a:t>
            </a:r>
            <a:endParaRPr kumimoji="1" lang="ja-JP" altLang="en-US" sz="1050" dirty="0"/>
          </a:p>
        </p:txBody>
      </p:sp>
      <p:sp>
        <p:nvSpPr>
          <p:cNvPr id="12" name="吹き出し: 角を丸めた四角形 11"/>
          <p:cNvSpPr/>
          <p:nvPr/>
        </p:nvSpPr>
        <p:spPr>
          <a:xfrm>
            <a:off x="6732239" y="2358705"/>
            <a:ext cx="659136" cy="229826"/>
          </a:xfrm>
          <a:prstGeom prst="wedgeRoundRectCallout">
            <a:avLst>
              <a:gd name="adj1" fmla="val -42100"/>
              <a:gd name="adj2" fmla="val -86144"/>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050" dirty="0"/>
              <a:t>dev</a:t>
            </a:r>
            <a:endParaRPr kumimoji="1" lang="ja-JP" altLang="en-US" sz="1050" dirty="0"/>
          </a:p>
        </p:txBody>
      </p:sp>
      <p:sp>
        <p:nvSpPr>
          <p:cNvPr id="13" name="吹き出し: 角を丸めた四角形 12"/>
          <p:cNvSpPr/>
          <p:nvPr/>
        </p:nvSpPr>
        <p:spPr>
          <a:xfrm>
            <a:off x="6835836" y="2733929"/>
            <a:ext cx="515119" cy="229826"/>
          </a:xfrm>
          <a:prstGeom prst="wedgeRoundRectCallout">
            <a:avLst>
              <a:gd name="adj1" fmla="val -2669"/>
              <a:gd name="adj2" fmla="val -108402"/>
              <a:gd name="adj3" fmla="val 16667"/>
            </a:avLst>
          </a:prstGeom>
          <a:solidFill>
            <a:schemeClr val="bg2">
              <a:lumMod val="9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050" dirty="0">
                <a:solidFill>
                  <a:schemeClr val="tx1"/>
                </a:solidFill>
              </a:rPr>
              <a:t>HEAD</a:t>
            </a:r>
            <a:endParaRPr kumimoji="1" lang="ja-JP" altLang="en-US" sz="1050" dirty="0">
              <a:solidFill>
                <a:schemeClr val="tx1"/>
              </a:solidFill>
            </a:endParaRPr>
          </a:p>
        </p:txBody>
      </p:sp>
      <p:sp>
        <p:nvSpPr>
          <p:cNvPr id="7" name="フッター プレースホルダー 6"/>
          <p:cNvSpPr>
            <a:spLocks noGrp="1"/>
          </p:cNvSpPr>
          <p:nvPr>
            <p:ph type="ftr" sz="quarter" idx="11"/>
          </p:nvPr>
        </p:nvSpPr>
        <p:spPr/>
        <p:txBody>
          <a:bodyPr/>
          <a:lstStyle/>
          <a:p>
            <a:r>
              <a:rPr lang="en-US"/>
              <a:t>Copyright © 2017 KazukiKomatsu.</a:t>
            </a:r>
          </a:p>
        </p:txBody>
      </p:sp>
      <p:sp>
        <p:nvSpPr>
          <p:cNvPr id="8" name="スライド番号プレースホルダー 7"/>
          <p:cNvSpPr>
            <a:spLocks noGrp="1"/>
          </p:cNvSpPr>
          <p:nvPr>
            <p:ph type="sldNum" sz="quarter" idx="12"/>
          </p:nvPr>
        </p:nvSpPr>
        <p:spPr/>
        <p:txBody>
          <a:bodyPr/>
          <a:lstStyle/>
          <a:p>
            <a:fld id="{B7891C80-B72E-42FA-96DD-C35764FB131B}" type="slidenum">
              <a:rPr lang="en-US" smtClean="0"/>
              <a:t>7</a:t>
            </a:fld>
            <a:endParaRPr lang="en-US"/>
          </a:p>
        </p:txBody>
      </p:sp>
    </p:spTree>
    <p:extLst>
      <p:ext uri="{BB962C8B-B14F-4D97-AF65-F5344CB8AC3E}">
        <p14:creationId xmlns:p14="http://schemas.microsoft.com/office/powerpoint/2010/main" val="126576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2267744" y="1494415"/>
            <a:ext cx="5400600" cy="3278936"/>
          </a:xfrm>
          <a:prstGeom prst="rect">
            <a:avLst/>
          </a:prstGeom>
        </p:spPr>
      </p:pic>
      <p:sp>
        <p:nvSpPr>
          <p:cNvPr id="2" name="タイトル 1"/>
          <p:cNvSpPr>
            <a:spLocks noGrp="1"/>
          </p:cNvSpPr>
          <p:nvPr>
            <p:ph type="title"/>
          </p:nvPr>
        </p:nvSpPr>
        <p:spPr/>
        <p:txBody>
          <a:bodyPr>
            <a:normAutofit/>
          </a:bodyPr>
          <a:lstStyle/>
          <a:p>
            <a:r>
              <a:rPr lang="ja-JP" altLang="en-US" sz="3600" dirty="0"/>
              <a:t>リモートリポジトリ作成</a:t>
            </a:r>
            <a:r>
              <a:rPr lang="en-US" altLang="ja-JP" sz="3600" dirty="0"/>
              <a:t>(1/6)</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en-US" altLang="ja-JP" sz="1200" dirty="0"/>
              <a:t>GitHub</a:t>
            </a:r>
            <a:r>
              <a:rPr lang="ja-JP" altLang="en-US" sz="1200" dirty="0"/>
              <a:t>のホーム画面を開き、下記の「</a:t>
            </a:r>
            <a:r>
              <a:rPr lang="en-US" altLang="ja-JP" sz="1200" dirty="0"/>
              <a:t>New repository</a:t>
            </a:r>
            <a:r>
              <a:rPr lang="ja-JP" altLang="en-US" sz="1200" dirty="0"/>
              <a:t>」をクリックします。</a:t>
            </a:r>
            <a:endParaRPr lang="en-US" altLang="ja-JP" sz="1200" dirty="0"/>
          </a:p>
        </p:txBody>
      </p:sp>
      <p:sp>
        <p:nvSpPr>
          <p:cNvPr id="14" name="楕円 13"/>
          <p:cNvSpPr/>
          <p:nvPr/>
        </p:nvSpPr>
        <p:spPr>
          <a:xfrm>
            <a:off x="6300192" y="2211710"/>
            <a:ext cx="648072" cy="144016"/>
          </a:xfrm>
          <a:prstGeom prst="ellipse">
            <a:avLst/>
          </a:prstGeom>
          <a:noFill/>
          <a:ln>
            <a:solidFill>
              <a:srgbClr val="FF0000"/>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6" name="吹き出し: 角を丸めた四角形 15"/>
          <p:cNvSpPr/>
          <p:nvPr/>
        </p:nvSpPr>
        <p:spPr>
          <a:xfrm>
            <a:off x="6006988" y="1871252"/>
            <a:ext cx="659136" cy="229826"/>
          </a:xfrm>
          <a:prstGeom prst="wedgeRoundRectCallout">
            <a:avLst>
              <a:gd name="adj1" fmla="val 49091"/>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5" name="フッター プレースホルダー 4"/>
          <p:cNvSpPr>
            <a:spLocks noGrp="1"/>
          </p:cNvSpPr>
          <p:nvPr>
            <p:ph type="ftr" sz="quarter" idx="11"/>
          </p:nvPr>
        </p:nvSpPr>
        <p:spPr/>
        <p:txBody>
          <a:bodyPr/>
          <a:lstStyle/>
          <a:p>
            <a:r>
              <a:rPr lang="en-US"/>
              <a:t>Copyright © 2017 KazukiKomatsu.</a:t>
            </a:r>
          </a:p>
        </p:txBody>
      </p:sp>
      <p:sp>
        <p:nvSpPr>
          <p:cNvPr id="6" name="スライド番号プレースホルダー 5"/>
          <p:cNvSpPr>
            <a:spLocks noGrp="1"/>
          </p:cNvSpPr>
          <p:nvPr>
            <p:ph type="sldNum" sz="quarter" idx="12"/>
          </p:nvPr>
        </p:nvSpPr>
        <p:spPr/>
        <p:txBody>
          <a:bodyPr/>
          <a:lstStyle/>
          <a:p>
            <a:fld id="{B7891C80-B72E-42FA-96DD-C35764FB131B}" type="slidenum">
              <a:rPr lang="en-US" smtClean="0"/>
              <a:t>8</a:t>
            </a:fld>
            <a:endParaRPr lang="en-US"/>
          </a:p>
        </p:txBody>
      </p:sp>
    </p:spTree>
    <p:extLst>
      <p:ext uri="{BB962C8B-B14F-4D97-AF65-F5344CB8AC3E}">
        <p14:creationId xmlns:p14="http://schemas.microsoft.com/office/powerpoint/2010/main" val="205726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2268770" y="1494415"/>
            <a:ext cx="4374762" cy="3272848"/>
          </a:xfrm>
          <a:prstGeom prst="rect">
            <a:avLst/>
          </a:prstGeom>
        </p:spPr>
      </p:pic>
      <p:sp>
        <p:nvSpPr>
          <p:cNvPr id="2" name="タイトル 1"/>
          <p:cNvSpPr>
            <a:spLocks noGrp="1"/>
          </p:cNvSpPr>
          <p:nvPr>
            <p:ph type="title"/>
          </p:nvPr>
        </p:nvSpPr>
        <p:spPr/>
        <p:txBody>
          <a:bodyPr>
            <a:normAutofit/>
          </a:bodyPr>
          <a:lstStyle/>
          <a:p>
            <a:r>
              <a:rPr lang="ja-JP" altLang="en-US" sz="3600" dirty="0"/>
              <a:t>リモートリポジトリ作成</a:t>
            </a:r>
            <a:r>
              <a:rPr lang="en-US" altLang="ja-JP" sz="3600" dirty="0"/>
              <a:t>(2/6)</a:t>
            </a:r>
            <a:endParaRPr kumimoji="1" lang="ja-JP" altLang="en-US" sz="3600" dirty="0"/>
          </a:p>
        </p:txBody>
      </p:sp>
      <p:sp>
        <p:nvSpPr>
          <p:cNvPr id="3" name="コンテンツ プレースホルダー 2"/>
          <p:cNvSpPr>
            <a:spLocks noGrp="1"/>
          </p:cNvSpPr>
          <p:nvPr>
            <p:ph idx="1"/>
          </p:nvPr>
        </p:nvSpPr>
        <p:spPr>
          <a:xfrm>
            <a:off x="2216224" y="951570"/>
            <a:ext cx="6172200" cy="3657600"/>
          </a:xfrm>
        </p:spPr>
        <p:txBody>
          <a:bodyPr>
            <a:normAutofit/>
          </a:bodyPr>
          <a:lstStyle/>
          <a:p>
            <a:pPr marL="0" indent="0">
              <a:buNone/>
            </a:pPr>
            <a:endParaRPr lang="en-US" altLang="ja-JP" sz="1200" dirty="0"/>
          </a:p>
          <a:p>
            <a:pPr marL="0" indent="0">
              <a:buNone/>
            </a:pPr>
            <a:r>
              <a:rPr lang="ja-JP" altLang="en-US" sz="1200" dirty="0"/>
              <a:t>次の画面でリポジトリ名を記入して「</a:t>
            </a:r>
            <a:r>
              <a:rPr lang="en-US" altLang="ja-JP" sz="1200" dirty="0"/>
              <a:t>Create repository</a:t>
            </a:r>
            <a:r>
              <a:rPr lang="ja-JP" altLang="en-US" sz="1200" dirty="0"/>
              <a:t>」をクリックします。</a:t>
            </a:r>
            <a:endParaRPr lang="en-US" altLang="ja-JP" sz="1200" dirty="0"/>
          </a:p>
        </p:txBody>
      </p:sp>
      <p:sp>
        <p:nvSpPr>
          <p:cNvPr id="14" name="楕円 13"/>
          <p:cNvSpPr/>
          <p:nvPr/>
        </p:nvSpPr>
        <p:spPr>
          <a:xfrm>
            <a:off x="3569060" y="2783641"/>
            <a:ext cx="648072" cy="144016"/>
          </a:xfrm>
          <a:prstGeom prst="ellipse">
            <a:avLst/>
          </a:prstGeom>
          <a:noFill/>
          <a:ln>
            <a:solidFill>
              <a:srgbClr val="FF0000"/>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6" name="吹き出し: 角を丸めた四角形 15"/>
          <p:cNvSpPr/>
          <p:nvPr/>
        </p:nvSpPr>
        <p:spPr>
          <a:xfrm>
            <a:off x="3275856" y="2443183"/>
            <a:ext cx="659136" cy="229826"/>
          </a:xfrm>
          <a:prstGeom prst="wedgeRoundRectCallout">
            <a:avLst>
              <a:gd name="adj1" fmla="val 49091"/>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入力</a:t>
            </a:r>
          </a:p>
        </p:txBody>
      </p:sp>
      <p:sp>
        <p:nvSpPr>
          <p:cNvPr id="10" name="楕円 9"/>
          <p:cNvSpPr/>
          <p:nvPr/>
        </p:nvSpPr>
        <p:spPr>
          <a:xfrm>
            <a:off x="2909924" y="4467735"/>
            <a:ext cx="648072" cy="144016"/>
          </a:xfrm>
          <a:prstGeom prst="ellipse">
            <a:avLst/>
          </a:prstGeom>
          <a:noFill/>
          <a:ln>
            <a:solidFill>
              <a:srgbClr val="FF0000"/>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1" name="吹き出し: 角を丸めた四角形 10"/>
          <p:cNvSpPr/>
          <p:nvPr/>
        </p:nvSpPr>
        <p:spPr>
          <a:xfrm>
            <a:off x="2616720" y="4127277"/>
            <a:ext cx="659136" cy="229826"/>
          </a:xfrm>
          <a:prstGeom prst="wedgeRoundRectCallout">
            <a:avLst>
              <a:gd name="adj1" fmla="val 49091"/>
              <a:gd name="adj2" fmla="val 86358"/>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050" dirty="0"/>
              <a:t>クリック</a:t>
            </a:r>
          </a:p>
        </p:txBody>
      </p:sp>
      <p:sp>
        <p:nvSpPr>
          <p:cNvPr id="6" name="フッター プレースホルダー 5"/>
          <p:cNvSpPr>
            <a:spLocks noGrp="1"/>
          </p:cNvSpPr>
          <p:nvPr>
            <p:ph type="ftr" sz="quarter" idx="11"/>
          </p:nvPr>
        </p:nvSpPr>
        <p:spPr/>
        <p:txBody>
          <a:bodyPr/>
          <a:lstStyle/>
          <a:p>
            <a:r>
              <a:rPr lang="en-US"/>
              <a:t>Copyright © 2017 KazukiKomatsu.</a:t>
            </a:r>
          </a:p>
        </p:txBody>
      </p:sp>
      <p:sp>
        <p:nvSpPr>
          <p:cNvPr id="7" name="スライド番号プレースホルダー 6"/>
          <p:cNvSpPr>
            <a:spLocks noGrp="1"/>
          </p:cNvSpPr>
          <p:nvPr>
            <p:ph type="sldNum" sz="quarter" idx="12"/>
          </p:nvPr>
        </p:nvSpPr>
        <p:spPr/>
        <p:txBody>
          <a:bodyPr/>
          <a:lstStyle/>
          <a:p>
            <a:fld id="{B7891C80-B72E-42FA-96DD-C35764FB131B}" type="slidenum">
              <a:rPr lang="en-US" smtClean="0"/>
              <a:t>9</a:t>
            </a:fld>
            <a:endParaRPr lang="en-US"/>
          </a:p>
        </p:txBody>
      </p:sp>
    </p:spTree>
    <p:extLst>
      <p:ext uri="{BB962C8B-B14F-4D97-AF65-F5344CB8AC3E}">
        <p14:creationId xmlns:p14="http://schemas.microsoft.com/office/powerpoint/2010/main" val="1382740212"/>
      </p:ext>
    </p:extLst>
  </p:cSld>
  <p:clrMapOvr>
    <a:masterClrMapping/>
  </p:clrMapOvr>
</p:sld>
</file>

<file path=ppt/theme/theme1.xml><?xml version="1.0" encoding="utf-8"?>
<a:theme xmlns:a="http://schemas.openxmlformats.org/drawingml/2006/main" name="22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228</Template>
  <TotalTime>1418</TotalTime>
  <Words>2567</Words>
  <Application>Microsoft Office PowerPoint</Application>
  <PresentationFormat>画面に合わせる (16:9)</PresentationFormat>
  <Paragraphs>584</Paragraphs>
  <Slides>33</Slides>
  <Notes>28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メイリオ</vt:lpstr>
      <vt:lpstr>游ゴシック</vt:lpstr>
      <vt:lpstr>Arial</vt:lpstr>
      <vt:lpstr>Calibri</vt:lpstr>
      <vt:lpstr>228</vt:lpstr>
      <vt:lpstr>How to use GitHub</vt:lpstr>
      <vt:lpstr>目次</vt:lpstr>
      <vt:lpstr>Gitの初期設定</vt:lpstr>
      <vt:lpstr>ローカルリポジトリ作成</vt:lpstr>
      <vt:lpstr>コミット</vt:lpstr>
      <vt:lpstr>ブランチ作成</vt:lpstr>
      <vt:lpstr>ブランチ切り替え</vt:lpstr>
      <vt:lpstr>リモートリポジトリ作成(1/6)</vt:lpstr>
      <vt:lpstr>リモートリポジトリ作成(2/6)</vt:lpstr>
      <vt:lpstr>リモートリポジトリ作成(3/6)</vt:lpstr>
      <vt:lpstr>リモートリポジトリ作成(4/6)</vt:lpstr>
      <vt:lpstr>リモートリポジトリ作成(5/6)</vt:lpstr>
      <vt:lpstr>リモートリポジトリ作成(6/6)</vt:lpstr>
      <vt:lpstr>GitHub を利用した共同開発</vt:lpstr>
      <vt:lpstr>リポジトリ共有式共同開発(1/2)</vt:lpstr>
      <vt:lpstr>リポジトリ共有式共同開発(2/2)</vt:lpstr>
      <vt:lpstr>リポジトリフォーク式共同開発</vt:lpstr>
      <vt:lpstr>クローン(1/2)</vt:lpstr>
      <vt:lpstr>クローン(2/2)</vt:lpstr>
      <vt:lpstr>プッシュ</vt:lpstr>
      <vt:lpstr>共同開発メンバー追加</vt:lpstr>
      <vt:lpstr>プルリクエスト(1/3)</vt:lpstr>
      <vt:lpstr>プルリクエスト(2/3)</vt:lpstr>
      <vt:lpstr>プルリクエストする(3/3)</vt:lpstr>
      <vt:lpstr>プルリクエストマージ(1/2)</vt:lpstr>
      <vt:lpstr>プルリクエストマージ(2/2)</vt:lpstr>
      <vt:lpstr>プルリクエストコンフリクト</vt:lpstr>
      <vt:lpstr>PowerPoint プレゼンテーション</vt:lpstr>
      <vt:lpstr>プルせずにマージ(1/2)</vt:lpstr>
      <vt:lpstr>プルせずにマージ(2/2)</vt:lpstr>
      <vt:lpstr>Git-Svnコマンド比較表</vt:lpstr>
      <vt:lpstr>WinMergeでマージ(1/2)</vt:lpstr>
      <vt:lpstr>WinMergeでマージ(2/2)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kkomatsu</dc:creator>
  <cp:lastModifiedBy>kkomatsu</cp:lastModifiedBy>
  <cp:revision>114</cp:revision>
  <dcterms:created xsi:type="dcterms:W3CDTF">2017-01-06T02:38:38Z</dcterms:created>
  <dcterms:modified xsi:type="dcterms:W3CDTF">2017-01-17T08:02:39Z</dcterms:modified>
</cp:coreProperties>
</file>