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68C1-6238-48B4-9C97-22BFE9D4030A}" type="datetimeFigureOut">
              <a:rPr lang="en-US"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E9D81-7741-4CF0-B0F2-B9E484B6DE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9D81-7741-4CF0-B0F2-B9E484B6DEE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2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9D81-7741-4CF0-B0F2-B9E484B6DEE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5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9D81-7741-4CF0-B0F2-B9E484B6DEE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9D81-7741-4CF0-B0F2-B9E484B6DEE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9D81-7741-4CF0-B0F2-B9E484B6DEE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9D81-7741-4CF0-B0F2-B9E484B6DEE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6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9D81-7741-4CF0-B0F2-B9E484B6DEE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9D81-7741-4CF0-B0F2-B9E484B6DEE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9D81-7741-4CF0-B0F2-B9E484B6DEE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9D81-7741-4CF0-B0F2-B9E484B6DEE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50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9D81-7741-4CF0-B0F2-B9E484B6DEE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893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5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9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1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jakov.zivkovic@fer.hr" TargetMode="External"/><Relationship Id="rId3" Type="http://schemas.openxmlformats.org/officeDocument/2006/relationships/hyperlink" Target="mailto:filip.bozic@fer.hr" TargetMode="External"/><Relationship Id="rId7" Type="http://schemas.openxmlformats.org/officeDocument/2006/relationships/hyperlink" Target="mailto:vilim.prodanovic@fer.h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tjepan.vrljicak@fer.hr" TargetMode="External"/><Relationship Id="rId5" Type="http://schemas.openxmlformats.org/officeDocument/2006/relationships/hyperlink" Target="mailto:ema.zokovic@fer.hr" TargetMode="External"/><Relationship Id="rId4" Type="http://schemas.openxmlformats.org/officeDocument/2006/relationships/hyperlink" Target="mailto:nikola.gajski@fer.hr" TargetMode="External"/><Relationship Id="rId9" Type="http://schemas.openxmlformats.org/officeDocument/2006/relationships/hyperlink" Target="mailto:darin.dasic@fer.h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.apache.org/derb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NUL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/>
              <a:t>Troškovnik života</a:t>
            </a:r>
            <a:br>
              <a:rPr lang="HR-HR"/>
            </a:br>
            <a:endParaRPr lang="HR-HR"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err="1">
                <a:solidFill>
                  <a:srgbClr val="000000"/>
                </a:solidFill>
                <a:latin typeface="Calibri"/>
              </a:rPr>
              <a:t>Teflja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Naučene lekcije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>
                <a:solidFill>
                  <a:srgbClr val="FFFFFF"/>
                </a:solidFill>
                <a:latin typeface="Century Gothic"/>
              </a:rPr>
              <a:t>Timski rad i podjela rada</a:t>
            </a:r>
          </a:p>
          <a:p>
            <a:r>
              <a:rPr lang="HR-HR">
                <a:solidFill>
                  <a:srgbClr val="FFFFFF"/>
                </a:solidFill>
                <a:latin typeface="Century Gothic"/>
              </a:rPr>
              <a:t>Poštivanje rokova</a:t>
            </a:r>
          </a:p>
          <a:p>
            <a:r>
              <a:rPr lang="HR-HR">
                <a:solidFill>
                  <a:srgbClr val="FFFFFF"/>
                </a:solidFill>
                <a:latin typeface="Century Gothic"/>
              </a:rPr>
              <a:t>Ostvarivanje zadataka na najefikasniji način</a:t>
            </a:r>
          </a:p>
          <a:p>
            <a:r>
              <a:rPr lang="HR-HR">
                <a:solidFill>
                  <a:srgbClr val="FFFFFF"/>
                </a:solidFill>
                <a:latin typeface="Century Gothic"/>
              </a:rPr>
              <a:t>Kako voditi i kako ne voditi sastanke</a:t>
            </a:r>
          </a:p>
          <a:p>
            <a:pPr marL="0" indent="0">
              <a:buNone/>
            </a:pPr>
            <a:endParaRPr lang="HR-HR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893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Filip Božić ( </a:t>
            </a:r>
            <a:r>
              <a:rPr lang="HR-HR">
                <a:hlinkClick r:id="rId3"/>
              </a:rPr>
              <a:t>filip.bozic@fer.hr</a:t>
            </a:r>
            <a:r>
              <a:rPr lang="HR-HR"/>
              <a:t> )</a:t>
            </a:r>
          </a:p>
          <a:p>
            <a:r>
              <a:rPr lang="HR-HR"/>
              <a:t>Nikola Gajski ( </a:t>
            </a:r>
            <a:r>
              <a:rPr lang="HR-HR">
                <a:hlinkClick r:id="rId4"/>
              </a:rPr>
              <a:t>nikola.gajski@fer.hr</a:t>
            </a:r>
            <a:r>
              <a:rPr lang="HR-HR"/>
              <a:t> )</a:t>
            </a:r>
          </a:p>
          <a:p>
            <a:r>
              <a:rPr lang="HR-HR"/>
              <a:t>Ema Zoković ( </a:t>
            </a:r>
            <a:r>
              <a:rPr lang="HR-HR">
                <a:hlinkClick r:id="rId5"/>
              </a:rPr>
              <a:t>ema.zokovic@fer.hr )</a:t>
            </a:r>
          </a:p>
          <a:p>
            <a:r>
              <a:rPr lang="HR-HR"/>
              <a:t>Stjepan </a:t>
            </a:r>
            <a:r>
              <a:rPr lang="HR-HR" err="1"/>
              <a:t>Vrljičak</a:t>
            </a:r>
            <a:r>
              <a:rPr lang="HR-HR"/>
              <a:t> ( </a:t>
            </a:r>
            <a:r>
              <a:rPr lang="HR-HR">
                <a:hlinkClick r:id="rId6"/>
              </a:rPr>
              <a:t>stjepan.vrljicak@fer.hr  )</a:t>
            </a:r>
          </a:p>
          <a:p>
            <a:r>
              <a:rPr lang="HR-HR"/>
              <a:t>Vilim </a:t>
            </a:r>
            <a:r>
              <a:rPr lang="HR-HR" err="1"/>
              <a:t>Prodanović</a:t>
            </a:r>
            <a:r>
              <a:rPr lang="HR-HR"/>
              <a:t> ( </a:t>
            </a:r>
            <a:r>
              <a:rPr lang="HR-HR">
                <a:hlinkClick r:id="rId7"/>
              </a:rPr>
              <a:t>vilim.prodanovic@fer.hr )</a:t>
            </a:r>
          </a:p>
          <a:p>
            <a:r>
              <a:rPr lang="HR-HR"/>
              <a:t>Jakov Živković ( </a:t>
            </a:r>
            <a:r>
              <a:rPr lang="HR-HR">
                <a:hlinkClick r:id="rId8"/>
              </a:rPr>
              <a:t>jakov.zivkovic@fer.hr )</a:t>
            </a:r>
          </a:p>
          <a:p>
            <a:r>
              <a:rPr lang="HR-HR" err="1"/>
              <a:t>Darin</a:t>
            </a:r>
            <a:r>
              <a:rPr lang="HR-HR"/>
              <a:t> </a:t>
            </a:r>
            <a:r>
              <a:rPr lang="HR-HR" err="1"/>
              <a:t>Dašić</a:t>
            </a:r>
            <a:r>
              <a:rPr lang="HR-HR"/>
              <a:t> ( </a:t>
            </a:r>
            <a:r>
              <a:rPr lang="HR-HR">
                <a:hlinkClick r:id="rId9"/>
              </a:rPr>
              <a:t>darin.dasic@fer.hr )</a:t>
            </a:r>
          </a:p>
        </p:txBody>
      </p:sp>
    </p:spTree>
    <p:extLst>
      <p:ext uri="{BB962C8B-B14F-4D97-AF65-F5344CB8AC3E}">
        <p14:creationId xmlns:p14="http://schemas.microsoft.com/office/powerpoint/2010/main" val="389636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/>
              <a:t>Sadržaj</a:t>
            </a:r>
            <a:endParaRPr lang="HR-HR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sz="2400"/>
              <a:t>Opis zadatka</a:t>
            </a:r>
          </a:p>
          <a:p>
            <a:r>
              <a:rPr lang="HR-HR" sz="2400"/>
              <a:t>Funkcionalni zahtjevi</a:t>
            </a:r>
          </a:p>
          <a:p>
            <a:r>
              <a:rPr lang="HR-HR" sz="2400"/>
              <a:t>Ostali zahtjevi</a:t>
            </a:r>
          </a:p>
          <a:p>
            <a:r>
              <a:rPr lang="HR-HR" sz="2400"/>
              <a:t>Korišteni alati i tehnologije</a:t>
            </a:r>
          </a:p>
          <a:p>
            <a:r>
              <a:rPr lang="HR-HR" sz="2400"/>
              <a:t>Korišteni </a:t>
            </a:r>
            <a:r>
              <a:rPr lang="HR-HR" sz="2400" err="1"/>
              <a:t>prograski</a:t>
            </a:r>
            <a:r>
              <a:rPr lang="HR-HR" sz="2400"/>
              <a:t> jezici</a:t>
            </a:r>
          </a:p>
          <a:p>
            <a:r>
              <a:rPr lang="HR-HR" sz="2400"/>
              <a:t>Arhitektura</a:t>
            </a:r>
          </a:p>
          <a:p>
            <a:r>
              <a:rPr lang="HR-HR" sz="2400"/>
              <a:t>Organizacija rada</a:t>
            </a:r>
          </a:p>
          <a:p>
            <a:r>
              <a:rPr lang="HR-HR" sz="2400"/>
              <a:t>Iskustva</a:t>
            </a:r>
          </a:p>
        </p:txBody>
      </p:sp>
    </p:spTree>
    <p:extLst>
      <p:ext uri="{BB962C8B-B14F-4D97-AF65-F5344CB8AC3E}">
        <p14:creationId xmlns:p14="http://schemas.microsoft.com/office/powerpoint/2010/main" val="311325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Opis</a:t>
            </a:r>
            <a:r>
              <a:rPr lang="EN-US"/>
              <a:t> </a:t>
            </a:r>
            <a:r>
              <a:rPr lang="EN-US" err="1"/>
              <a:t>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3" y="2052638"/>
            <a:ext cx="10753141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Cilj projekta je razvoj programske podrške za web aplikaciju Troškovnik života</a:t>
            </a:r>
          </a:p>
          <a:p>
            <a:r>
              <a:rPr lang="HR-HR"/>
              <a:t>Troškovnik života na temelju statističkih podataka omogućava učinkovito financijsko planiranje registriranog korisnika</a:t>
            </a:r>
          </a:p>
          <a:p>
            <a:r>
              <a:rPr lang="HR-HR"/>
              <a:t>Korisniku je omogućeno dodavanje, pregledavanje, uređivanje, analiza, slanje i generiranje PDF-a troškovnika</a:t>
            </a:r>
          </a:p>
          <a:p>
            <a:endParaRPr lang="HR-HR"/>
          </a:p>
          <a:p>
            <a:r>
              <a:rPr lang="HR-HR"/>
              <a:t>Pandan Troškovniku života je Microsoft Office Excel koji isto tako omogućava unošenje iznosa za odabrane datume te statističku analizu i grafički prikaz istog, međutim Troškovnik života je intuitivniji i pruža dodatne funkcionalnosti</a:t>
            </a:r>
          </a:p>
          <a:p>
            <a:endParaRPr lang="HR-HR"/>
          </a:p>
          <a:p>
            <a:pPr marL="0" indent="0">
              <a:buNone/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692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Registracija korisnika</a:t>
            </a:r>
          </a:p>
          <a:p>
            <a:r>
              <a:rPr lang="HR-HR"/>
              <a:t>Prijava/odjava iz sustava</a:t>
            </a:r>
          </a:p>
          <a:p>
            <a:r>
              <a:rPr lang="HR-HR"/>
              <a:t>Kreacija novog troškovnika</a:t>
            </a:r>
          </a:p>
          <a:p>
            <a:r>
              <a:rPr lang="HR-HR"/>
              <a:t>Prikaz postojećih troškovnika</a:t>
            </a:r>
          </a:p>
          <a:p>
            <a:r>
              <a:rPr lang="HR-HR"/>
              <a:t>Slanje troškovnika drugom korisniku</a:t>
            </a:r>
          </a:p>
          <a:p>
            <a:r>
              <a:rPr lang="HR-HR"/>
              <a:t>Generiranje PDF dokumenta troškovnika</a:t>
            </a:r>
          </a:p>
          <a:p>
            <a:r>
              <a:rPr lang="HR-HR"/>
              <a:t>Izmjena troškovnika </a:t>
            </a:r>
          </a:p>
          <a:p>
            <a:r>
              <a:rPr lang="HR-HR"/>
              <a:t>Izmjena korisničkih podataka</a:t>
            </a:r>
          </a:p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182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Ostali zahtjevi</a:t>
            </a:r>
            <a:endParaRPr lang="HR-HR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Nefunkcionalni zahtjevi</a:t>
            </a:r>
            <a:endParaRPr lang="HR-HR">
              <a:solidFill>
                <a:srgbClr val="8AD0D6"/>
              </a:solidFill>
              <a:latin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Sustav podržava hrvatske grafeme</a:t>
            </a:r>
          </a:p>
          <a:p>
            <a:r>
              <a:rPr lang="HR-HR"/>
              <a:t>Troškovnici se pohranjuju i učitavaju iz lokalne baze podataka na korisničkom računalu</a:t>
            </a:r>
          </a:p>
          <a:p>
            <a:r>
              <a:rPr lang="HR-HR"/>
              <a:t>Projekt dovršiti do 12. Siječnja 2017 u 23:59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/>
              <a:t>Zahtjevi domene primjene</a:t>
            </a:r>
            <a:endParaRPr lang="HR-HR">
              <a:solidFill>
                <a:srgbClr val="8AD0D6"/>
              </a:solidFill>
              <a:latin typeface="Century Gothic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Sustav</a:t>
            </a:r>
            <a:r>
              <a:rPr lang="EN-US"/>
              <a:t> </a:t>
            </a:r>
            <a:r>
              <a:rPr lang="EN-US" err="1"/>
              <a:t>sadrži</a:t>
            </a:r>
            <a:r>
              <a:rPr lang="EN-US"/>
              <a:t> </a:t>
            </a:r>
            <a:r>
              <a:rPr lang="EN-US" err="1"/>
              <a:t>dvije</a:t>
            </a:r>
            <a:r>
              <a:rPr lang="EN-US"/>
              <a:t> </a:t>
            </a:r>
            <a:r>
              <a:rPr lang="EN-US" err="1"/>
              <a:t>baze</a:t>
            </a:r>
            <a:r>
              <a:rPr lang="EN-US"/>
              <a:t> </a:t>
            </a:r>
            <a:r>
              <a:rPr lang="EN-US" err="1"/>
              <a:t>podataka</a:t>
            </a:r>
          </a:p>
          <a:p>
            <a:r>
              <a:rPr lang="EN-US" err="1">
                <a:solidFill>
                  <a:srgbClr val="FFFFFF"/>
                </a:solidFill>
                <a:latin typeface="Century Gothic"/>
              </a:rPr>
              <a:t>Lokalna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baza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podataka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sadrži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korisnika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i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troškovnike</a:t>
            </a:r>
          </a:p>
          <a:p>
            <a:r>
              <a:rPr lang="EN-US" err="1">
                <a:solidFill>
                  <a:srgbClr val="FFFFFF"/>
                </a:solidFill>
                <a:latin typeface="Century Gothic"/>
              </a:rPr>
              <a:t>Udaljena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baza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podataka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sadrži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samo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korisnike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te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služi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kao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tražilica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605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Korišteni alati i tehnologije</a:t>
            </a:r>
            <a:endParaRPr lang="HR-HR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Apache </a:t>
            </a:r>
            <a:r>
              <a:rPr lang="HR-HR" err="1"/>
              <a:t>Tomcat</a:t>
            </a:r>
            <a:r>
              <a:rPr lang="HR-HR"/>
              <a:t>  (http://tomcat.apache.org) - server na kojem se vrti aplikaciju</a:t>
            </a:r>
          </a:p>
          <a:p>
            <a:r>
              <a:rPr lang="HR-HR"/>
              <a:t>Apache </a:t>
            </a:r>
            <a:r>
              <a:rPr lang="HR-HR" err="1"/>
              <a:t>Derby</a:t>
            </a:r>
            <a:r>
              <a:rPr lang="HR-HR"/>
              <a:t> relacijska baza podataka (</a:t>
            </a:r>
            <a:r>
              <a:rPr lang="HR-HR">
                <a:hlinkClick r:id="rId3"/>
              </a:rPr>
              <a:t>https://db.apache.org/derby</a:t>
            </a:r>
            <a:r>
              <a:rPr lang="HR-HR"/>
              <a:t>) koja implementira JDBC standard i ORM </a:t>
            </a:r>
            <a:r>
              <a:rPr lang="HR-HR" err="1"/>
              <a:t>Hibernate</a:t>
            </a:r>
          </a:p>
          <a:p>
            <a:r>
              <a:rPr lang="HR-HR" err="1"/>
              <a:t>RESTful</a:t>
            </a:r>
            <a:r>
              <a:rPr lang="HR-HR"/>
              <a:t> (</a:t>
            </a:r>
            <a:r>
              <a:rPr lang="EN">
                <a:solidFill>
                  <a:srgbClr val="FFFFFF"/>
                </a:solidFill>
              </a:rPr>
              <a:t>Representational state transfer</a:t>
            </a:r>
            <a:r>
              <a:rPr lang="HR-HR">
                <a:solidFill>
                  <a:srgbClr val="FFFFFF"/>
                </a:solidFill>
              </a:rPr>
              <a:t>) u </a:t>
            </a:r>
            <a:r>
              <a:rPr lang="HR-HR" err="1">
                <a:solidFill>
                  <a:srgbClr val="FFFFFF"/>
                </a:solidFill>
              </a:rPr>
              <a:t>Troškoviku</a:t>
            </a:r>
            <a:r>
              <a:rPr lang="HR-HR">
                <a:solidFill>
                  <a:srgbClr val="FFFFFF"/>
                </a:solidFill>
              </a:rPr>
              <a:t> života implementiran je </a:t>
            </a:r>
            <a:r>
              <a:rPr lang="HR-HR" err="1">
                <a:solidFill>
                  <a:srgbClr val="FFFFFF"/>
                </a:solidFill>
              </a:rPr>
              <a:t>Jersey</a:t>
            </a:r>
            <a:r>
              <a:rPr lang="HR-HR">
                <a:solidFill>
                  <a:srgbClr val="FFFFFF"/>
                </a:solidFill>
              </a:rPr>
              <a:t> </a:t>
            </a:r>
            <a:r>
              <a:rPr lang="HR-HR" err="1">
                <a:solidFill>
                  <a:srgbClr val="FFFFFF"/>
                </a:solidFill>
              </a:rPr>
              <a:t>RESTful</a:t>
            </a:r>
            <a:r>
              <a:rPr lang="HR-HR">
                <a:solidFill>
                  <a:srgbClr val="FFFFFF"/>
                </a:solidFill>
              </a:rPr>
              <a:t> Web </a:t>
            </a:r>
            <a:r>
              <a:rPr lang="HR-HR" err="1">
                <a:solidFill>
                  <a:srgbClr val="FFFFFF"/>
                </a:solidFill>
              </a:rPr>
              <a:t>Services</a:t>
            </a:r>
            <a:r>
              <a:rPr lang="HR-HR">
                <a:solidFill>
                  <a:srgbClr val="FFFFFF"/>
                </a:solidFill>
              </a:rPr>
              <a:t> radnim okvirom</a:t>
            </a:r>
          </a:p>
          <a:p>
            <a:endParaRPr lang="HR-HR"/>
          </a:p>
          <a:p>
            <a:r>
              <a:rPr lang="HR-HR"/>
              <a:t>Apache </a:t>
            </a:r>
            <a:r>
              <a:rPr lang="HR-HR" err="1"/>
              <a:t>Maven</a:t>
            </a:r>
            <a:r>
              <a:rPr lang="HR-HR"/>
              <a:t> – izgradnja i upravljanje projektom ostvareno je ovom tehnologijom</a:t>
            </a:r>
          </a:p>
          <a:p>
            <a:pPr marL="0" indent="0">
              <a:buNone/>
            </a:pPr>
            <a:endParaRPr lang="HR-HR"/>
          </a:p>
          <a:p>
            <a:pPr marL="0" indent="0">
              <a:buNone/>
            </a:pPr>
            <a:endParaRPr lang="HR-HR"/>
          </a:p>
          <a:p>
            <a:pPr marL="0" indent="0">
              <a:buNone/>
            </a:pPr>
            <a:endParaRPr lang="HR-HR"/>
          </a:p>
          <a:p>
            <a:pPr marL="0" indent="0">
              <a:buNone/>
            </a:pPr>
            <a:endParaRPr lang="HR-HR"/>
          </a:p>
          <a:p>
            <a:endParaRPr lang="HR-HR"/>
          </a:p>
          <a:p>
            <a:pPr lvl="1"/>
            <a:endParaRPr lang="HR-HR"/>
          </a:p>
          <a:p>
            <a:pPr lvl="1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2537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Korišteni</a:t>
            </a:r>
            <a:r>
              <a:rPr lang="EN-US"/>
              <a:t> </a:t>
            </a:r>
            <a:r>
              <a:rPr lang="EN-US" err="1"/>
              <a:t>programski</a:t>
            </a:r>
            <a:r>
              <a:rPr lang="EN-US"/>
              <a:t> </a:t>
            </a:r>
            <a:r>
              <a:rPr lang="EN-US" err="1"/>
              <a:t>jezik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>
                <a:solidFill>
                  <a:srgbClr val="FFFFFF"/>
                </a:solidFill>
                <a:latin typeface="Century Gothic"/>
              </a:rPr>
              <a:t>Back-end cijele web aplikacije napravljen je u programskom jeziku Java (</a:t>
            </a:r>
            <a:r>
              <a:rPr lang="HR-HR">
                <a:solidFill>
                  <a:srgbClr val="FFFFFF"/>
                </a:solidFill>
                <a:latin typeface="Century Gothic"/>
                <a:hlinkClick r:id="rId3" invalidUrl="http:///"/>
              </a:rPr>
              <a:t>https</a:t>
            </a:r>
            <a:r>
              <a:rPr lang="HR-HR">
                <a:latin typeface="Century Gothic"/>
                <a:hlinkClick r:id="rId4" invalidUrl="http:///"/>
              </a:rPr>
              <a:t>://java.com/en/</a:t>
            </a:r>
            <a:r>
              <a:rPr lang="HR-HR">
                <a:latin typeface="Century Gothic"/>
              </a:rPr>
              <a:t>)</a:t>
            </a:r>
            <a:endParaRPr lang="HR-HR">
              <a:solidFill>
                <a:srgbClr val="FFFFFF"/>
              </a:solidFill>
              <a:latin typeface="Century Gothic"/>
            </a:endParaRPr>
          </a:p>
          <a:p>
            <a:r>
              <a:rPr lang="HR-HR">
                <a:latin typeface="Century Gothic"/>
              </a:rPr>
              <a:t>Front-end izrađen je pomoću JavaScript-a (https://www.javascript.com) i HTML prezentacijskog jezilka. </a:t>
            </a:r>
          </a:p>
          <a:p>
            <a:r>
              <a:rPr lang="HR-HR">
                <a:latin typeface="Century Gothic"/>
              </a:rPr>
              <a:t>Neke od korištenih tehnologija : JSON, AJAX, JQuery...</a:t>
            </a:r>
          </a:p>
          <a:p>
            <a:r>
              <a:rPr lang="HR-HR">
                <a:latin typeface="Century Gothic"/>
              </a:rPr>
              <a:t>Oblikovni obrasci korišteni u projektu : DAO ( Data Access Object ) sučelje, generator, omotavači ( wrapper )</a:t>
            </a:r>
          </a:p>
        </p:txBody>
      </p:sp>
    </p:spTree>
    <p:extLst>
      <p:ext uri="{BB962C8B-B14F-4D97-AF65-F5344CB8AC3E}">
        <p14:creationId xmlns:p14="http://schemas.microsoft.com/office/powerpoint/2010/main" val="94901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Arhitektura</a:t>
            </a:r>
            <a:r>
              <a:rPr lang="EN-US"/>
              <a:t> </a:t>
            </a:r>
            <a:r>
              <a:rPr lang="EN-US" err="1"/>
              <a:t>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entury Gothic"/>
              </a:rPr>
              <a:t>2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velika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podsustava</a:t>
            </a:r>
            <a:r>
              <a:rPr lang="EN-US">
                <a:solidFill>
                  <a:srgbClr val="FFFFFF"/>
                </a:solidFill>
                <a:latin typeface="Century Gothic"/>
              </a:rPr>
              <a:t>: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lvl="1"/>
            <a:r>
              <a:rPr lang="EN-US">
                <a:latin typeface="Century Gothic"/>
              </a:rPr>
              <a:t>Web </a:t>
            </a:r>
            <a:r>
              <a:rPr lang="EN-US" err="1">
                <a:latin typeface="Century Gothic"/>
              </a:rPr>
              <a:t>aplikacija</a:t>
            </a:r>
            <a:r>
              <a:rPr lang="EN-US">
                <a:latin typeface="Century Gothic"/>
              </a:rPr>
              <a:t> s </a:t>
            </a:r>
            <a:r>
              <a:rPr lang="EN-US" err="1">
                <a:latin typeface="Century Gothic"/>
              </a:rPr>
              <a:t>lokalnom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bazom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podataka</a:t>
            </a:r>
          </a:p>
          <a:p>
            <a:pPr lvl="1"/>
            <a:r>
              <a:rPr lang="EN-US" err="1">
                <a:latin typeface="Century Gothic"/>
              </a:rPr>
              <a:t>Udaljeni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poslužitelj</a:t>
            </a:r>
            <a:r>
              <a:rPr lang="EN-US">
                <a:latin typeface="Century Gothic"/>
              </a:rPr>
              <a:t> s </a:t>
            </a:r>
            <a:r>
              <a:rPr lang="EN-US" err="1">
                <a:latin typeface="Century Gothic"/>
              </a:rPr>
              <a:t>udaljenom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bazom</a:t>
            </a:r>
            <a:r>
              <a:rPr lang="EN-US">
                <a:latin typeface="Century Gothic"/>
              </a:rPr>
              <a:t> </a:t>
            </a:r>
            <a:r>
              <a:rPr lang="EN-US" err="1">
                <a:latin typeface="Century Gothic"/>
              </a:rPr>
              <a:t>podataka</a:t>
            </a:r>
            <a:endParaRPr lang="EN-US">
              <a:latin typeface="Century Gothic"/>
            </a:endParaRPr>
          </a:p>
        </p:txBody>
      </p:sp>
      <p:pic>
        <p:nvPicPr>
          <p:cNvPr id="4" name="Slika 3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02" y="3375708"/>
            <a:ext cx="5221253" cy="31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2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Rezervirano mjesto sadržaja 3" descr="201701150711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90" y="1250605"/>
            <a:ext cx="6692796" cy="4920619"/>
          </a:xfrm>
          <a:prstGeom prst="rect">
            <a:avLst/>
          </a:prstGeom>
          <a:effectLst/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R-HR"/>
              <a:t>Organizacija rada</a:t>
            </a:r>
            <a:endParaRPr lang="HR-HR">
              <a:latin typeface="Century Gothic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R-HR">
                <a:solidFill>
                  <a:srgbClr val="FFFFFF"/>
                </a:solidFill>
                <a:latin typeface="Century Gothic"/>
              </a:rPr>
              <a:t>12.10.2016 - početak specifikacije i podijele zadataka</a:t>
            </a:r>
          </a:p>
          <a:p>
            <a:r>
              <a:rPr lang="HR-HR">
                <a:solidFill>
                  <a:srgbClr val="FFFFFF"/>
                </a:solidFill>
                <a:latin typeface="Century Gothic"/>
              </a:rPr>
              <a:t>4.11.2016 - završeni prvi dio dokumentacije</a:t>
            </a:r>
          </a:p>
          <a:p>
            <a:r>
              <a:rPr lang="HR-HR">
                <a:solidFill>
                  <a:srgbClr val="FFFFFF"/>
                </a:solidFill>
                <a:latin typeface="Century Gothic"/>
              </a:rPr>
              <a:t>5.12.2016 - početak implementacije</a:t>
            </a:r>
          </a:p>
          <a:p>
            <a:r>
              <a:rPr lang="HR-HR">
                <a:solidFill>
                  <a:srgbClr val="FFFFFF"/>
                </a:solidFill>
                <a:latin typeface="Century Gothic"/>
              </a:rPr>
              <a:t>2.1.2017 - početak testiranja</a:t>
            </a:r>
          </a:p>
          <a:p>
            <a:r>
              <a:rPr lang="HR-HR">
                <a:latin typeface="Century Gothic"/>
              </a:rPr>
              <a:t>12.1.2016 - završetak implementacije i dokumentacije </a:t>
            </a:r>
          </a:p>
        </p:txBody>
      </p:sp>
    </p:spTree>
    <p:extLst>
      <p:ext uri="{BB962C8B-B14F-4D97-AF65-F5344CB8AC3E}">
        <p14:creationId xmlns:p14="http://schemas.microsoft.com/office/powerpoint/2010/main" val="2428549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Troškovnik života </vt:lpstr>
      <vt:lpstr>Sadržaj</vt:lpstr>
      <vt:lpstr>Opis zadatka</vt:lpstr>
      <vt:lpstr>Funkcionalni zahtjevi</vt:lpstr>
      <vt:lpstr>Ostali zahtjevi</vt:lpstr>
      <vt:lpstr>Korišteni alati i tehnologije</vt:lpstr>
      <vt:lpstr>Korišteni programski jezik</vt:lpstr>
      <vt:lpstr>Arhitektura sustava</vt:lpstr>
      <vt:lpstr>Organizacija rada</vt:lpstr>
      <vt:lpstr>Naučene lekcije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Troškovnik života </dc:title>
  <cp:revision>1</cp:revision>
  <dcterms:modified xsi:type="dcterms:W3CDTF">2017-01-16T10:32:26Z</dcterms:modified>
</cp:coreProperties>
</file>