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DD9E9-FC43-D455-E086-37FCFDAF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FCE34D-EE92-4CC1-6811-818A56E8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9E179-3516-E80F-AEA0-5C916ABC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4CE1D-4F33-9043-4A5F-E3B8B624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E75A80-12B4-85F1-7F16-9C84F74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7026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5A4E6-B1CD-C8AF-7C3A-51FBD4D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8C5030-AE66-F66D-1367-DAEF0F93D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919F5-95E8-E907-E242-49AC0C66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B8C48-652A-0F5F-6BCC-0F04933D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7F4CE-7546-0EEB-2CF8-5F2CEA7F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53758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485F11-5FA4-804C-3F16-E55AA1E63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560A76-73CE-785F-A55B-C0A8248B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38E98-E85D-9993-6E36-C6F9BB3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8CD6B-053F-8D7B-5FF4-1E745383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351AB-9E49-D4E1-EFB8-C49B6720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6303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477E8-11CB-068E-13EA-39C5F02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3996F-AFA5-D5C8-6040-DAB8255C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3E543-84B6-58E6-97F7-0DB04AA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C0555-8D0E-D195-1139-DB9465C4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A09BC-5BC9-539D-66CC-464FE169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3121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96633-371D-CB6C-6226-45987CDC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BD095-652F-9793-BAF4-F6804B53A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FCF2C-6DC0-6927-8E04-F1BBB565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F1D9C-3C32-12A9-5F82-63BFEA6C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EFF05-77EC-0415-A251-CE50174D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59880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EA056-0E00-9198-C4C2-4B9E51F3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0F71A4-1C9E-B57C-8167-91839F8C9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7D960F-9988-C973-A30C-162A2E95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5FA083-BCAB-4CCB-D9CD-B4990BF2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D127C-FFF8-953D-43D1-1DC3A353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A4835-A74C-0E09-DEDE-D80BF2A4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6731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D3F62-7A2A-CFFA-C3D4-230D3822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FE308-F892-E201-775A-EDEBE191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57C3C0-DFB4-6CBB-A648-C5FE5599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532755-CEAD-E0F8-AA1A-E3876DD97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1720AC-BFD9-EF9D-089A-75493C76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57C839-580A-A1B1-E7B1-675380E9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C6160F-6567-0E66-C6D5-04C9B58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D170F3-ADE4-3A1E-04FB-E6A8C612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38430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A1C68-3445-9DBA-C243-89E03808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B410C-0A14-59AB-C5CB-F0E8B75A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7CF09D-AE83-7AAA-C4FB-7DB08759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877B1F-D807-7BEE-BD72-9ACE262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14806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9C0407-17D9-1F5B-F912-93F46CFC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B09B8-A677-F3E6-5625-0DE3B317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CF91D-9E21-64C0-16AA-748364A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7684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B628C-F4C7-4D01-75B2-4A9FC725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1D1F3-1D77-42E6-488C-2A3BB45F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A7D63-4823-1A8E-3511-27E7A513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AF51E8-8B67-78DE-F46D-5BE4E21D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AE7A4E-835B-A8FD-3242-FCE50652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69825A-A4B7-FF86-CF61-53313EDE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1966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32BC9-DEED-93A8-2C2A-64F30039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9B1EBB-C55B-2D37-C55A-670AF0CED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F7211F-53BF-C3B6-3F1F-0965D117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CCA75-5BB0-F2C8-8C56-6B6F8261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7B2536-6AD0-7844-FB13-5BCDA177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45388-25D4-475E-FA91-BF7CB84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68075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0B0830-1245-31FA-7835-0D9FA722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041AA7-7204-0E8C-1BE2-30FC2061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07503-F055-6805-58F1-8580CE33F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5EDC-C6EB-40F1-B732-0BFD937C0A91}" type="datetimeFigureOut">
              <a:rPr lang="fr-CM" smtClean="0"/>
              <a:t>21/06/2025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E01A1-4706-680C-EA04-C900ADDF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2AD31-B31A-E4A0-C569-A8A8E598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0C2A-4548-4395-B738-B8E1BF023E17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514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72BC7-CFE8-59FD-5747-4209A11F0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Analyse Stratégique des Méthodes de Vente pour la Nouvelle Ligne de Produits</a:t>
            </a:r>
            <a:br>
              <a:rPr lang="fr-FR" dirty="0"/>
            </a:br>
            <a:endParaRPr lang="fr-CM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67D6EE-7277-913B-5C80-52E18366D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Sous-titre :</a:t>
            </a:r>
            <a:r>
              <a:rPr lang="fr-FR" dirty="0"/>
              <a:t> Optimiser l'Efficacité Commerciale pour </a:t>
            </a:r>
            <a:r>
              <a:rPr lang="fr-FR" dirty="0" err="1"/>
              <a:t>Pens</a:t>
            </a:r>
            <a:r>
              <a:rPr lang="fr-FR" dirty="0"/>
              <a:t> and Printers</a:t>
            </a:r>
          </a:p>
          <a:p>
            <a:r>
              <a:rPr lang="fr-FR" b="1" dirty="0"/>
              <a:t>NGALA STELLA / DATACAMP</a:t>
            </a:r>
          </a:p>
          <a:p>
            <a:r>
              <a:rPr lang="fr-FR" dirty="0"/>
              <a:t> 20 juin 2025</a:t>
            </a:r>
          </a:p>
          <a:p>
            <a:endParaRPr lang="fr-CM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5F590-D10C-AF68-02AA-24293DEA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6" y="1122363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25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02FD1-0C95-4266-FDEA-59AD9611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Pourquoi cette analyse ? Nos Objectifs Clés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C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12DA99-832D-C6C6-2A8A-C06453E8F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972" y="1458496"/>
            <a:ext cx="9906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Clés 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Contexte 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Lancement récent de la nouvelle ligne de papeterie "outils de brainstorming".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défi 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Évaluer l'efficacité de 3 nouvelles méthodes de vente testées (Email, Appel, Email &amp; Appel) face aux changements du marché.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 principal 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Identifier la/les méthodes la plus/les plus performante(s) et efficiente(s) pour les futures stratégies de vente, en tenant compte des ressources (temps équipe).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Pourquoi c'est important 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Assurer la rentabilité des investissements dans de nouvelles lignes de produits.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364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65835-BA20-473D-2B27-2CB71DE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Comment nous avons analysé les données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3BCF5E-C144-2AC4-D712-A8A38B62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825625"/>
            <a:ext cx="11756571" cy="490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Points Clés :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dirty="0"/>
              <a:t>Source des données :</a:t>
            </a:r>
            <a:r>
              <a:rPr lang="fr-FR" dirty="0"/>
              <a:t> Données de ventes des 6 premières semaines post-lancement, extraites du système de suivi des ventes.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b="1" dirty="0"/>
              <a:t>Étapes clés de l'analyse :</a:t>
            </a:r>
            <a:r>
              <a:rPr lang="fr-FR" dirty="0"/>
              <a:t> </a:t>
            </a:r>
          </a:p>
          <a:p>
            <a:pPr lvl="2"/>
            <a:r>
              <a:rPr lang="fr-FR" b="1" dirty="0"/>
              <a:t>Validation &amp; Nettoyage :</a:t>
            </a:r>
            <a:r>
              <a:rPr lang="fr-FR" dirty="0"/>
              <a:t> Assurer la qualité des données (gestion des valeurs manquantes, cohérence).</a:t>
            </a:r>
          </a:p>
          <a:p>
            <a:pPr lvl="2"/>
            <a:r>
              <a:rPr lang="fr-FR" b="1" dirty="0"/>
              <a:t>Analyse Exploratoire :</a:t>
            </a:r>
            <a:r>
              <a:rPr lang="fr-FR" dirty="0"/>
              <a:t> Comprendre les schémas de revenus, le comportement client et l'efficacité de chaque méthode.</a:t>
            </a:r>
          </a:p>
          <a:p>
            <a:pPr lvl="2"/>
            <a:r>
              <a:rPr lang="fr-FR" b="1" dirty="0"/>
              <a:t>Définition de Métriques Clés :</a:t>
            </a:r>
            <a:r>
              <a:rPr lang="fr-FR" dirty="0"/>
              <a:t> Proposer un indicateur pour suivre le succès.</a:t>
            </a:r>
          </a:p>
          <a:p>
            <a:pPr lvl="2"/>
            <a:r>
              <a:rPr lang="fr-FR" b="1" dirty="0"/>
              <a:t>Recommandations :</a:t>
            </a:r>
            <a:r>
              <a:rPr lang="fr-FR" dirty="0"/>
              <a:t> Basées sur les données et la rentabilité (temps de l'équipe).</a:t>
            </a:r>
          </a:p>
          <a:p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21430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01E20-15D8-A0C1-68B2-728AB49A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a été touché et combien de revenus ?</a:t>
            </a:r>
            <a:endParaRPr lang="fr-C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3EC54B-394B-2143-2B23-AF92A51FA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614" y="1923805"/>
            <a:ext cx="1183821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Clés / Graphiques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de Clients par Méthode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Présentez le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graphique à barres :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image_customers_by_method.png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fr-FR" altLang="fr-F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Mentionnez les chiffres : "Email a touché le plus de clients ({{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customers_by_method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['Email'] }}), suivi par Email &amp; Call ({{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customers_by_method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['Email and call'] }}) et Call ({{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customers_by_method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['Call'] }})."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Interprétation rapide : reflète l'effort nécessaire par méthode.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Globale des Revenus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Présentez l'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histogramme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image_revenue_histogram.png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 : "La majorité des transactions se situent entre X et Y euros, avec quelques ventes à revenus très élevés."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Clé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Comprendre l'échelle de chaque méthode et la variation générale des revenus. </a:t>
            </a:r>
          </a:p>
        </p:txBody>
      </p:sp>
    </p:spTree>
    <p:extLst>
      <p:ext uri="{BB962C8B-B14F-4D97-AF65-F5344CB8AC3E}">
        <p14:creationId xmlns:p14="http://schemas.microsoft.com/office/powerpoint/2010/main" val="42487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EC739-BD2E-B659-5DAA-5B959797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 méthode génère le plus de valeur ?</a:t>
            </a:r>
            <a:endParaRPr lang="fr-C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5267B0-4DFC-A220-7D8E-81BD2FB8E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686" y="1940726"/>
            <a:ext cx="1187631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Graphique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Présentez le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 des Revenus par Méthode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altLang="fr-FR" sz="1600" b="1" dirty="0">
                <a:latin typeface="Arial" panose="020B0604020202020204" pitchFamily="34" charset="0"/>
              </a:rPr>
              <a:t>(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image_revenue_by_method.png</a:t>
            </a:r>
            <a:r>
              <a:rPr lang="fr-FR" altLang="fr-FR" sz="900" b="1" dirty="0">
                <a:latin typeface="Arial Unicode MS"/>
              </a:rPr>
              <a:t>);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 Clés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Méthode "Call"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Montre la médiane de revenu la plus élevée (environ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{{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revenue_by_method_desc.loc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['Call', '50%']:.2f }}€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Excellent pour la valeur par transaction.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Méthode "Email and call"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Très compétitive, avec un revenu médian (environ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{{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revenue_by_method_desc.loc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['Email and call', '50%']:.2f }}€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juste derrière "Call", mais avec une distribution plus cohérente.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Méthode "Email"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revenu médian est le plus bas (environ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{{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revenue_by_method_desc.loc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['Email', '50%']:.2f }}€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comme prévu pour un faible effort.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Clé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"Call" excelle en valeur brute par transaction, "Email &amp; Call" est une alternative très proche et potentiellement plus efficace. </a:t>
            </a:r>
          </a:p>
        </p:txBody>
      </p:sp>
    </p:spTree>
    <p:extLst>
      <p:ext uri="{BB962C8B-B14F-4D97-AF65-F5344CB8AC3E}">
        <p14:creationId xmlns:p14="http://schemas.microsoft.com/office/powerpoint/2010/main" val="2294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FAB8-BD4C-BF93-523A-41371A3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Tendances des Revenus Semaine après Semaine</a:t>
            </a:r>
            <a:endParaRPr lang="fr-CM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E79A5D-7377-5DE1-9CE8-53D40E0A83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671" y="1814554"/>
            <a:ext cx="109891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Graphique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Présentez le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Graphique en Lignes de l'évolution du Revenu Moyen par Méthode (</a:t>
            </a:r>
            <a:r>
              <a:rPr kumimoji="0" lang="fr-FR" altLang="fr-F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image_revenue_time_series.png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 Clés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"Les performances de toutes les méthodes sont restées relativement stables au cours des 6 semaines, sans déclin majeur."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"La méthode 'Call' a maintenu sa position de leader en revenu moyen par transaction tout au long de la période."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"La méthode 'Email and Call' a constamment surperformé l'Email seul."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Clé :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tendances sont cohérentes ; pas de surprises majeures sur la durée testée.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3617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BB78-D0D6-A56C-D53B-6DCA7741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mesurer notre succès à l'avenir ?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0338C-1A6C-22CA-10F4-561FCA70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Points Clés :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Définition du RMC :</a:t>
            </a:r>
            <a:r>
              <a:rPr lang="fr-FR" dirty="0"/>
              <a:t> Le revenu total généré divisé par le nombre de clients uniques pour une méthode donnée.</a:t>
            </a:r>
          </a:p>
          <a:p>
            <a:pPr lvl="1"/>
            <a:r>
              <a:rPr lang="fr-FR" b="1" dirty="0"/>
              <a:t>Pourquoi c'est important :</a:t>
            </a:r>
            <a:r>
              <a:rPr lang="fr-FR" dirty="0"/>
              <a:t> Mesure directe de la valeur que chaque client apporte, permettant de comparer l'efficacité de chaque méthode indépendamment du volume de contact. Utile pour évaluer le "retour sur l'investissement temps".</a:t>
            </a:r>
          </a:p>
          <a:p>
            <a:pPr lvl="1"/>
            <a:r>
              <a:rPr lang="fr-FR" b="1" dirty="0"/>
              <a:t>Valeurs Actuelles (estimation) :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RMC Global : </a:t>
            </a:r>
            <a:r>
              <a:rPr lang="fr-FR" b="1" dirty="0"/>
              <a:t>{{ avg_revenue_per_customer_global:.2f }} €</a:t>
            </a:r>
            <a:endParaRPr lang="fr-FR" dirty="0"/>
          </a:p>
          <a:p>
            <a:pPr lvl="2"/>
            <a:r>
              <a:rPr lang="fr-FR" dirty="0"/>
              <a:t>RMC pour 'Email' : </a:t>
            </a:r>
            <a:r>
              <a:rPr lang="fr-FR" b="1" dirty="0"/>
              <a:t>{{ </a:t>
            </a:r>
            <a:r>
              <a:rPr lang="fr-FR" b="1" dirty="0" err="1"/>
              <a:t>avg_revenue_per_customer_by_method.loc</a:t>
            </a:r>
            <a:r>
              <a:rPr lang="fr-FR" b="1" dirty="0"/>
              <a:t>['Email']:.2f }} €</a:t>
            </a:r>
            <a:endParaRPr lang="fr-FR" dirty="0"/>
          </a:p>
          <a:p>
            <a:pPr lvl="2"/>
            <a:r>
              <a:rPr lang="fr-FR" dirty="0"/>
              <a:t>RMC pour 'Call' : </a:t>
            </a:r>
            <a:r>
              <a:rPr lang="fr-FR" b="1" dirty="0"/>
              <a:t>{{ </a:t>
            </a:r>
            <a:r>
              <a:rPr lang="fr-FR" b="1" dirty="0" err="1"/>
              <a:t>avg_revenue_per_customer_by_method.loc</a:t>
            </a:r>
            <a:r>
              <a:rPr lang="fr-FR" b="1" dirty="0"/>
              <a:t>['Call']:.2f }} €</a:t>
            </a:r>
            <a:endParaRPr lang="fr-FR" dirty="0"/>
          </a:p>
          <a:p>
            <a:pPr lvl="2"/>
            <a:r>
              <a:rPr lang="fr-FR" dirty="0"/>
              <a:t>RMC pour 'Email and call' : </a:t>
            </a:r>
            <a:r>
              <a:rPr lang="fr-FR" b="1" dirty="0"/>
              <a:t>{{ </a:t>
            </a:r>
            <a:r>
              <a:rPr lang="fr-FR" b="1" dirty="0" err="1"/>
              <a:t>avg_revenue_per_customer_by_method.loc</a:t>
            </a:r>
            <a:r>
              <a:rPr lang="fr-FR" b="1" dirty="0"/>
              <a:t>['Email and call']:.2f }} €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Message Clé :</a:t>
            </a:r>
            <a:r>
              <a:rPr lang="fr-FR" dirty="0"/>
              <a:t> Présentez cette métrique comme votre recommandation principale pour le suivi futur.</a:t>
            </a:r>
          </a:p>
          <a:p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8119367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7BC8A-569A-62BD-AF80-5839F020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M" dirty="0"/>
              <a:t>Nos Recommandations Stratégiques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A7A2C-359B-1F22-C963-BBF425EB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271"/>
            <a:ext cx="10515600" cy="5137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Points Clés (actions concrètes) :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PRIORISER la méthode "Email and call" :</a:t>
            </a:r>
            <a:r>
              <a:rPr lang="fr-FR" dirty="0"/>
              <a:t> </a:t>
            </a:r>
          </a:p>
          <a:p>
            <a:pPr lvl="2"/>
            <a:r>
              <a:rPr lang="fr-FR" b="1" dirty="0"/>
              <a:t>Justification :</a:t>
            </a:r>
            <a:r>
              <a:rPr lang="fr-FR" dirty="0"/>
              <a:t> Offre le meilleur équilibre valeur/effort. Un RMC élevé ({{ </a:t>
            </a:r>
            <a:r>
              <a:rPr lang="fr-FR" dirty="0" err="1"/>
              <a:t>avg_revenue_per_customer_by_method.loc</a:t>
            </a:r>
            <a:r>
              <a:rPr lang="fr-FR" dirty="0"/>
              <a:t>['Email and call']:.2f }} €) pour seulement 10 min de temps d'équipe par client. C'est l'approche la plus efficiente.</a:t>
            </a:r>
          </a:p>
          <a:p>
            <a:pPr lvl="2"/>
            <a:r>
              <a:rPr lang="fr-FR" b="1" dirty="0"/>
              <a:t>Action :</a:t>
            </a:r>
            <a:r>
              <a:rPr lang="fr-FR" dirty="0"/>
              <a:t> Concentrer l'essentiel des ressources et des formations de l'équipe sur cette méthode.</a:t>
            </a:r>
          </a:p>
          <a:p>
            <a:pPr lvl="1"/>
            <a:r>
              <a:rPr lang="fr-FR" b="1" dirty="0"/>
              <a:t>UTILISER la méthode "Email" pour la qualification ou la masse :</a:t>
            </a:r>
            <a:r>
              <a:rPr lang="fr-FR" dirty="0"/>
              <a:t> </a:t>
            </a:r>
          </a:p>
          <a:p>
            <a:pPr lvl="2"/>
            <a:r>
              <a:rPr lang="fr-FR" b="1" dirty="0"/>
              <a:t>Justification :</a:t>
            </a:r>
            <a:r>
              <a:rPr lang="fr-FR" dirty="0"/>
              <a:t> Coût/temps quasi nul.</a:t>
            </a:r>
          </a:p>
          <a:p>
            <a:pPr lvl="2"/>
            <a:r>
              <a:rPr lang="fr-FR" b="1" dirty="0"/>
              <a:t>Action :</a:t>
            </a:r>
            <a:r>
              <a:rPr lang="fr-FR" dirty="0"/>
              <a:t> Idéale pour des campagnes de sensibilisation à grande échelle ou pour identifier des prospects chauds avant un contact plus poussé.</a:t>
            </a:r>
          </a:p>
          <a:p>
            <a:pPr lvl="1"/>
            <a:r>
              <a:rPr lang="fr-FR" b="1" dirty="0"/>
              <a:t>RÉÉVALUER la méthode "Call" pour le ciblage haut potentiel :</a:t>
            </a:r>
            <a:r>
              <a:rPr lang="fr-FR" dirty="0"/>
              <a:t> </a:t>
            </a:r>
          </a:p>
          <a:p>
            <a:pPr lvl="2"/>
            <a:r>
              <a:rPr lang="fr-FR" b="1" dirty="0"/>
              <a:t>Justification :</a:t>
            </a:r>
            <a:r>
              <a:rPr lang="fr-FR" dirty="0"/>
              <a:t> RMC le plus élevé ({{ </a:t>
            </a:r>
            <a:r>
              <a:rPr lang="fr-FR" dirty="0" err="1"/>
              <a:t>avg_revenue_per_customer_by_method.loc</a:t>
            </a:r>
            <a:r>
              <a:rPr lang="fr-FR" dirty="0"/>
              <a:t>['Call']:.2f }} €), mais prend 30 min/client.</a:t>
            </a:r>
          </a:p>
          <a:p>
            <a:pPr lvl="2"/>
            <a:r>
              <a:rPr lang="fr-FR" b="1" dirty="0"/>
              <a:t>Action :</a:t>
            </a:r>
            <a:r>
              <a:rPr lang="fr-FR" dirty="0"/>
              <a:t> Réserver cette approche aux clients à très fort potentiel, aux grands comptes ou aux cas où la relation client est primordiale et justifie l'investissement en temps.</a:t>
            </a:r>
          </a:p>
          <a:p>
            <a:pPr marL="0" indent="0">
              <a:buNone/>
            </a:pPr>
            <a:r>
              <a:rPr lang="fr-FR" b="1" dirty="0"/>
              <a:t>Message Clé :</a:t>
            </a:r>
            <a:r>
              <a:rPr lang="fr-FR" dirty="0"/>
              <a:t> Actions claires et justifiées pour l'équipe de vente.</a:t>
            </a:r>
          </a:p>
          <a:p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197457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4E75D-F16E-357F-95A2-A16FDA43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M" dirty="0"/>
              <a:t>Prochaines Étapes &amp;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6DCF3-6807-39AF-9447-196650F0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Points Clés :</a:t>
            </a:r>
            <a:r>
              <a:rPr lang="fr-FR" dirty="0"/>
              <a:t> </a:t>
            </a:r>
          </a:p>
          <a:p>
            <a:pPr lvl="1"/>
            <a:r>
              <a:rPr lang="fr-FR" b="1" dirty="0"/>
              <a:t>Suivi :</a:t>
            </a:r>
            <a:r>
              <a:rPr lang="fr-FR" dirty="0"/>
              <a:t> Mettre en place un suivi régulier du Revenu Moyen par Client (RMC) pour toutes les méthodes.</a:t>
            </a:r>
          </a:p>
          <a:p>
            <a:pPr lvl="1"/>
            <a:r>
              <a:rPr lang="fr-FR" b="1" dirty="0"/>
              <a:t>Amélioration Continue :</a:t>
            </a:r>
            <a:r>
              <a:rPr lang="fr-FR" dirty="0"/>
              <a:t> Envisager des tests A/B sur les messages/timing des emails et appels.</a:t>
            </a:r>
          </a:p>
          <a:p>
            <a:pPr lvl="1"/>
            <a:r>
              <a:rPr lang="fr-FR" b="1" dirty="0"/>
              <a:t>Données Supplémentaires :</a:t>
            </a:r>
            <a:r>
              <a:rPr lang="fr-FR" dirty="0"/>
              <a:t> Collecter des données sur le coût horaire de l'équipe pour calculer un Coût d'Acquisition Client (CAC) plus précis, si possible.</a:t>
            </a:r>
          </a:p>
          <a:p>
            <a:pPr lvl="1"/>
            <a:r>
              <a:rPr lang="fr-FR" b="1" dirty="0"/>
              <a:t>Discussion :</a:t>
            </a:r>
            <a:r>
              <a:rPr lang="fr-FR" dirty="0"/>
              <a:t> Ouvrir la parole pour les questions du Sales Rep.</a:t>
            </a:r>
          </a:p>
          <a:p>
            <a:pPr lvl="1"/>
            <a:endParaRPr lang="fr-FR" dirty="0"/>
          </a:p>
          <a:p>
            <a:pPr marL="457200" lvl="1" indent="0" algn="ctr">
              <a:buNone/>
            </a:pPr>
            <a:r>
              <a:rPr lang="fr-FR" dirty="0"/>
              <a:t>Merci pour votre attention !</a:t>
            </a:r>
          </a:p>
          <a:p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343738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1176</Words>
  <Application>Microsoft Office PowerPoint</Application>
  <PresentationFormat>Grand écran</PresentationFormat>
  <Paragraphs>84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Thème Office</vt:lpstr>
      <vt:lpstr> Analyse Stratégique des Méthodes de Vente pour la Nouvelle Ligne de Produits </vt:lpstr>
      <vt:lpstr>Pourquoi cette analyse ? Nos Objectifs Clés  </vt:lpstr>
      <vt:lpstr> Comment nous avons analysé les données</vt:lpstr>
      <vt:lpstr>Qui a été touché et combien de revenus ?</vt:lpstr>
      <vt:lpstr>Quelle méthode génère le plus de valeur ?</vt:lpstr>
      <vt:lpstr>Tendances des Revenus Semaine après Semaine</vt:lpstr>
      <vt:lpstr>Comment mesurer notre succès à l'avenir ?</vt:lpstr>
      <vt:lpstr>Nos Recommandations Stratégiques</vt:lpstr>
      <vt:lpstr>Prochaines Étapes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STELLA NGALA</dc:creator>
  <cp:lastModifiedBy>STELLA NGALA</cp:lastModifiedBy>
  <cp:revision>2</cp:revision>
  <dcterms:created xsi:type="dcterms:W3CDTF">2025-06-20T22:49:57Z</dcterms:created>
  <dcterms:modified xsi:type="dcterms:W3CDTF">2025-06-20T23:11:54Z</dcterms:modified>
</cp:coreProperties>
</file>