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63" d="100"/>
          <a:sy n="63" d="100"/>
        </p:scale>
        <p:origin x="6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66F3C5-A50B-3318-155D-FE7C9E68164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M"/>
          </a:p>
        </p:txBody>
      </p:sp>
      <p:sp>
        <p:nvSpPr>
          <p:cNvPr id="3" name="Sous-titre 2">
            <a:extLst>
              <a:ext uri="{FF2B5EF4-FFF2-40B4-BE49-F238E27FC236}">
                <a16:creationId xmlns:a16="http://schemas.microsoft.com/office/drawing/2014/main" id="{D78310B9-7D8B-444E-EF5B-6EB2E8945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M"/>
          </a:p>
        </p:txBody>
      </p:sp>
      <p:sp>
        <p:nvSpPr>
          <p:cNvPr id="4" name="Espace réservé de la date 3">
            <a:extLst>
              <a:ext uri="{FF2B5EF4-FFF2-40B4-BE49-F238E27FC236}">
                <a16:creationId xmlns:a16="http://schemas.microsoft.com/office/drawing/2014/main" id="{6F4DD492-AF3D-5F89-1D52-CEBF0059A0E2}"/>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5" name="Espace réservé du pied de page 4">
            <a:extLst>
              <a:ext uri="{FF2B5EF4-FFF2-40B4-BE49-F238E27FC236}">
                <a16:creationId xmlns:a16="http://schemas.microsoft.com/office/drawing/2014/main" id="{60833100-8DC3-9329-5FB1-BB942DAFF1A0}"/>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BA80F9D5-C43D-A34C-F88B-F8D99F75021E}"/>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121832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3B1879-2DA1-993E-791F-F9867EC2FBB0}"/>
              </a:ext>
            </a:extLst>
          </p:cNvPr>
          <p:cNvSpPr>
            <a:spLocks noGrp="1"/>
          </p:cNvSpPr>
          <p:nvPr>
            <p:ph type="title"/>
          </p:nvPr>
        </p:nvSpPr>
        <p:spPr/>
        <p:txBody>
          <a:bodyPr/>
          <a:lstStyle/>
          <a:p>
            <a:r>
              <a:rPr lang="fr-FR"/>
              <a:t>Modifiez le style du titre</a:t>
            </a:r>
            <a:endParaRPr lang="fr-CM"/>
          </a:p>
        </p:txBody>
      </p:sp>
      <p:sp>
        <p:nvSpPr>
          <p:cNvPr id="3" name="Espace réservé du texte vertical 2">
            <a:extLst>
              <a:ext uri="{FF2B5EF4-FFF2-40B4-BE49-F238E27FC236}">
                <a16:creationId xmlns:a16="http://schemas.microsoft.com/office/drawing/2014/main" id="{1584537B-4899-B80E-2944-E7480204F37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03810E4E-BDEC-B59B-641D-72E701B410AB}"/>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5" name="Espace réservé du pied de page 4">
            <a:extLst>
              <a:ext uri="{FF2B5EF4-FFF2-40B4-BE49-F238E27FC236}">
                <a16:creationId xmlns:a16="http://schemas.microsoft.com/office/drawing/2014/main" id="{7C2A3A7A-7F6E-E3E6-DF41-4023852B8395}"/>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A1C958FC-D4AE-6903-16DC-C1E161E9D310}"/>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123459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203BD34-EEAB-2FEE-D75A-233454042C02}"/>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M"/>
          </a:p>
        </p:txBody>
      </p:sp>
      <p:sp>
        <p:nvSpPr>
          <p:cNvPr id="3" name="Espace réservé du texte vertical 2">
            <a:extLst>
              <a:ext uri="{FF2B5EF4-FFF2-40B4-BE49-F238E27FC236}">
                <a16:creationId xmlns:a16="http://schemas.microsoft.com/office/drawing/2014/main" id="{7E94E385-FE97-6F01-5FEE-DDAABCAF012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4BE83409-6742-8701-DA08-CF7214252A34}"/>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5" name="Espace réservé du pied de page 4">
            <a:extLst>
              <a:ext uri="{FF2B5EF4-FFF2-40B4-BE49-F238E27FC236}">
                <a16:creationId xmlns:a16="http://schemas.microsoft.com/office/drawing/2014/main" id="{D33C12BF-FD06-4156-9DCA-282408C803DB}"/>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7BEB5665-09C5-A3B4-BE08-181669F988FE}"/>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214379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6225D0-2025-B4F3-8905-36EDE860190F}"/>
              </a:ext>
            </a:extLst>
          </p:cNvPr>
          <p:cNvSpPr>
            <a:spLocks noGrp="1"/>
          </p:cNvSpPr>
          <p:nvPr>
            <p:ph type="title"/>
          </p:nvPr>
        </p:nvSpPr>
        <p:spPr/>
        <p:txBody>
          <a:bodyPr/>
          <a:lstStyle/>
          <a:p>
            <a:r>
              <a:rPr lang="fr-FR"/>
              <a:t>Modifiez le style du titre</a:t>
            </a:r>
            <a:endParaRPr lang="fr-CM"/>
          </a:p>
        </p:txBody>
      </p:sp>
      <p:sp>
        <p:nvSpPr>
          <p:cNvPr id="3" name="Espace réservé du contenu 2">
            <a:extLst>
              <a:ext uri="{FF2B5EF4-FFF2-40B4-BE49-F238E27FC236}">
                <a16:creationId xmlns:a16="http://schemas.microsoft.com/office/drawing/2014/main" id="{2BCD0373-90A8-724E-5598-8CD8844EF86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E28A199F-6B4F-6010-FE0F-DAEB4A39D093}"/>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5" name="Espace réservé du pied de page 4">
            <a:extLst>
              <a:ext uri="{FF2B5EF4-FFF2-40B4-BE49-F238E27FC236}">
                <a16:creationId xmlns:a16="http://schemas.microsoft.com/office/drawing/2014/main" id="{9FBDCE57-BB13-DA96-1711-417EE9C39566}"/>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1D873923-0768-79C5-EFAA-FCB072D373F1}"/>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245825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1055CB-B7A1-6724-0FD4-26229C3B8C8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M"/>
          </a:p>
        </p:txBody>
      </p:sp>
      <p:sp>
        <p:nvSpPr>
          <p:cNvPr id="3" name="Espace réservé du texte 2">
            <a:extLst>
              <a:ext uri="{FF2B5EF4-FFF2-40B4-BE49-F238E27FC236}">
                <a16:creationId xmlns:a16="http://schemas.microsoft.com/office/drawing/2014/main" id="{8AAA8478-8C63-8FFB-6630-6A07017C9F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FDF84A1-CCC9-86C1-C5B7-22C9D5B0C973}"/>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5" name="Espace réservé du pied de page 4">
            <a:extLst>
              <a:ext uri="{FF2B5EF4-FFF2-40B4-BE49-F238E27FC236}">
                <a16:creationId xmlns:a16="http://schemas.microsoft.com/office/drawing/2014/main" id="{DF22D979-F360-289A-6AFF-AC3E0E723B8C}"/>
              </a:ext>
            </a:extLst>
          </p:cNvPr>
          <p:cNvSpPr>
            <a:spLocks noGrp="1"/>
          </p:cNvSpPr>
          <p:nvPr>
            <p:ph type="ftr" sz="quarter" idx="11"/>
          </p:nvPr>
        </p:nvSpPr>
        <p:spPr/>
        <p:txBody>
          <a:bodyPr/>
          <a:lstStyle/>
          <a:p>
            <a:endParaRPr lang="fr-CM"/>
          </a:p>
        </p:txBody>
      </p:sp>
      <p:sp>
        <p:nvSpPr>
          <p:cNvPr id="6" name="Espace réservé du numéro de diapositive 5">
            <a:extLst>
              <a:ext uri="{FF2B5EF4-FFF2-40B4-BE49-F238E27FC236}">
                <a16:creationId xmlns:a16="http://schemas.microsoft.com/office/drawing/2014/main" id="{C7209E29-2D98-13E2-F889-22E90A9C7603}"/>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3282907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3E05B-29DF-034A-1235-23162E0909F7}"/>
              </a:ext>
            </a:extLst>
          </p:cNvPr>
          <p:cNvSpPr>
            <a:spLocks noGrp="1"/>
          </p:cNvSpPr>
          <p:nvPr>
            <p:ph type="title"/>
          </p:nvPr>
        </p:nvSpPr>
        <p:spPr/>
        <p:txBody>
          <a:bodyPr/>
          <a:lstStyle/>
          <a:p>
            <a:r>
              <a:rPr lang="fr-FR"/>
              <a:t>Modifiez le style du titre</a:t>
            </a:r>
            <a:endParaRPr lang="fr-CM"/>
          </a:p>
        </p:txBody>
      </p:sp>
      <p:sp>
        <p:nvSpPr>
          <p:cNvPr id="3" name="Espace réservé du contenu 2">
            <a:extLst>
              <a:ext uri="{FF2B5EF4-FFF2-40B4-BE49-F238E27FC236}">
                <a16:creationId xmlns:a16="http://schemas.microsoft.com/office/drawing/2014/main" id="{A660AB6A-FDFB-C197-32C4-D1F9DFD5103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u contenu 3">
            <a:extLst>
              <a:ext uri="{FF2B5EF4-FFF2-40B4-BE49-F238E27FC236}">
                <a16:creationId xmlns:a16="http://schemas.microsoft.com/office/drawing/2014/main" id="{0BB4D7B0-B5A5-BA59-0875-3EEEA3C2B3F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5" name="Espace réservé de la date 4">
            <a:extLst>
              <a:ext uri="{FF2B5EF4-FFF2-40B4-BE49-F238E27FC236}">
                <a16:creationId xmlns:a16="http://schemas.microsoft.com/office/drawing/2014/main" id="{9308A86E-3F91-082D-0AFF-78AC78205FDE}"/>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6" name="Espace réservé du pied de page 5">
            <a:extLst>
              <a:ext uri="{FF2B5EF4-FFF2-40B4-BE49-F238E27FC236}">
                <a16:creationId xmlns:a16="http://schemas.microsoft.com/office/drawing/2014/main" id="{C83E31C3-0A3D-17CE-F118-997B28D27A75}"/>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DBAAB4B0-7753-E479-FBB9-02277286080C}"/>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237386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AE31C-2635-EBBB-08E6-66EC4A7622CF}"/>
              </a:ext>
            </a:extLst>
          </p:cNvPr>
          <p:cNvSpPr>
            <a:spLocks noGrp="1"/>
          </p:cNvSpPr>
          <p:nvPr>
            <p:ph type="title"/>
          </p:nvPr>
        </p:nvSpPr>
        <p:spPr>
          <a:xfrm>
            <a:off x="839788" y="365125"/>
            <a:ext cx="10515600" cy="1325563"/>
          </a:xfrm>
        </p:spPr>
        <p:txBody>
          <a:bodyPr/>
          <a:lstStyle/>
          <a:p>
            <a:r>
              <a:rPr lang="fr-FR"/>
              <a:t>Modifiez le style du titre</a:t>
            </a:r>
            <a:endParaRPr lang="fr-CM"/>
          </a:p>
        </p:txBody>
      </p:sp>
      <p:sp>
        <p:nvSpPr>
          <p:cNvPr id="3" name="Espace réservé du texte 2">
            <a:extLst>
              <a:ext uri="{FF2B5EF4-FFF2-40B4-BE49-F238E27FC236}">
                <a16:creationId xmlns:a16="http://schemas.microsoft.com/office/drawing/2014/main" id="{ED3CE19C-3ED8-2B77-4A8D-04CCCD238D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80E9ACB-C141-36C7-5E63-C52CE91620C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5" name="Espace réservé du texte 4">
            <a:extLst>
              <a:ext uri="{FF2B5EF4-FFF2-40B4-BE49-F238E27FC236}">
                <a16:creationId xmlns:a16="http://schemas.microsoft.com/office/drawing/2014/main" id="{B8169246-AA3A-2668-0407-537503CF97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2326E61-D959-9CD1-9B9C-14FF140D9D2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7" name="Espace réservé de la date 6">
            <a:extLst>
              <a:ext uri="{FF2B5EF4-FFF2-40B4-BE49-F238E27FC236}">
                <a16:creationId xmlns:a16="http://schemas.microsoft.com/office/drawing/2014/main" id="{DC45F45C-B007-8651-99D1-9279532B29FE}"/>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8" name="Espace réservé du pied de page 7">
            <a:extLst>
              <a:ext uri="{FF2B5EF4-FFF2-40B4-BE49-F238E27FC236}">
                <a16:creationId xmlns:a16="http://schemas.microsoft.com/office/drawing/2014/main" id="{5AAE6043-162D-0665-3567-3091759CC344}"/>
              </a:ext>
            </a:extLst>
          </p:cNvPr>
          <p:cNvSpPr>
            <a:spLocks noGrp="1"/>
          </p:cNvSpPr>
          <p:nvPr>
            <p:ph type="ftr" sz="quarter" idx="11"/>
          </p:nvPr>
        </p:nvSpPr>
        <p:spPr/>
        <p:txBody>
          <a:bodyPr/>
          <a:lstStyle/>
          <a:p>
            <a:endParaRPr lang="fr-CM"/>
          </a:p>
        </p:txBody>
      </p:sp>
      <p:sp>
        <p:nvSpPr>
          <p:cNvPr id="9" name="Espace réservé du numéro de diapositive 8">
            <a:extLst>
              <a:ext uri="{FF2B5EF4-FFF2-40B4-BE49-F238E27FC236}">
                <a16:creationId xmlns:a16="http://schemas.microsoft.com/office/drawing/2014/main" id="{0D495114-479D-A4FF-6F09-7D90C9B56317}"/>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353883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F646FC-904D-AE91-B919-9EC0C5340EB6}"/>
              </a:ext>
            </a:extLst>
          </p:cNvPr>
          <p:cNvSpPr>
            <a:spLocks noGrp="1"/>
          </p:cNvSpPr>
          <p:nvPr>
            <p:ph type="title"/>
          </p:nvPr>
        </p:nvSpPr>
        <p:spPr/>
        <p:txBody>
          <a:bodyPr/>
          <a:lstStyle/>
          <a:p>
            <a:r>
              <a:rPr lang="fr-FR"/>
              <a:t>Modifiez le style du titre</a:t>
            </a:r>
            <a:endParaRPr lang="fr-CM"/>
          </a:p>
        </p:txBody>
      </p:sp>
      <p:sp>
        <p:nvSpPr>
          <p:cNvPr id="3" name="Espace réservé de la date 2">
            <a:extLst>
              <a:ext uri="{FF2B5EF4-FFF2-40B4-BE49-F238E27FC236}">
                <a16:creationId xmlns:a16="http://schemas.microsoft.com/office/drawing/2014/main" id="{C0F3050A-D235-4F90-0557-F76F1ECB179C}"/>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4" name="Espace réservé du pied de page 3">
            <a:extLst>
              <a:ext uri="{FF2B5EF4-FFF2-40B4-BE49-F238E27FC236}">
                <a16:creationId xmlns:a16="http://schemas.microsoft.com/office/drawing/2014/main" id="{445FE8A0-2BC7-3DBA-3942-1E0278238333}"/>
              </a:ext>
            </a:extLst>
          </p:cNvPr>
          <p:cNvSpPr>
            <a:spLocks noGrp="1"/>
          </p:cNvSpPr>
          <p:nvPr>
            <p:ph type="ftr" sz="quarter" idx="11"/>
          </p:nvPr>
        </p:nvSpPr>
        <p:spPr/>
        <p:txBody>
          <a:bodyPr/>
          <a:lstStyle/>
          <a:p>
            <a:endParaRPr lang="fr-CM"/>
          </a:p>
        </p:txBody>
      </p:sp>
      <p:sp>
        <p:nvSpPr>
          <p:cNvPr id="5" name="Espace réservé du numéro de diapositive 4">
            <a:extLst>
              <a:ext uri="{FF2B5EF4-FFF2-40B4-BE49-F238E27FC236}">
                <a16:creationId xmlns:a16="http://schemas.microsoft.com/office/drawing/2014/main" id="{12BCB4FE-376E-1C26-BF17-E88442688837}"/>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58642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008CA24-5EC7-7CCF-9F45-19727A6968DA}"/>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3" name="Espace réservé du pied de page 2">
            <a:extLst>
              <a:ext uri="{FF2B5EF4-FFF2-40B4-BE49-F238E27FC236}">
                <a16:creationId xmlns:a16="http://schemas.microsoft.com/office/drawing/2014/main" id="{CE08299C-B65C-7E60-CA7C-89094FBF5AE7}"/>
              </a:ext>
            </a:extLst>
          </p:cNvPr>
          <p:cNvSpPr>
            <a:spLocks noGrp="1"/>
          </p:cNvSpPr>
          <p:nvPr>
            <p:ph type="ftr" sz="quarter" idx="11"/>
          </p:nvPr>
        </p:nvSpPr>
        <p:spPr/>
        <p:txBody>
          <a:bodyPr/>
          <a:lstStyle/>
          <a:p>
            <a:endParaRPr lang="fr-CM"/>
          </a:p>
        </p:txBody>
      </p:sp>
      <p:sp>
        <p:nvSpPr>
          <p:cNvPr id="4" name="Espace réservé du numéro de diapositive 3">
            <a:extLst>
              <a:ext uri="{FF2B5EF4-FFF2-40B4-BE49-F238E27FC236}">
                <a16:creationId xmlns:a16="http://schemas.microsoft.com/office/drawing/2014/main" id="{5E8CC3FF-A58F-55FD-52EB-02497FBD9081}"/>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174856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E783C2-A206-1559-AD4C-079A66B65F1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M"/>
          </a:p>
        </p:txBody>
      </p:sp>
      <p:sp>
        <p:nvSpPr>
          <p:cNvPr id="3" name="Espace réservé du contenu 2">
            <a:extLst>
              <a:ext uri="{FF2B5EF4-FFF2-40B4-BE49-F238E27FC236}">
                <a16:creationId xmlns:a16="http://schemas.microsoft.com/office/drawing/2014/main" id="{7A4DF508-ABB5-3AC3-4661-0755197E3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u texte 3">
            <a:extLst>
              <a:ext uri="{FF2B5EF4-FFF2-40B4-BE49-F238E27FC236}">
                <a16:creationId xmlns:a16="http://schemas.microsoft.com/office/drawing/2014/main" id="{D7153BDE-7F21-5D7B-8E71-EEEA8626B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23CD85C-A451-A6FC-9A83-51ECD71B8D3E}"/>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6" name="Espace réservé du pied de page 5">
            <a:extLst>
              <a:ext uri="{FF2B5EF4-FFF2-40B4-BE49-F238E27FC236}">
                <a16:creationId xmlns:a16="http://schemas.microsoft.com/office/drawing/2014/main" id="{EBE54F13-0408-C550-76D6-83DA201E5AF7}"/>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3EB3AD8E-64B1-4D48-3AC0-C6207BCDA22C}"/>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149584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92DD20-14E7-1E20-D38F-A7C4E09CB2D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M"/>
          </a:p>
        </p:txBody>
      </p:sp>
      <p:sp>
        <p:nvSpPr>
          <p:cNvPr id="3" name="Espace réservé pour une image  2">
            <a:extLst>
              <a:ext uri="{FF2B5EF4-FFF2-40B4-BE49-F238E27FC236}">
                <a16:creationId xmlns:a16="http://schemas.microsoft.com/office/drawing/2014/main" id="{89013AEB-DF61-2DEA-5074-EEAB084548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M"/>
          </a:p>
        </p:txBody>
      </p:sp>
      <p:sp>
        <p:nvSpPr>
          <p:cNvPr id="4" name="Espace réservé du texte 3">
            <a:extLst>
              <a:ext uri="{FF2B5EF4-FFF2-40B4-BE49-F238E27FC236}">
                <a16:creationId xmlns:a16="http://schemas.microsoft.com/office/drawing/2014/main" id="{973EAC30-7D5B-C896-ED00-AC439E477A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12B827-AC7B-ADA2-2D89-6BC233687316}"/>
              </a:ext>
            </a:extLst>
          </p:cNvPr>
          <p:cNvSpPr>
            <a:spLocks noGrp="1"/>
          </p:cNvSpPr>
          <p:nvPr>
            <p:ph type="dt" sz="half" idx="10"/>
          </p:nvPr>
        </p:nvSpPr>
        <p:spPr/>
        <p:txBody>
          <a:bodyPr/>
          <a:lstStyle/>
          <a:p>
            <a:fld id="{93546F6C-9265-4B12-9C9A-C1CDDAD67D41}" type="datetimeFigureOut">
              <a:rPr lang="fr-CM" smtClean="0"/>
              <a:t>03/07/2025</a:t>
            </a:fld>
            <a:endParaRPr lang="fr-CM"/>
          </a:p>
        </p:txBody>
      </p:sp>
      <p:sp>
        <p:nvSpPr>
          <p:cNvPr id="6" name="Espace réservé du pied de page 5">
            <a:extLst>
              <a:ext uri="{FF2B5EF4-FFF2-40B4-BE49-F238E27FC236}">
                <a16:creationId xmlns:a16="http://schemas.microsoft.com/office/drawing/2014/main" id="{09688540-2CC5-D650-1690-198DAE9740E3}"/>
              </a:ext>
            </a:extLst>
          </p:cNvPr>
          <p:cNvSpPr>
            <a:spLocks noGrp="1"/>
          </p:cNvSpPr>
          <p:nvPr>
            <p:ph type="ftr" sz="quarter" idx="11"/>
          </p:nvPr>
        </p:nvSpPr>
        <p:spPr/>
        <p:txBody>
          <a:bodyPr/>
          <a:lstStyle/>
          <a:p>
            <a:endParaRPr lang="fr-CM"/>
          </a:p>
        </p:txBody>
      </p:sp>
      <p:sp>
        <p:nvSpPr>
          <p:cNvPr id="7" name="Espace réservé du numéro de diapositive 6">
            <a:extLst>
              <a:ext uri="{FF2B5EF4-FFF2-40B4-BE49-F238E27FC236}">
                <a16:creationId xmlns:a16="http://schemas.microsoft.com/office/drawing/2014/main" id="{D8CD7362-862D-B45B-DC59-75A2D2C45144}"/>
              </a:ext>
            </a:extLst>
          </p:cNvPr>
          <p:cNvSpPr>
            <a:spLocks noGrp="1"/>
          </p:cNvSpPr>
          <p:nvPr>
            <p:ph type="sldNum" sz="quarter" idx="12"/>
          </p:nvPr>
        </p:nvSpPr>
        <p:spPr/>
        <p:txBody>
          <a:bodyPr/>
          <a:lstStyle/>
          <a:p>
            <a:fld id="{FE507F6F-6C91-4BA8-9A3C-BAAF9C93ED91}" type="slidenum">
              <a:rPr lang="fr-CM" smtClean="0"/>
              <a:t>‹N°›</a:t>
            </a:fld>
            <a:endParaRPr lang="fr-CM"/>
          </a:p>
        </p:txBody>
      </p:sp>
    </p:spTree>
    <p:extLst>
      <p:ext uri="{BB962C8B-B14F-4D97-AF65-F5344CB8AC3E}">
        <p14:creationId xmlns:p14="http://schemas.microsoft.com/office/powerpoint/2010/main" val="303970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4E98000-0EED-4459-17EE-DCDAE4D2A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M"/>
          </a:p>
        </p:txBody>
      </p:sp>
      <p:sp>
        <p:nvSpPr>
          <p:cNvPr id="3" name="Espace réservé du texte 2">
            <a:extLst>
              <a:ext uri="{FF2B5EF4-FFF2-40B4-BE49-F238E27FC236}">
                <a16:creationId xmlns:a16="http://schemas.microsoft.com/office/drawing/2014/main" id="{989F28F5-7F32-BFDC-372E-151D9B9F6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M"/>
          </a:p>
        </p:txBody>
      </p:sp>
      <p:sp>
        <p:nvSpPr>
          <p:cNvPr id="4" name="Espace réservé de la date 3">
            <a:extLst>
              <a:ext uri="{FF2B5EF4-FFF2-40B4-BE49-F238E27FC236}">
                <a16:creationId xmlns:a16="http://schemas.microsoft.com/office/drawing/2014/main" id="{C2C5883B-E7A7-926A-0EC0-CC939B0A75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46F6C-9265-4B12-9C9A-C1CDDAD67D41}" type="datetimeFigureOut">
              <a:rPr lang="fr-CM" smtClean="0"/>
              <a:t>03/07/2025</a:t>
            </a:fld>
            <a:endParaRPr lang="fr-CM"/>
          </a:p>
        </p:txBody>
      </p:sp>
      <p:sp>
        <p:nvSpPr>
          <p:cNvPr id="5" name="Espace réservé du pied de page 4">
            <a:extLst>
              <a:ext uri="{FF2B5EF4-FFF2-40B4-BE49-F238E27FC236}">
                <a16:creationId xmlns:a16="http://schemas.microsoft.com/office/drawing/2014/main" id="{C73E6561-E6F1-45E3-C0C0-5691FC42A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M"/>
          </a:p>
        </p:txBody>
      </p:sp>
      <p:sp>
        <p:nvSpPr>
          <p:cNvPr id="6" name="Espace réservé du numéro de diapositive 5">
            <a:extLst>
              <a:ext uri="{FF2B5EF4-FFF2-40B4-BE49-F238E27FC236}">
                <a16:creationId xmlns:a16="http://schemas.microsoft.com/office/drawing/2014/main" id="{9A1B8426-A1C8-92A9-602A-94DEA7F75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07F6F-6C91-4BA8-9A3C-BAAF9C93ED91}" type="slidenum">
              <a:rPr lang="fr-CM" smtClean="0"/>
              <a:t>‹N°›</a:t>
            </a:fld>
            <a:endParaRPr lang="fr-CM"/>
          </a:p>
        </p:txBody>
      </p:sp>
    </p:spTree>
    <p:extLst>
      <p:ext uri="{BB962C8B-B14F-4D97-AF65-F5344CB8AC3E}">
        <p14:creationId xmlns:p14="http://schemas.microsoft.com/office/powerpoint/2010/main" val="397222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087F58-1477-64CE-478E-BA1DC34BC792}"/>
              </a:ext>
            </a:extLst>
          </p:cNvPr>
          <p:cNvSpPr>
            <a:spLocks noGrp="1"/>
          </p:cNvSpPr>
          <p:nvPr>
            <p:ph type="ctrTitle"/>
          </p:nvPr>
        </p:nvSpPr>
        <p:spPr/>
        <p:txBody>
          <a:bodyPr>
            <a:normAutofit fontScale="90000"/>
          </a:bodyPr>
          <a:lstStyle/>
          <a:p>
            <a:r>
              <a:rPr lang="fr-FR" dirty="0"/>
              <a:t>Stratégie de Vente de la Nouvelle Ligne de Produits : Analyse et Recommandations</a:t>
            </a:r>
            <a:endParaRPr lang="fr-CM" dirty="0"/>
          </a:p>
        </p:txBody>
      </p:sp>
      <p:sp>
        <p:nvSpPr>
          <p:cNvPr id="3" name="Sous-titre 2">
            <a:extLst>
              <a:ext uri="{FF2B5EF4-FFF2-40B4-BE49-F238E27FC236}">
                <a16:creationId xmlns:a16="http://schemas.microsoft.com/office/drawing/2014/main" id="{5E12304E-9A9E-22C6-1744-E7B779A15939}"/>
              </a:ext>
            </a:extLst>
          </p:cNvPr>
          <p:cNvSpPr>
            <a:spLocks noGrp="1"/>
          </p:cNvSpPr>
          <p:nvPr>
            <p:ph type="subTitle" idx="1"/>
          </p:nvPr>
        </p:nvSpPr>
        <p:spPr/>
        <p:txBody>
          <a:bodyPr>
            <a:normAutofit fontScale="92500" lnSpcReduction="10000"/>
          </a:bodyPr>
          <a:lstStyle/>
          <a:p>
            <a:r>
              <a:rPr lang="fr-FR" dirty="0"/>
              <a:t>Une approche basée sur les données pour maximiser l'efficacité des ventes</a:t>
            </a:r>
          </a:p>
          <a:p>
            <a:endParaRPr lang="fr-FR" dirty="0"/>
          </a:p>
          <a:p>
            <a:r>
              <a:rPr lang="fr-FR" dirty="0"/>
              <a:t>NGALA STELLA</a:t>
            </a:r>
          </a:p>
          <a:p>
            <a:r>
              <a:rPr lang="fr-FR" dirty="0"/>
              <a:t>LE 03/07/2025</a:t>
            </a:r>
            <a:endParaRPr lang="fr-CM" dirty="0"/>
          </a:p>
        </p:txBody>
      </p:sp>
      <p:pic>
        <p:nvPicPr>
          <p:cNvPr id="4" name="Image 3">
            <a:extLst>
              <a:ext uri="{FF2B5EF4-FFF2-40B4-BE49-F238E27FC236}">
                <a16:creationId xmlns:a16="http://schemas.microsoft.com/office/drawing/2014/main" id="{036E6FC3-30A0-BCC4-D80D-51DE0138AF53}"/>
              </a:ext>
            </a:extLst>
          </p:cNvPr>
          <p:cNvPicPr>
            <a:picLocks noChangeAspect="1"/>
          </p:cNvPicPr>
          <p:nvPr/>
        </p:nvPicPr>
        <p:blipFill>
          <a:blip r:embed="rId2"/>
          <a:stretch>
            <a:fillRect/>
          </a:stretch>
        </p:blipFill>
        <p:spPr>
          <a:xfrm>
            <a:off x="400050" y="115888"/>
            <a:ext cx="1943100" cy="1828800"/>
          </a:xfrm>
          <a:prstGeom prst="rect">
            <a:avLst/>
          </a:prstGeom>
        </p:spPr>
      </p:pic>
    </p:spTree>
    <p:extLst>
      <p:ext uri="{BB962C8B-B14F-4D97-AF65-F5344CB8AC3E}">
        <p14:creationId xmlns:p14="http://schemas.microsoft.com/office/powerpoint/2010/main" val="1962940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29561B-E144-EABD-98A3-C7E71D8CF406}"/>
              </a:ext>
            </a:extLst>
          </p:cNvPr>
          <p:cNvSpPr>
            <a:spLocks noGrp="1"/>
          </p:cNvSpPr>
          <p:nvPr>
            <p:ph type="title"/>
          </p:nvPr>
        </p:nvSpPr>
        <p:spPr/>
        <p:txBody>
          <a:bodyPr/>
          <a:lstStyle/>
          <a:p>
            <a:pPr algn="ctr"/>
            <a:r>
              <a:rPr lang="fr-FR" b="1" u="sng" dirty="0"/>
              <a:t>La Rentabilité Varie considérablement par Méthode</a:t>
            </a:r>
            <a:endParaRPr lang="fr-CM" b="1" u="sng" dirty="0"/>
          </a:p>
        </p:txBody>
      </p:sp>
      <p:sp>
        <p:nvSpPr>
          <p:cNvPr id="3" name="Espace réservé du contenu 2">
            <a:extLst>
              <a:ext uri="{FF2B5EF4-FFF2-40B4-BE49-F238E27FC236}">
                <a16:creationId xmlns:a16="http://schemas.microsoft.com/office/drawing/2014/main" id="{31EA4A0F-B6B8-6C73-1006-98028205930B}"/>
              </a:ext>
            </a:extLst>
          </p:cNvPr>
          <p:cNvSpPr>
            <a:spLocks noGrp="1"/>
          </p:cNvSpPr>
          <p:nvPr>
            <p:ph idx="1"/>
          </p:nvPr>
        </p:nvSpPr>
        <p:spPr/>
        <p:txBody>
          <a:bodyPr>
            <a:normAutofit fontScale="92500" lnSpcReduction="20000"/>
          </a:bodyPr>
          <a:lstStyle/>
          <a:p>
            <a:r>
              <a:rPr lang="fr-FR" b="1" dirty="0"/>
              <a:t>Email + Call :</a:t>
            </a:r>
            <a:r>
              <a:rPr lang="fr-FR" dirty="0"/>
              <a:t> Génère de loin le revenu moyen par vente le plus élevé : </a:t>
            </a:r>
            <a:r>
              <a:rPr lang="fr-FR" b="1" dirty="0"/>
              <a:t>183,65 $</a:t>
            </a:r>
            <a:r>
              <a:rPr lang="fr-FR" dirty="0"/>
              <a:t>.</a:t>
            </a:r>
          </a:p>
          <a:p>
            <a:pPr marL="0" indent="0">
              <a:buNone/>
            </a:pPr>
            <a:r>
              <a:rPr lang="fr-FR" i="1" dirty="0"/>
              <a:t>Pourquoi ?</a:t>
            </a:r>
            <a:r>
              <a:rPr lang="fr-FR" dirty="0"/>
              <a:t> La combinaison de l'information préalable par email et d'un contact personnalisé par téléphone permet probablement de mieux comprendre les besoins du client et de proposer des solutions plus complètes, entraînant des ventes plus importantes.</a:t>
            </a:r>
          </a:p>
          <a:p>
            <a:r>
              <a:rPr lang="fr-FR" b="1" dirty="0"/>
              <a:t>Email :</a:t>
            </a:r>
            <a:r>
              <a:rPr lang="fr-FR" dirty="0"/>
              <a:t> Se positionne en deuxième, avec un revenu moyen de </a:t>
            </a:r>
            <a:r>
              <a:rPr lang="fr-FR" b="1" dirty="0"/>
              <a:t>97,13 $</a:t>
            </a:r>
            <a:r>
              <a:rPr lang="fr-FR" dirty="0"/>
              <a:t>, soit près du double de la méthode Call.</a:t>
            </a:r>
          </a:p>
          <a:p>
            <a:pPr marL="0" indent="0">
              <a:buNone/>
            </a:pPr>
            <a:r>
              <a:rPr lang="fr-FR" i="1" dirty="0"/>
              <a:t>Quoi ?</a:t>
            </a:r>
            <a:r>
              <a:rPr lang="fr-FR" dirty="0"/>
              <a:t> Un très bon rendement pour une méthode peu coûteuse en temps.</a:t>
            </a:r>
          </a:p>
          <a:p>
            <a:r>
              <a:rPr lang="fr-FR" b="1" dirty="0"/>
              <a:t>Call :</a:t>
            </a:r>
            <a:r>
              <a:rPr lang="fr-FR" dirty="0"/>
              <a:t> Le revenu moyen par vente est le plus bas : </a:t>
            </a:r>
            <a:r>
              <a:rPr lang="fr-FR" b="1" dirty="0"/>
              <a:t>47,60 $</a:t>
            </a:r>
            <a:r>
              <a:rPr lang="fr-FR" dirty="0"/>
              <a:t>.</a:t>
            </a:r>
          </a:p>
          <a:p>
            <a:pPr marL="0" indent="0">
              <a:buNone/>
            </a:pPr>
            <a:r>
              <a:rPr lang="fr-FR" i="1" dirty="0"/>
              <a:t>Pourquoi ?</a:t>
            </a:r>
            <a:r>
              <a:rPr lang="fr-FR" dirty="0"/>
              <a:t> Les appels directs sans contexte préalable par email pourraient être moins efficaces pour conclure des ventes à haute valeur.</a:t>
            </a:r>
          </a:p>
          <a:p>
            <a:endParaRPr lang="fr-CM" dirty="0"/>
          </a:p>
        </p:txBody>
      </p:sp>
    </p:spTree>
    <p:extLst>
      <p:ext uri="{BB962C8B-B14F-4D97-AF65-F5344CB8AC3E}">
        <p14:creationId xmlns:p14="http://schemas.microsoft.com/office/powerpoint/2010/main" val="393098417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5C53217-3A78-AC7F-FB2E-677920BCD3AC}"/>
              </a:ext>
            </a:extLst>
          </p:cNvPr>
          <p:cNvPicPr>
            <a:picLocks noChangeAspect="1"/>
          </p:cNvPicPr>
          <p:nvPr/>
        </p:nvPicPr>
        <p:blipFill>
          <a:blip r:embed="rId2"/>
          <a:stretch>
            <a:fillRect/>
          </a:stretch>
        </p:blipFill>
        <p:spPr>
          <a:xfrm>
            <a:off x="3962400" y="-4010"/>
            <a:ext cx="8229600" cy="6705600"/>
          </a:xfrm>
          <a:prstGeom prst="rect">
            <a:avLst/>
          </a:prstGeom>
        </p:spPr>
      </p:pic>
      <p:sp>
        <p:nvSpPr>
          <p:cNvPr id="6" name="ZoneTexte 5">
            <a:extLst>
              <a:ext uri="{FF2B5EF4-FFF2-40B4-BE49-F238E27FC236}">
                <a16:creationId xmlns:a16="http://schemas.microsoft.com/office/drawing/2014/main" id="{134A160A-CBFF-92E6-083C-0257FAD7F28E}"/>
              </a:ext>
            </a:extLst>
          </p:cNvPr>
          <p:cNvSpPr txBox="1"/>
          <p:nvPr/>
        </p:nvSpPr>
        <p:spPr>
          <a:xfrm>
            <a:off x="425115" y="885871"/>
            <a:ext cx="3986463" cy="1477328"/>
          </a:xfrm>
          <a:prstGeom prst="rect">
            <a:avLst/>
          </a:prstGeom>
          <a:noFill/>
        </p:spPr>
        <p:txBody>
          <a:bodyPr wrap="square">
            <a:spAutoFit/>
          </a:bodyPr>
          <a:lstStyle/>
          <a:p>
            <a:r>
              <a:rPr lang="fr-FR" b="1" dirty="0"/>
              <a:t>Observation Clé :</a:t>
            </a:r>
            <a:r>
              <a:rPr lang="fr-FR" dirty="0"/>
              <a:t> Le Box Plot illustre visuellement la nette supériorité de 'Email + Call' en termes de revenu par transaction, avec des médianes et des quartiles bien plus élevés</a:t>
            </a:r>
            <a:endParaRPr lang="fr-CM" dirty="0"/>
          </a:p>
        </p:txBody>
      </p:sp>
      <p:sp>
        <p:nvSpPr>
          <p:cNvPr id="8" name="ZoneTexte 7">
            <a:extLst>
              <a:ext uri="{FF2B5EF4-FFF2-40B4-BE49-F238E27FC236}">
                <a16:creationId xmlns:a16="http://schemas.microsoft.com/office/drawing/2014/main" id="{01CEBAA4-4CE3-1C25-DA56-7F29A79594EB}"/>
              </a:ext>
            </a:extLst>
          </p:cNvPr>
          <p:cNvSpPr txBox="1"/>
          <p:nvPr/>
        </p:nvSpPr>
        <p:spPr>
          <a:xfrm>
            <a:off x="176463" y="6055259"/>
            <a:ext cx="3785937" cy="646331"/>
          </a:xfrm>
          <a:prstGeom prst="rect">
            <a:avLst/>
          </a:prstGeom>
          <a:noFill/>
        </p:spPr>
        <p:txBody>
          <a:bodyPr wrap="square">
            <a:spAutoFit/>
          </a:bodyPr>
          <a:lstStyle/>
          <a:p>
            <a:pPr algn="ctr"/>
            <a:r>
              <a:rPr lang="fr-FR" b="1" u="sng" dirty="0"/>
              <a:t>Répartition du Revenu par Méthode de Vente" (Box Plot)</a:t>
            </a:r>
            <a:endParaRPr lang="fr-CM" b="1" u="sng" dirty="0"/>
          </a:p>
        </p:txBody>
      </p:sp>
    </p:spTree>
    <p:extLst>
      <p:ext uri="{BB962C8B-B14F-4D97-AF65-F5344CB8AC3E}">
        <p14:creationId xmlns:p14="http://schemas.microsoft.com/office/powerpoint/2010/main" val="241265690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E3E4-2A2E-428B-95DC-1C58A1F5E731}"/>
              </a:ext>
            </a:extLst>
          </p:cNvPr>
          <p:cNvSpPr>
            <a:spLocks noGrp="1"/>
          </p:cNvSpPr>
          <p:nvPr>
            <p:ph type="title"/>
          </p:nvPr>
        </p:nvSpPr>
        <p:spPr/>
        <p:txBody>
          <a:bodyPr/>
          <a:lstStyle/>
          <a:p>
            <a:pPr algn="ctr"/>
            <a:r>
              <a:rPr lang="fr-FR" b="1" u="sng" dirty="0"/>
              <a:t>Les Tendances de Revenus au Cours des Semaines : Ce Qui S'Améliore</a:t>
            </a:r>
            <a:endParaRPr lang="fr-CM" b="1" u="sng" dirty="0"/>
          </a:p>
        </p:txBody>
      </p:sp>
      <p:sp>
        <p:nvSpPr>
          <p:cNvPr id="3" name="Espace réservé du contenu 2">
            <a:extLst>
              <a:ext uri="{FF2B5EF4-FFF2-40B4-BE49-F238E27FC236}">
                <a16:creationId xmlns:a16="http://schemas.microsoft.com/office/drawing/2014/main" id="{552CD955-CDA0-7786-A438-64E2F23FD782}"/>
              </a:ext>
            </a:extLst>
          </p:cNvPr>
          <p:cNvSpPr>
            <a:spLocks noGrp="1"/>
          </p:cNvSpPr>
          <p:nvPr>
            <p:ph idx="1"/>
          </p:nvPr>
        </p:nvSpPr>
        <p:spPr/>
        <p:txBody>
          <a:bodyPr>
            <a:normAutofit fontScale="92500" lnSpcReduction="20000"/>
          </a:bodyPr>
          <a:lstStyle/>
          <a:p>
            <a:r>
              <a:rPr lang="fr-FR" b="1" dirty="0"/>
              <a:t>Email + Call :</a:t>
            </a:r>
            <a:r>
              <a:rPr lang="fr-FR" dirty="0"/>
              <a:t> La courbe montre une croissance constante et la plus significative du revenu moyen : de 128,90 en</a:t>
            </a:r>
            <a:r>
              <a:rPr lang="fr-FR" dirty="0">
                <a:effectLst/>
              </a:rPr>
              <a:t>S</a:t>
            </a:r>
            <a:r>
              <a:rPr lang="fr-FR" dirty="0"/>
              <a:t>emaine1</a:t>
            </a:r>
            <a:r>
              <a:rPr lang="fr-FR" dirty="0">
                <a:effectLst/>
              </a:rPr>
              <a:t>aˋ</a:t>
            </a:r>
            <a:r>
              <a:rPr lang="fr-FR" dirty="0"/>
              <a:t>227,77 en Semaine 6.</a:t>
            </a:r>
          </a:p>
          <a:p>
            <a:pPr marL="0" indent="0">
              <a:buNone/>
            </a:pPr>
            <a:r>
              <a:rPr lang="fr-FR" i="1" dirty="0"/>
              <a:t>Pourquoi ?</a:t>
            </a:r>
            <a:r>
              <a:rPr lang="fr-FR" dirty="0"/>
              <a:t> Cela pourrait indiquer une meilleure adaptation de l'équipe à la méthode ou une meilleure acceptation par les clients au fil du temps. C'est une tendance très positive.</a:t>
            </a:r>
          </a:p>
          <a:p>
            <a:r>
              <a:rPr lang="fr-FR" b="1" dirty="0"/>
              <a:t>Email :</a:t>
            </a:r>
            <a:r>
              <a:rPr lang="fr-FR" dirty="0"/>
              <a:t> Affiche une augmentation régulière : de 87,50 en</a:t>
            </a:r>
            <a:r>
              <a:rPr lang="fr-FR" dirty="0">
                <a:effectLst/>
              </a:rPr>
              <a:t>S</a:t>
            </a:r>
            <a:r>
              <a:rPr lang="fr-FR" dirty="0"/>
              <a:t>emaine1</a:t>
            </a:r>
            <a:r>
              <a:rPr lang="fr-FR" dirty="0">
                <a:effectLst/>
              </a:rPr>
              <a:t>aˋ</a:t>
            </a:r>
            <a:r>
              <a:rPr lang="fr-FR" dirty="0"/>
              <a:t>130,98 en Semaine 6.</a:t>
            </a:r>
          </a:p>
          <a:p>
            <a:pPr marL="0" indent="0">
              <a:buNone/>
            </a:pPr>
            <a:r>
              <a:rPr lang="fr-FR" i="1" dirty="0"/>
              <a:t>Quoi ?</a:t>
            </a:r>
            <a:r>
              <a:rPr lang="fr-FR" dirty="0"/>
              <a:t> Une amélioration continue de l'efficacité des campagnes email</a:t>
            </a:r>
          </a:p>
          <a:p>
            <a:r>
              <a:rPr lang="fr-FR" b="1" dirty="0"/>
              <a:t>Call :</a:t>
            </a:r>
            <a:r>
              <a:rPr lang="fr-FR" dirty="0"/>
              <a:t> Bien que plus faible, cette méthode montre aussi une amélioration, passant de 35,35 en</a:t>
            </a:r>
            <a:r>
              <a:rPr lang="fr-FR" dirty="0">
                <a:effectLst/>
              </a:rPr>
              <a:t>S</a:t>
            </a:r>
            <a:r>
              <a:rPr lang="fr-FR" dirty="0"/>
              <a:t>emaine1</a:t>
            </a:r>
            <a:r>
              <a:rPr lang="fr-FR" dirty="0">
                <a:effectLst/>
              </a:rPr>
              <a:t>aˋ</a:t>
            </a:r>
            <a:r>
              <a:rPr lang="fr-FR" dirty="0"/>
              <a:t>66,17 en Semaine 6.</a:t>
            </a:r>
          </a:p>
          <a:p>
            <a:pPr marL="0" indent="0">
              <a:buNone/>
            </a:pPr>
            <a:r>
              <a:rPr lang="fr-FR" i="1" dirty="0"/>
              <a:t>Quoi ?</a:t>
            </a:r>
            <a:r>
              <a:rPr lang="fr-FR" dirty="0"/>
              <a:t> Une tendance positive pour toutes les méthodes, mais des taux de croissance différents.</a:t>
            </a:r>
          </a:p>
          <a:p>
            <a:pPr marL="0" indent="0">
              <a:buNone/>
            </a:pPr>
            <a:endParaRPr lang="fr-FR" dirty="0"/>
          </a:p>
          <a:p>
            <a:endParaRPr lang="fr-CM" dirty="0"/>
          </a:p>
        </p:txBody>
      </p:sp>
    </p:spTree>
    <p:extLst>
      <p:ext uri="{BB962C8B-B14F-4D97-AF65-F5344CB8AC3E}">
        <p14:creationId xmlns:p14="http://schemas.microsoft.com/office/powerpoint/2010/main" val="3463968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image-2">
            <a:extLst>
              <a:ext uri="{FF2B5EF4-FFF2-40B4-BE49-F238E27FC236}">
                <a16:creationId xmlns:a16="http://schemas.microsoft.com/office/drawing/2014/main" id="{C2E02D5F-172D-3B9D-BFD6-C8CDDF5432F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M"/>
          </a:p>
        </p:txBody>
      </p:sp>
      <p:pic>
        <p:nvPicPr>
          <p:cNvPr id="5" name="Image 4">
            <a:extLst>
              <a:ext uri="{FF2B5EF4-FFF2-40B4-BE49-F238E27FC236}">
                <a16:creationId xmlns:a16="http://schemas.microsoft.com/office/drawing/2014/main" id="{3959A0B8-1E24-47F4-20C6-62F846B0B866}"/>
              </a:ext>
            </a:extLst>
          </p:cNvPr>
          <p:cNvPicPr>
            <a:picLocks noChangeAspect="1"/>
          </p:cNvPicPr>
          <p:nvPr/>
        </p:nvPicPr>
        <p:blipFill>
          <a:blip r:embed="rId2"/>
          <a:stretch>
            <a:fillRect/>
          </a:stretch>
        </p:blipFill>
        <p:spPr>
          <a:xfrm>
            <a:off x="4251158" y="0"/>
            <a:ext cx="7759742" cy="6858000"/>
          </a:xfrm>
          <a:prstGeom prst="rect">
            <a:avLst/>
          </a:prstGeom>
        </p:spPr>
      </p:pic>
      <p:sp>
        <p:nvSpPr>
          <p:cNvPr id="7" name="ZoneTexte 6">
            <a:extLst>
              <a:ext uri="{FF2B5EF4-FFF2-40B4-BE49-F238E27FC236}">
                <a16:creationId xmlns:a16="http://schemas.microsoft.com/office/drawing/2014/main" id="{874B03F8-484C-F020-BD23-27746B4F5D1D}"/>
              </a:ext>
            </a:extLst>
          </p:cNvPr>
          <p:cNvSpPr txBox="1"/>
          <p:nvPr/>
        </p:nvSpPr>
        <p:spPr>
          <a:xfrm>
            <a:off x="181100" y="2228671"/>
            <a:ext cx="3877553" cy="2031325"/>
          </a:xfrm>
          <a:prstGeom prst="rect">
            <a:avLst/>
          </a:prstGeom>
          <a:noFill/>
        </p:spPr>
        <p:txBody>
          <a:bodyPr wrap="square">
            <a:spAutoFit/>
          </a:bodyPr>
          <a:lstStyle/>
          <a:p>
            <a:r>
              <a:rPr lang="fr-FR" b="1" dirty="0"/>
              <a:t>Observation Cruciale :</a:t>
            </a:r>
            <a:r>
              <a:rPr lang="fr-FR" dirty="0"/>
              <a:t> La méthode 'Email + Call' se démarque non seulement par son revenu élevé, mais aussi par sa progression la plus rapide et la plus stable, ce qui la rend particulièrement prometteuse pour l'avenir</a:t>
            </a:r>
            <a:endParaRPr lang="fr-CM" dirty="0"/>
          </a:p>
        </p:txBody>
      </p:sp>
    </p:spTree>
    <p:extLst>
      <p:ext uri="{BB962C8B-B14F-4D97-AF65-F5344CB8AC3E}">
        <p14:creationId xmlns:p14="http://schemas.microsoft.com/office/powerpoint/2010/main" val="26777723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6A865D-65E7-A6D1-18DC-833FD4C2D3D9}"/>
              </a:ext>
            </a:extLst>
          </p:cNvPr>
          <p:cNvSpPr>
            <a:spLocks noGrp="1"/>
          </p:cNvSpPr>
          <p:nvPr>
            <p:ph type="title"/>
          </p:nvPr>
        </p:nvSpPr>
        <p:spPr/>
        <p:txBody>
          <a:bodyPr/>
          <a:lstStyle/>
          <a:p>
            <a:pPr algn="ctr"/>
            <a:r>
              <a:rPr lang="fr-FR" b="1" u="sng" dirty="0"/>
              <a:t>Nos Recommandations Stratégiques pour l'Avenir</a:t>
            </a:r>
            <a:endParaRPr lang="fr-CM" b="1" u="sng" dirty="0"/>
          </a:p>
        </p:txBody>
      </p:sp>
      <p:sp>
        <p:nvSpPr>
          <p:cNvPr id="3" name="Espace réservé du contenu 2">
            <a:extLst>
              <a:ext uri="{FF2B5EF4-FFF2-40B4-BE49-F238E27FC236}">
                <a16:creationId xmlns:a16="http://schemas.microsoft.com/office/drawing/2014/main" id="{AC552DF9-B64F-1D5D-72D5-540C991A0042}"/>
              </a:ext>
            </a:extLst>
          </p:cNvPr>
          <p:cNvSpPr>
            <a:spLocks noGrp="1"/>
          </p:cNvSpPr>
          <p:nvPr>
            <p:ph idx="1"/>
          </p:nvPr>
        </p:nvSpPr>
        <p:spPr/>
        <p:txBody>
          <a:bodyPr>
            <a:normAutofit fontScale="92500"/>
          </a:bodyPr>
          <a:lstStyle/>
          <a:p>
            <a:r>
              <a:rPr lang="fr-FR" b="1" dirty="0"/>
              <a:t>1. Prioriser et Investir dans 'Email + Call' :</a:t>
            </a:r>
            <a:endParaRPr lang="fr-FR" dirty="0"/>
          </a:p>
          <a:p>
            <a:r>
              <a:rPr lang="fr-FR" b="1" dirty="0"/>
              <a:t>Pourquoi ?</a:t>
            </a:r>
            <a:r>
              <a:rPr lang="fr-FR" dirty="0"/>
              <a:t> C'est la méthode la plus performante en termes de revenu par transaction et de croissance stable. Son temps d'investissement (10 min/client) est hautement rentabilisé</a:t>
            </a:r>
          </a:p>
          <a:p>
            <a:r>
              <a:rPr lang="fr-FR" b="1" dirty="0"/>
              <a:t>2. Maintenir et Optimiser les Campagnes 'Email' :</a:t>
            </a:r>
            <a:endParaRPr lang="fr-FR" dirty="0"/>
          </a:p>
          <a:p>
            <a:r>
              <a:rPr lang="fr-FR" b="1" dirty="0"/>
              <a:t>Pourquoi ?</a:t>
            </a:r>
            <a:r>
              <a:rPr lang="fr-FR" dirty="0"/>
              <a:t> Extrêmement efficace en termes de temps investi ("très peu de travail") et capable de toucher un grand volume de clients.</a:t>
            </a:r>
          </a:p>
          <a:p>
            <a:r>
              <a:rPr lang="fr-FR" b="1" dirty="0"/>
              <a:t>3. Réévaluer ou Cibler Spécifiquement la Méthode 'Call' (Appel seul) :</a:t>
            </a:r>
            <a:endParaRPr lang="fr-FR" dirty="0"/>
          </a:p>
          <a:p>
            <a:r>
              <a:rPr lang="fr-FR" b="1" dirty="0"/>
              <a:t>Pourquoi ?</a:t>
            </a:r>
            <a:r>
              <a:rPr lang="fr-FR" dirty="0"/>
              <a:t> C'est la méthode la moins rentable en termes de revenu moyen et la plus coûteuse en temps (30 min/client).</a:t>
            </a:r>
          </a:p>
          <a:p>
            <a:endParaRPr lang="fr-CM" dirty="0"/>
          </a:p>
        </p:txBody>
      </p:sp>
    </p:spTree>
    <p:extLst>
      <p:ext uri="{BB962C8B-B14F-4D97-AF65-F5344CB8AC3E}">
        <p14:creationId xmlns:p14="http://schemas.microsoft.com/office/powerpoint/2010/main" val="40371703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01DE39-94B4-DAB3-9369-DAEEC29FAFBC}"/>
              </a:ext>
            </a:extLst>
          </p:cNvPr>
          <p:cNvSpPr>
            <a:spLocks noGrp="1"/>
          </p:cNvSpPr>
          <p:nvPr>
            <p:ph type="title"/>
          </p:nvPr>
        </p:nvSpPr>
        <p:spPr/>
        <p:txBody>
          <a:bodyPr/>
          <a:lstStyle/>
          <a:p>
            <a:pPr algn="ctr"/>
            <a:r>
              <a:rPr lang="fr-FR" b="1" u="sng" dirty="0"/>
              <a:t>Suivre le Succès : Le Revenu par Heure de Travail (RPTI)</a:t>
            </a:r>
            <a:endParaRPr lang="fr-CM" b="1" u="sng" dirty="0"/>
          </a:p>
        </p:txBody>
      </p:sp>
      <p:sp>
        <p:nvSpPr>
          <p:cNvPr id="3" name="Espace réservé du contenu 2">
            <a:extLst>
              <a:ext uri="{FF2B5EF4-FFF2-40B4-BE49-F238E27FC236}">
                <a16:creationId xmlns:a16="http://schemas.microsoft.com/office/drawing/2014/main" id="{72ABB861-108E-0466-350C-EF30E2F86077}"/>
              </a:ext>
            </a:extLst>
          </p:cNvPr>
          <p:cNvSpPr>
            <a:spLocks noGrp="1"/>
          </p:cNvSpPr>
          <p:nvPr>
            <p:ph idx="1"/>
          </p:nvPr>
        </p:nvSpPr>
        <p:spPr/>
        <p:txBody>
          <a:bodyPr>
            <a:normAutofit fontScale="92500" lnSpcReduction="10000"/>
          </a:bodyPr>
          <a:lstStyle/>
          <a:p>
            <a:r>
              <a:rPr lang="fr-FR" b="1" dirty="0"/>
              <a:t>Métrique Recommandée :</a:t>
            </a:r>
            <a:r>
              <a:rPr lang="fr-FR" dirty="0"/>
              <a:t> </a:t>
            </a:r>
            <a:r>
              <a:rPr lang="fr-FR" b="1" dirty="0"/>
              <a:t>Revenu par Heure de Travail Investi (RPTI)</a:t>
            </a:r>
            <a:r>
              <a:rPr lang="fr-FR" dirty="0"/>
              <a:t>.</a:t>
            </a:r>
          </a:p>
          <a:p>
            <a:pPr marL="0" indent="0">
              <a:buNone/>
            </a:pPr>
            <a:r>
              <a:rPr lang="fr-FR" b="1" dirty="0"/>
              <a:t>Pourquoi ?</a:t>
            </a:r>
            <a:r>
              <a:rPr lang="fr-FR" dirty="0"/>
              <a:t> Cette métrique permet d'évaluer la valeur financière générée pour chaque heure de travail consacrée par l'équipe de vente. Elle nous aide à comprendre l'efficacité opérationnelle, pas seulement la performance brute.</a:t>
            </a:r>
          </a:p>
          <a:p>
            <a:r>
              <a:rPr lang="fr-FR" b="1" dirty="0"/>
              <a:t>Valeurs Initiales du RPTI (sur les 6 semaines) :</a:t>
            </a:r>
            <a:endParaRPr lang="fr-FR" dirty="0"/>
          </a:p>
          <a:p>
            <a:pPr marL="0" indent="0">
              <a:buNone/>
            </a:pPr>
            <a:r>
              <a:rPr lang="fr-FR" b="1" dirty="0"/>
              <a:t>'Call' :</a:t>
            </a:r>
            <a:r>
              <a:rPr lang="fr-FR" dirty="0"/>
              <a:t> </a:t>
            </a:r>
            <a:r>
              <a:rPr lang="fr-FR" b="1" dirty="0"/>
              <a:t>95,23 $ / heure</a:t>
            </a:r>
            <a:endParaRPr lang="fr-FR" dirty="0"/>
          </a:p>
          <a:p>
            <a:pPr marL="0" indent="0">
              <a:buNone/>
            </a:pPr>
            <a:r>
              <a:rPr lang="fr-FR" b="1" dirty="0"/>
              <a:t>'Email + Call' :</a:t>
            </a:r>
            <a:r>
              <a:rPr lang="fr-FR" dirty="0"/>
              <a:t> </a:t>
            </a:r>
            <a:r>
              <a:rPr lang="fr-FR" b="1" dirty="0"/>
              <a:t>1101,33 $ / heure</a:t>
            </a:r>
            <a:endParaRPr lang="fr-FR" dirty="0"/>
          </a:p>
          <a:p>
            <a:pPr marL="0" indent="0">
              <a:buNone/>
            </a:pPr>
            <a:r>
              <a:rPr lang="fr-FR" b="1" dirty="0"/>
              <a:t>'Email' :</a:t>
            </a:r>
            <a:r>
              <a:rPr lang="fr-FR" dirty="0"/>
              <a:t> </a:t>
            </a:r>
            <a:r>
              <a:rPr lang="fr-FR" i="1" dirty="0"/>
              <a:t>Extrêmement élevé (le temps investi est très faible)</a:t>
            </a:r>
            <a:r>
              <a:rPr lang="fr-FR" dirty="0"/>
              <a:t>. Pour cette méthode, nous nous concentrerons sur le revenu moyen par client et le volume.</a:t>
            </a:r>
          </a:p>
          <a:p>
            <a:endParaRPr lang="fr-CM" dirty="0"/>
          </a:p>
        </p:txBody>
      </p:sp>
    </p:spTree>
    <p:extLst>
      <p:ext uri="{BB962C8B-B14F-4D97-AF65-F5344CB8AC3E}">
        <p14:creationId xmlns:p14="http://schemas.microsoft.com/office/powerpoint/2010/main" val="1986944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DAD2285-D394-4CF1-9D41-631EB3BD8E4D}"/>
              </a:ext>
            </a:extLst>
          </p:cNvPr>
          <p:cNvSpPr txBox="1"/>
          <p:nvPr/>
        </p:nvSpPr>
        <p:spPr>
          <a:xfrm>
            <a:off x="513347" y="363915"/>
            <a:ext cx="9721516" cy="6494085"/>
          </a:xfrm>
          <a:prstGeom prst="rect">
            <a:avLst/>
          </a:prstGeom>
          <a:noFill/>
        </p:spPr>
        <p:txBody>
          <a:bodyPr wrap="square">
            <a:spAutoFit/>
          </a:bodyPr>
          <a:lstStyle/>
          <a:p>
            <a:pPr>
              <a:buNone/>
            </a:pPr>
            <a:r>
              <a:rPr lang="fr-FR" sz="3200" b="1" dirty="0"/>
              <a:t>	Comment la surveiller pour le succès :</a:t>
            </a:r>
          </a:p>
          <a:p>
            <a:pPr>
              <a:buNone/>
            </a:pPr>
            <a:endParaRPr lang="fr-FR" sz="3200" dirty="0"/>
          </a:p>
          <a:p>
            <a:pPr>
              <a:buFont typeface="Arial" panose="020B0604020202020204" pitchFamily="34" charset="0"/>
              <a:buChar char="•"/>
            </a:pPr>
            <a:r>
              <a:rPr lang="fr-FR" sz="3200" b="1" dirty="0"/>
              <a:t>Suivi Régulier :</a:t>
            </a:r>
            <a:r>
              <a:rPr lang="fr-FR" sz="3200" dirty="0"/>
              <a:t> Calculer et suivre le RPTI pour 'Call' et 'Email + Call' sur une base hebdomadaire ou mensuelle.</a:t>
            </a:r>
          </a:p>
          <a:p>
            <a:pPr>
              <a:buFont typeface="Arial" panose="020B0604020202020204" pitchFamily="34" charset="0"/>
              <a:buChar char="•"/>
            </a:pPr>
            <a:r>
              <a:rPr lang="fr-FR" sz="3200" b="1" dirty="0"/>
              <a:t>Fixer des Objectifs :</a:t>
            </a:r>
            <a:r>
              <a:rPr lang="fr-FR" sz="3200" dirty="0"/>
              <a:t> Définir des cibles d'amélioration pour le RPTI de chaque méthode.</a:t>
            </a:r>
          </a:p>
          <a:p>
            <a:pPr>
              <a:buFont typeface="Arial" panose="020B0604020202020204" pitchFamily="34" charset="0"/>
              <a:buChar char="•"/>
            </a:pPr>
            <a:r>
              <a:rPr lang="fr-FR" sz="3200" b="1" dirty="0"/>
              <a:t>Allocation des Ressources :</a:t>
            </a:r>
            <a:r>
              <a:rPr lang="fr-FR" sz="3200" dirty="0"/>
              <a:t> Le RPTI guidera nos décisions sur où investir le temps et les efforts de l'équipe pour maximiser le retour.</a:t>
            </a:r>
          </a:p>
          <a:p>
            <a:pPr>
              <a:buFont typeface="Arial" panose="020B0604020202020204" pitchFamily="34" charset="0"/>
              <a:buChar char="•"/>
            </a:pPr>
            <a:r>
              <a:rPr lang="fr-FR" sz="3200" b="1" dirty="0"/>
              <a:t>Indicateurs Complémentaires pour 'Email' :</a:t>
            </a:r>
            <a:r>
              <a:rPr lang="fr-FR" sz="3200" dirty="0"/>
              <a:t> Pour la méthode Email, surveiller le Revenu Moyen par Client ($97.13) et le volume de clients atteints (6921) est essentiel pour s'assurer de sa contribution globale.</a:t>
            </a:r>
          </a:p>
        </p:txBody>
      </p:sp>
    </p:spTree>
    <p:extLst>
      <p:ext uri="{BB962C8B-B14F-4D97-AF65-F5344CB8AC3E}">
        <p14:creationId xmlns:p14="http://schemas.microsoft.com/office/powerpoint/2010/main" val="29949809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ens and Printers _ Ventes, Relations Clients et Stratégies de Lancement – Plongée dans les Données">
            <a:hlinkClick r:id="" action="ppaction://media"/>
            <a:extLst>
              <a:ext uri="{FF2B5EF4-FFF2-40B4-BE49-F238E27FC236}">
                <a16:creationId xmlns:a16="http://schemas.microsoft.com/office/drawing/2014/main" id="{6E5E0EAE-3899-957A-0C1C-F179C84F17B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20080" y="3347720"/>
            <a:ext cx="406400" cy="406400"/>
          </a:xfrm>
          <a:prstGeom prst="rect">
            <a:avLst/>
          </a:prstGeom>
        </p:spPr>
      </p:pic>
      <p:sp>
        <p:nvSpPr>
          <p:cNvPr id="4" name="ZoneTexte 3">
            <a:extLst>
              <a:ext uri="{FF2B5EF4-FFF2-40B4-BE49-F238E27FC236}">
                <a16:creationId xmlns:a16="http://schemas.microsoft.com/office/drawing/2014/main" id="{E5EA33E5-B7CC-6608-7CF8-DBE8B0412C0F}"/>
              </a:ext>
            </a:extLst>
          </p:cNvPr>
          <p:cNvSpPr txBox="1"/>
          <p:nvPr/>
        </p:nvSpPr>
        <p:spPr>
          <a:xfrm>
            <a:off x="2875280" y="938014"/>
            <a:ext cx="6096000" cy="1200329"/>
          </a:xfrm>
          <a:prstGeom prst="rect">
            <a:avLst/>
          </a:prstGeom>
          <a:noFill/>
        </p:spPr>
        <p:txBody>
          <a:bodyPr wrap="square">
            <a:spAutoFit/>
          </a:bodyPr>
          <a:lstStyle/>
          <a:p>
            <a:pPr algn="ctr"/>
            <a:r>
              <a:rPr lang="fr-CM" sz="3600" b="1" i="1" u="sng" dirty="0">
                <a:solidFill>
                  <a:srgbClr val="FF0000"/>
                </a:solidFill>
              </a:rPr>
              <a:t>RECAPITULATIF GLOBAL DU PROJECT</a:t>
            </a:r>
          </a:p>
        </p:txBody>
      </p:sp>
    </p:spTree>
    <p:extLst>
      <p:ext uri="{BB962C8B-B14F-4D97-AF65-F5344CB8AC3E}">
        <p14:creationId xmlns:p14="http://schemas.microsoft.com/office/powerpoint/2010/main" val="387085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7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13A93-BB1A-E206-DD42-5EDFEB5AB50B}"/>
              </a:ext>
            </a:extLst>
          </p:cNvPr>
          <p:cNvSpPr>
            <a:spLocks noGrp="1"/>
          </p:cNvSpPr>
          <p:nvPr>
            <p:ph type="title"/>
          </p:nvPr>
        </p:nvSpPr>
        <p:spPr/>
        <p:txBody>
          <a:bodyPr/>
          <a:lstStyle/>
          <a:p>
            <a:pPr algn="ctr"/>
            <a:r>
              <a:rPr lang="fr-FR" b="1" u="sng" dirty="0"/>
              <a:t>Comprendre Notre Défi de Vente</a:t>
            </a:r>
            <a:endParaRPr lang="fr-CM" b="1" u="sng" dirty="0"/>
          </a:p>
        </p:txBody>
      </p:sp>
      <p:sp>
        <p:nvSpPr>
          <p:cNvPr id="3" name="Espace réservé du contenu 2">
            <a:extLst>
              <a:ext uri="{FF2B5EF4-FFF2-40B4-BE49-F238E27FC236}">
                <a16:creationId xmlns:a16="http://schemas.microsoft.com/office/drawing/2014/main" id="{1B9160C9-C12B-2077-BEF4-7E4851E5F0B6}"/>
              </a:ext>
            </a:extLst>
          </p:cNvPr>
          <p:cNvSpPr>
            <a:spLocks noGrp="1"/>
          </p:cNvSpPr>
          <p:nvPr>
            <p:ph idx="1"/>
          </p:nvPr>
        </p:nvSpPr>
        <p:spPr/>
        <p:txBody>
          <a:bodyPr/>
          <a:lstStyle/>
          <a:p>
            <a:pPr marL="0" indent="0">
              <a:buNone/>
            </a:pPr>
            <a:r>
              <a:rPr lang="fr-FR" b="1" dirty="0"/>
              <a:t>	Points Clés :</a:t>
            </a:r>
            <a:endParaRPr lang="fr-FR" dirty="0"/>
          </a:p>
          <a:p>
            <a:r>
              <a:rPr lang="fr-FR" b="1" dirty="0"/>
              <a:t>Contexte :</a:t>
            </a:r>
            <a:r>
              <a:rPr lang="fr-FR" dirty="0"/>
              <a:t> Lancement récent d'une nouvelle ligne de produits de papeterie pour la créativité et le brainstorming</a:t>
            </a:r>
          </a:p>
          <a:p>
            <a:r>
              <a:rPr lang="fr-FR" b="1" dirty="0"/>
              <a:t>Problème Commercial :</a:t>
            </a:r>
            <a:r>
              <a:rPr lang="fr-FR" dirty="0"/>
              <a:t> Lancer une nouvelle ligne est coûteux ; il est crucial d'identifier et d'utiliser les tactiques de vente les plus efficaces pour garantir le succès et le retour sur investissement</a:t>
            </a:r>
          </a:p>
          <a:p>
            <a:r>
              <a:rPr lang="fr-FR" b="1" dirty="0"/>
              <a:t>Mission :</a:t>
            </a:r>
            <a:r>
              <a:rPr lang="fr-FR" dirty="0"/>
              <a:t> Réaliser une analyse approfondie des performances des trois méthodes de vente testées : Email, Appel téléphonique, et l'approche combinée Email + Appel</a:t>
            </a:r>
          </a:p>
          <a:p>
            <a:endParaRPr lang="fr-FR" dirty="0"/>
          </a:p>
        </p:txBody>
      </p:sp>
    </p:spTree>
    <p:extLst>
      <p:ext uri="{BB962C8B-B14F-4D97-AF65-F5344CB8AC3E}">
        <p14:creationId xmlns:p14="http://schemas.microsoft.com/office/powerpoint/2010/main" val="82301931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6FFAE15-6F31-F302-7BB7-ABAB4EBE96B6}"/>
              </a:ext>
            </a:extLst>
          </p:cNvPr>
          <p:cNvSpPr txBox="1"/>
          <p:nvPr/>
        </p:nvSpPr>
        <p:spPr>
          <a:xfrm>
            <a:off x="401052" y="513347"/>
            <a:ext cx="11069053" cy="5016758"/>
          </a:xfrm>
          <a:prstGeom prst="rect">
            <a:avLst/>
          </a:prstGeom>
          <a:noFill/>
        </p:spPr>
        <p:txBody>
          <a:bodyPr wrap="square">
            <a:spAutoFit/>
          </a:bodyPr>
          <a:lstStyle/>
          <a:p>
            <a:pPr>
              <a:buNone/>
            </a:pPr>
            <a:r>
              <a:rPr lang="fr-FR" sz="3200" b="1" dirty="0"/>
              <a:t>Questions Clés du Sales Rep :</a:t>
            </a:r>
          </a:p>
          <a:p>
            <a:pPr>
              <a:buNone/>
            </a:pPr>
            <a:endParaRPr lang="fr-FR" sz="3200" dirty="0"/>
          </a:p>
          <a:p>
            <a:pPr>
              <a:buFont typeface="Arial" panose="020B0604020202020204" pitchFamily="34" charset="0"/>
              <a:buChar char="•"/>
            </a:pPr>
            <a:r>
              <a:rPr lang="fr-FR" sz="3200" dirty="0"/>
              <a:t>Combien de clients par approche ?</a:t>
            </a:r>
          </a:p>
          <a:p>
            <a:pPr>
              <a:buFont typeface="Arial" panose="020B0604020202020204" pitchFamily="34" charset="0"/>
              <a:buChar char="•"/>
            </a:pPr>
            <a:r>
              <a:rPr lang="fr-FR" sz="3200" dirty="0"/>
              <a:t>Quelle est la répartition des revenus (globale et par méthode) ?</a:t>
            </a:r>
          </a:p>
          <a:p>
            <a:pPr>
              <a:buFont typeface="Arial" panose="020B0604020202020204" pitchFamily="34" charset="0"/>
              <a:buChar char="•"/>
            </a:pPr>
            <a:r>
              <a:rPr lang="fr-FR" sz="3200" dirty="0"/>
              <a:t>Y a-t-il eu une différence de revenu au fil du temps pour chaque méthode ?</a:t>
            </a:r>
          </a:p>
          <a:p>
            <a:pPr>
              <a:buFont typeface="Arial" panose="020B0604020202020204" pitchFamily="34" charset="0"/>
              <a:buChar char="•"/>
            </a:pPr>
            <a:r>
              <a:rPr lang="fr-FR" sz="3200" dirty="0"/>
              <a:t>Quelle méthode recommanderiez-vous de continuer à utiliser, en tenant compte du temps investi par l'équipe ?</a:t>
            </a:r>
          </a:p>
          <a:p>
            <a:pPr>
              <a:buFont typeface="Arial" panose="020B0604020202020204" pitchFamily="34" charset="0"/>
              <a:buChar char="•"/>
            </a:pPr>
            <a:r>
              <a:rPr lang="fr-FR" sz="3200" i="1" dirty="0"/>
              <a:t>Développement oral :</a:t>
            </a:r>
            <a:r>
              <a:rPr lang="fr-FR" sz="3200" dirty="0"/>
              <a:t> "Ces questions sont notre feuille de route pour cette analyse."</a:t>
            </a:r>
          </a:p>
        </p:txBody>
      </p:sp>
    </p:spTree>
    <p:extLst>
      <p:ext uri="{BB962C8B-B14F-4D97-AF65-F5344CB8AC3E}">
        <p14:creationId xmlns:p14="http://schemas.microsoft.com/office/powerpoint/2010/main" val="38458498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BBCD3-5157-B523-7BB7-E5AE0BC9960F}"/>
              </a:ext>
            </a:extLst>
          </p:cNvPr>
          <p:cNvSpPr>
            <a:spLocks noGrp="1"/>
          </p:cNvSpPr>
          <p:nvPr>
            <p:ph type="title"/>
          </p:nvPr>
        </p:nvSpPr>
        <p:spPr/>
        <p:txBody>
          <a:bodyPr/>
          <a:lstStyle/>
          <a:p>
            <a:pPr algn="ctr"/>
            <a:r>
              <a:rPr lang="fr-FR" b="1" u="sng" dirty="0"/>
              <a:t>Notre Approche Analytique : Des Données Fiables pour des Décisions Éclairées</a:t>
            </a:r>
            <a:endParaRPr lang="fr-CM" b="1" u="sng" dirty="0"/>
          </a:p>
        </p:txBody>
      </p:sp>
      <p:sp>
        <p:nvSpPr>
          <p:cNvPr id="3" name="Espace réservé du contenu 2">
            <a:extLst>
              <a:ext uri="{FF2B5EF4-FFF2-40B4-BE49-F238E27FC236}">
                <a16:creationId xmlns:a16="http://schemas.microsoft.com/office/drawing/2014/main" id="{B842D4E2-CA53-43FE-4159-1053991F63B4}"/>
              </a:ext>
            </a:extLst>
          </p:cNvPr>
          <p:cNvSpPr>
            <a:spLocks noGrp="1"/>
          </p:cNvSpPr>
          <p:nvPr>
            <p:ph idx="1"/>
          </p:nvPr>
        </p:nvSpPr>
        <p:spPr/>
        <p:txBody>
          <a:bodyPr/>
          <a:lstStyle/>
          <a:p>
            <a:pPr marL="0" indent="0">
              <a:buNone/>
            </a:pPr>
            <a:r>
              <a:rPr lang="fr-FR" b="1" dirty="0"/>
              <a:t>	Points Clés :</a:t>
            </a:r>
            <a:endParaRPr lang="fr-FR" dirty="0"/>
          </a:p>
          <a:p>
            <a:r>
              <a:rPr lang="fr-FR" b="1" dirty="0"/>
              <a:t>Source de Données :</a:t>
            </a:r>
            <a:r>
              <a:rPr lang="fr-FR" dirty="0"/>
              <a:t> Nous avons travaillé avec les données de ventes des 6 premières semaines post-lancement</a:t>
            </a:r>
          </a:p>
          <a:p>
            <a:r>
              <a:rPr lang="fr-FR" b="1" dirty="0"/>
              <a:t>Pourquoi le Nettoyage ?</a:t>
            </a:r>
            <a:r>
              <a:rPr lang="fr-FR" dirty="0"/>
              <a:t> Les données brutes contiennent souvent des imprécisions. Sans une validation rigoureuse, nos conclusions seraient erronées. La fiabilité des données est la base de toute bonne décision.</a:t>
            </a:r>
            <a:endParaRPr lang="fr-CM" dirty="0"/>
          </a:p>
        </p:txBody>
      </p:sp>
    </p:spTree>
    <p:extLst>
      <p:ext uri="{BB962C8B-B14F-4D97-AF65-F5344CB8AC3E}">
        <p14:creationId xmlns:p14="http://schemas.microsoft.com/office/powerpoint/2010/main" val="16679076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A2031CC-2D12-DA0C-E501-376FB02EC962}"/>
              </a:ext>
            </a:extLst>
          </p:cNvPr>
          <p:cNvSpPr>
            <a:spLocks noChangeArrowheads="1"/>
          </p:cNvSpPr>
          <p:nvPr/>
        </p:nvSpPr>
        <p:spPr bwMode="auto">
          <a:xfrm>
            <a:off x="898358" y="132619"/>
            <a:ext cx="9384632"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000" b="1" i="0" u="none" strike="noStrike" cap="none" normalizeH="0" baseline="0" dirty="0">
                <a:ln>
                  <a:noFill/>
                </a:ln>
                <a:solidFill>
                  <a:schemeClr val="tx1"/>
                </a:solidFill>
                <a:effectLst/>
                <a:latin typeface="Arial" panose="020B0604020202020204" pitchFamily="34" charset="0"/>
              </a:rPr>
              <a:t>	Principales étapes de nettoyage :</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panose="020B0604020202020204" pitchFamily="34" charset="0"/>
              </a:rPr>
              <a:t>Revenu (</a:t>
            </a:r>
            <a:r>
              <a:rPr kumimoji="0" lang="fr-FR" altLang="fr-FR" sz="1050" b="1" i="0" u="none" strike="noStrike" cap="none" normalizeH="0" baseline="0" dirty="0">
                <a:ln>
                  <a:noFill/>
                </a:ln>
                <a:solidFill>
                  <a:schemeClr val="tx1"/>
                </a:solidFill>
                <a:effectLst/>
                <a:latin typeface="Arial Unicode MS"/>
              </a:rPr>
              <a:t>revenue</a:t>
            </a:r>
            <a:r>
              <a:rPr kumimoji="0" lang="fr-FR" altLang="fr-FR" sz="900" b="1" i="0" u="none" strike="noStrike" cap="none" normalizeH="0" baseline="0" dirty="0">
                <a:ln>
                  <a:noFill/>
                </a:ln>
                <a:solidFill>
                  <a:schemeClr val="tx1"/>
                </a:solidFill>
                <a:effectLst/>
              </a:rPr>
              <a:t>) :</a:t>
            </a:r>
            <a:r>
              <a:rPr kumimoji="0" lang="fr-FR" altLang="fr-FR" sz="2000" b="0" i="0" u="none" strike="noStrike" cap="none" normalizeH="0" baseline="0" dirty="0">
                <a:ln>
                  <a:noFill/>
                </a:ln>
                <a:solidFill>
                  <a:schemeClr val="tx1"/>
                </a:solidFill>
                <a:effectLst/>
                <a:latin typeface="Arial" panose="020B0604020202020204" pitchFamily="34" charset="0"/>
              </a:rPr>
              <a:t> Identification et suppression de 1074 lignes avec des valeurs manquantes.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2000" b="0" i="1" u="none" strike="noStrike" cap="none" normalizeH="0" baseline="0" dirty="0">
                <a:ln>
                  <a:noFill/>
                </a:ln>
                <a:solidFill>
                  <a:schemeClr val="tx1"/>
                </a:solidFill>
                <a:effectLst/>
                <a:latin typeface="Arial" panose="020B0604020202020204" pitchFamily="34" charset="0"/>
              </a:rPr>
              <a:t>Pourquoi ?</a:t>
            </a:r>
            <a:r>
              <a:rPr kumimoji="0" lang="fr-FR" altLang="fr-FR" sz="2000" b="0" i="0" u="none" strike="noStrike" cap="none" normalizeH="0" baseline="0" dirty="0">
                <a:ln>
                  <a:noFill/>
                </a:ln>
                <a:solidFill>
                  <a:schemeClr val="tx1"/>
                </a:solidFill>
                <a:effectLst/>
                <a:latin typeface="Arial" panose="020B0604020202020204" pitchFamily="34" charset="0"/>
              </a:rPr>
              <a:t> Le revenu est notre métrique clé. Imputer des valeurs aurait introduit un biais significatif, et ces lignes représentaient une part gérable du </a:t>
            </a:r>
            <a:r>
              <a:rPr kumimoji="0" lang="fr-FR" altLang="fr-FR" sz="2000" b="0" i="0" u="none" strike="noStrike" cap="none" normalizeH="0" baseline="0" dirty="0" err="1">
                <a:ln>
                  <a:noFill/>
                </a:ln>
                <a:solidFill>
                  <a:schemeClr val="tx1"/>
                </a:solidFill>
                <a:effectLst/>
                <a:latin typeface="Arial" panose="020B0604020202020204" pitchFamily="34" charset="0"/>
              </a:rPr>
              <a:t>dataset</a:t>
            </a:r>
            <a:r>
              <a:rPr kumimoji="0" lang="fr-FR" altLang="fr-FR"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panose="020B0604020202020204" pitchFamily="34" charset="0"/>
              </a:rPr>
              <a:t>Ancienneté Client (</a:t>
            </a:r>
            <a:r>
              <a:rPr kumimoji="0" lang="fr-FR" altLang="fr-FR" sz="1050" b="1" i="0" u="none" strike="noStrike" cap="none" normalizeH="0" baseline="0" dirty="0" err="1">
                <a:ln>
                  <a:noFill/>
                </a:ln>
                <a:solidFill>
                  <a:schemeClr val="tx1"/>
                </a:solidFill>
                <a:effectLst/>
                <a:latin typeface="Arial Unicode MS"/>
              </a:rPr>
              <a:t>years_as_customer</a:t>
            </a:r>
            <a:r>
              <a:rPr kumimoji="0" lang="fr-FR" altLang="fr-FR" sz="900" b="1" i="0" u="none" strike="noStrike" cap="none" normalizeH="0" baseline="0" dirty="0">
                <a:ln>
                  <a:noFill/>
                </a:ln>
                <a:solidFill>
                  <a:schemeClr val="tx1"/>
                </a:solidFill>
                <a:effectLst/>
              </a:rPr>
              <a:t>) :</a:t>
            </a:r>
            <a:r>
              <a:rPr kumimoji="0" lang="fr-FR" altLang="fr-FR" sz="2000" b="0" i="0" u="none" strike="noStrike" cap="none" normalizeH="0" baseline="0" dirty="0">
                <a:ln>
                  <a:noFill/>
                </a:ln>
                <a:solidFill>
                  <a:schemeClr val="tx1"/>
                </a:solidFill>
                <a:effectLst/>
                <a:latin typeface="Arial" panose="020B0604020202020204" pitchFamily="34" charset="0"/>
              </a:rPr>
              <a:t> Filtration des valeurs aberrantes (par exemple, des clients depuis plus de 40 ans, alors que l'entreprise a été fondée en 1984).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2000" b="0" i="1" u="none" strike="noStrike" cap="none" normalizeH="0" baseline="0" dirty="0">
                <a:ln>
                  <a:noFill/>
                </a:ln>
                <a:solidFill>
                  <a:schemeClr val="tx1"/>
                </a:solidFill>
                <a:effectLst/>
                <a:latin typeface="Arial" panose="020B0604020202020204" pitchFamily="34" charset="0"/>
              </a:rPr>
              <a:t>Pourquoi ?</a:t>
            </a:r>
            <a:r>
              <a:rPr kumimoji="0" lang="fr-FR" altLang="fr-FR" sz="2000" b="0" i="0" u="none" strike="noStrike" cap="none" normalizeH="0" baseline="0" dirty="0">
                <a:ln>
                  <a:noFill/>
                </a:ln>
                <a:solidFill>
                  <a:schemeClr val="tx1"/>
                </a:solidFill>
                <a:effectLst/>
                <a:latin typeface="Arial" panose="020B0604020202020204" pitchFamily="34" charset="0"/>
              </a:rPr>
              <a:t> Ces valeurs étaient clairement des erreurs de saisie et auraient faussé les analyses liées à l'ancienneté.</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panose="020B0604020202020204" pitchFamily="34" charset="0"/>
              </a:rPr>
              <a:t>Méthode de Vente (</a:t>
            </a:r>
            <a:r>
              <a:rPr kumimoji="0" lang="fr-FR" altLang="fr-FR" sz="1050" b="1" i="0" u="none" strike="noStrike" cap="none" normalizeH="0" baseline="0" dirty="0" err="1">
                <a:ln>
                  <a:noFill/>
                </a:ln>
                <a:solidFill>
                  <a:schemeClr val="tx1"/>
                </a:solidFill>
                <a:effectLst/>
                <a:latin typeface="Arial Unicode MS"/>
              </a:rPr>
              <a:t>sales_method</a:t>
            </a:r>
            <a:r>
              <a:rPr kumimoji="0" lang="fr-FR" altLang="fr-FR" sz="900" b="1" i="0" u="none" strike="noStrike" cap="none" normalizeH="0" baseline="0" dirty="0">
                <a:ln>
                  <a:noFill/>
                </a:ln>
                <a:solidFill>
                  <a:schemeClr val="tx1"/>
                </a:solidFill>
                <a:effectLst/>
              </a:rPr>
              <a:t>) :</a:t>
            </a:r>
            <a:r>
              <a:rPr kumimoji="0" lang="fr-FR" altLang="fr-FR" sz="2000" b="0" i="0" u="none" strike="noStrike" cap="none" normalizeH="0" baseline="0" dirty="0">
                <a:ln>
                  <a:noFill/>
                </a:ln>
                <a:solidFill>
                  <a:schemeClr val="tx1"/>
                </a:solidFill>
                <a:effectLst/>
                <a:latin typeface="Arial" panose="020B0604020202020204" pitchFamily="34" charset="0"/>
              </a:rPr>
              <a:t> Standardisation des noms. Nous avons regroupé '</a:t>
            </a:r>
            <a:r>
              <a:rPr kumimoji="0" lang="fr-FR" altLang="fr-FR" sz="2000" b="0" i="0" u="none" strike="noStrike" cap="none" normalizeH="0" baseline="0" dirty="0" err="1">
                <a:ln>
                  <a:noFill/>
                </a:ln>
                <a:solidFill>
                  <a:schemeClr val="tx1"/>
                </a:solidFill>
                <a:effectLst/>
                <a:latin typeface="Arial" panose="020B0604020202020204" pitchFamily="34" charset="0"/>
              </a:rPr>
              <a:t>em</a:t>
            </a:r>
            <a:r>
              <a:rPr kumimoji="0" lang="fr-FR" altLang="fr-FR" sz="2000" b="0" i="0" u="none" strike="noStrike" cap="none" normalizeH="0" baseline="0" dirty="0">
                <a:ln>
                  <a:noFill/>
                </a:ln>
                <a:solidFill>
                  <a:schemeClr val="tx1"/>
                </a:solidFill>
                <a:effectLst/>
                <a:latin typeface="Arial" panose="020B0604020202020204" pitchFamily="34" charset="0"/>
              </a:rPr>
              <a:t> + call' et 'email' sous 'Email + Call' et 'Email' respectivement.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2000" b="0" i="1" u="none" strike="noStrike" cap="none" normalizeH="0" baseline="0" dirty="0">
                <a:ln>
                  <a:noFill/>
                </a:ln>
                <a:solidFill>
                  <a:schemeClr val="tx1"/>
                </a:solidFill>
                <a:effectLst/>
                <a:latin typeface="Arial" panose="020B0604020202020204" pitchFamily="34" charset="0"/>
              </a:rPr>
              <a:t>Pourquoi ?</a:t>
            </a:r>
            <a:r>
              <a:rPr kumimoji="0" lang="fr-FR" altLang="fr-FR" sz="2000" b="0" i="0" u="none" strike="noStrike" cap="none" normalizeH="0" baseline="0" dirty="0">
                <a:ln>
                  <a:noFill/>
                </a:ln>
                <a:solidFill>
                  <a:schemeClr val="tx1"/>
                </a:solidFill>
                <a:effectLst/>
                <a:latin typeface="Arial" panose="020B0604020202020204" pitchFamily="34" charset="0"/>
              </a:rPr>
              <a:t> Des variations mineures dans la saisie des noms de méthodes auraient conduit à des comptages incorrects et des analyses segmentées erronées.</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fr-FR" altLang="fr-FR" sz="20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2000" b="1" i="0" u="none" strike="noStrike" cap="none" normalizeH="0" baseline="0" dirty="0">
                <a:ln>
                  <a:noFill/>
                </a:ln>
                <a:solidFill>
                  <a:schemeClr val="tx1"/>
                </a:solidFill>
                <a:effectLst/>
                <a:latin typeface="Arial" panose="020B0604020202020204" pitchFamily="34" charset="0"/>
              </a:rPr>
              <a:t>Résultat :</a:t>
            </a:r>
            <a:r>
              <a:rPr kumimoji="0" lang="fr-FR" altLang="fr-FR" sz="2000" b="0" i="0" u="none" strike="noStrike" cap="none" normalizeH="0" baseline="0" dirty="0">
                <a:ln>
                  <a:noFill/>
                </a:ln>
                <a:solidFill>
                  <a:schemeClr val="tx1"/>
                </a:solidFill>
                <a:effectLst/>
                <a:latin typeface="Arial" panose="020B0604020202020204" pitchFamily="34" charset="0"/>
              </a:rPr>
              <a:t> Nous avons abouti à un </a:t>
            </a:r>
            <a:r>
              <a:rPr kumimoji="0" lang="fr-FR" altLang="fr-FR" sz="2000" b="0" i="0" u="none" strike="noStrike" cap="none" normalizeH="0" baseline="0" dirty="0" err="1">
                <a:ln>
                  <a:noFill/>
                </a:ln>
                <a:solidFill>
                  <a:schemeClr val="tx1"/>
                </a:solidFill>
                <a:effectLst/>
                <a:latin typeface="Arial" panose="020B0604020202020204" pitchFamily="34" charset="0"/>
              </a:rPr>
              <a:t>DataFrame</a:t>
            </a:r>
            <a:r>
              <a:rPr kumimoji="0" lang="fr-FR" altLang="fr-FR" sz="2000" b="0" i="0" u="none" strike="noStrike" cap="none" normalizeH="0" baseline="0" dirty="0">
                <a:ln>
                  <a:noFill/>
                </a:ln>
                <a:solidFill>
                  <a:schemeClr val="tx1"/>
                </a:solidFill>
                <a:effectLst/>
                <a:latin typeface="Arial" panose="020B0604020202020204" pitchFamily="34" charset="0"/>
              </a:rPr>
              <a:t> final de 13924 lignes, propre et validé, une base solide pour des analyses fiables.</a:t>
            </a:r>
          </a:p>
        </p:txBody>
      </p:sp>
    </p:spTree>
    <p:extLst>
      <p:ext uri="{BB962C8B-B14F-4D97-AF65-F5344CB8AC3E}">
        <p14:creationId xmlns:p14="http://schemas.microsoft.com/office/powerpoint/2010/main" val="1954689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1F2A43-39B2-2150-201F-3636F78DEC1B}"/>
              </a:ext>
            </a:extLst>
          </p:cNvPr>
          <p:cNvSpPr>
            <a:spLocks noGrp="1"/>
          </p:cNvSpPr>
          <p:nvPr>
            <p:ph type="title"/>
          </p:nvPr>
        </p:nvSpPr>
        <p:spPr/>
        <p:txBody>
          <a:bodyPr/>
          <a:lstStyle/>
          <a:p>
            <a:pPr algn="ctr"/>
            <a:r>
              <a:rPr lang="fr-FR" b="1" u="sng" dirty="0"/>
              <a:t>Qui est touché ? Nombre de Clients par Méthode</a:t>
            </a:r>
            <a:endParaRPr lang="fr-CM" b="1" u="sng" dirty="0"/>
          </a:p>
        </p:txBody>
      </p:sp>
      <p:sp>
        <p:nvSpPr>
          <p:cNvPr id="3" name="Espace réservé du contenu 2">
            <a:extLst>
              <a:ext uri="{FF2B5EF4-FFF2-40B4-BE49-F238E27FC236}">
                <a16:creationId xmlns:a16="http://schemas.microsoft.com/office/drawing/2014/main" id="{1F4D46AD-50F3-3022-D8E1-5861C555E9D9}"/>
              </a:ext>
            </a:extLst>
          </p:cNvPr>
          <p:cNvSpPr>
            <a:spLocks noGrp="1"/>
          </p:cNvSpPr>
          <p:nvPr>
            <p:ph idx="1"/>
          </p:nvPr>
        </p:nvSpPr>
        <p:spPr/>
        <p:txBody>
          <a:bodyPr>
            <a:normAutofit fontScale="92500" lnSpcReduction="20000"/>
          </a:bodyPr>
          <a:lstStyle/>
          <a:p>
            <a:r>
              <a:rPr lang="fr-FR" b="1" dirty="0"/>
              <a:t>Email :</a:t>
            </a:r>
            <a:r>
              <a:rPr lang="fr-FR" dirty="0"/>
              <a:t> La méthode la plus large, atteignant 6921 clients uniques.</a:t>
            </a:r>
          </a:p>
          <a:p>
            <a:pPr marL="0" indent="0">
              <a:buNone/>
            </a:pPr>
            <a:r>
              <a:rPr lang="fr-FR" i="1" dirty="0"/>
              <a:t>Pourquoi est-ce important ?</a:t>
            </a:r>
            <a:r>
              <a:rPr lang="fr-FR" dirty="0"/>
              <a:t> Cela montre la capacité de l'email à toucher un vaste public avec un effort minimal de l'équipe</a:t>
            </a:r>
          </a:p>
          <a:p>
            <a:r>
              <a:rPr lang="fr-FR" b="1" dirty="0"/>
              <a:t>Call :</a:t>
            </a:r>
            <a:r>
              <a:rPr lang="fr-FR" dirty="0"/>
              <a:t> Touche un volume significatif avec 4780 clients.</a:t>
            </a:r>
          </a:p>
          <a:p>
            <a:pPr marL="0" indent="0">
              <a:buNone/>
            </a:pPr>
            <a:r>
              <a:rPr lang="fr-FR" i="1" dirty="0"/>
              <a:t>Quoi ?</a:t>
            </a:r>
            <a:r>
              <a:rPr lang="fr-FR" dirty="0"/>
              <a:t> C'est la deuxième méthode en termes de portée</a:t>
            </a:r>
          </a:p>
          <a:p>
            <a:r>
              <a:rPr lang="fr-FR" b="1" dirty="0"/>
              <a:t>Email + Call :</a:t>
            </a:r>
            <a:r>
              <a:rPr lang="fr-FR" dirty="0"/>
              <a:t> Atteint 2223 clients, le volume le plus faible.</a:t>
            </a:r>
          </a:p>
          <a:p>
            <a:pPr marL="0" indent="0">
              <a:buNone/>
            </a:pPr>
            <a:r>
              <a:rPr lang="fr-FR" i="1" dirty="0"/>
              <a:t>Quoi ?</a:t>
            </a:r>
            <a:r>
              <a:rPr lang="fr-FR" dirty="0"/>
              <a:t> C'est la méthode la moins "scalable" en termes de nombre de contacts directs.</a:t>
            </a:r>
          </a:p>
          <a:p>
            <a:r>
              <a:rPr lang="fr-FR" b="1" dirty="0"/>
              <a:t>Observation Générale :</a:t>
            </a:r>
            <a:r>
              <a:rPr lang="fr-FR" dirty="0"/>
              <a:t> Les approches Email et Call pures ont permis de contacter un plus grand nombre de clients individuellement par rapport à la méthode combinée, probablement en raison des contraintes de temps de l'équipe.</a:t>
            </a:r>
            <a:endParaRPr lang="fr-CM" dirty="0"/>
          </a:p>
        </p:txBody>
      </p:sp>
    </p:spTree>
    <p:extLst>
      <p:ext uri="{BB962C8B-B14F-4D97-AF65-F5344CB8AC3E}">
        <p14:creationId xmlns:p14="http://schemas.microsoft.com/office/powerpoint/2010/main" val="182672578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7E3B7F1A-DB9F-A822-28BB-3516267B8CF8}"/>
              </a:ext>
            </a:extLst>
          </p:cNvPr>
          <p:cNvPicPr>
            <a:picLocks noChangeAspect="1"/>
          </p:cNvPicPr>
          <p:nvPr/>
        </p:nvPicPr>
        <p:blipFill>
          <a:blip r:embed="rId2"/>
          <a:stretch>
            <a:fillRect/>
          </a:stretch>
        </p:blipFill>
        <p:spPr>
          <a:xfrm>
            <a:off x="920480" y="0"/>
            <a:ext cx="10351039" cy="6047874"/>
          </a:xfrm>
          <a:prstGeom prst="rect">
            <a:avLst/>
          </a:prstGeom>
        </p:spPr>
      </p:pic>
      <p:sp>
        <p:nvSpPr>
          <p:cNvPr id="6" name="ZoneTexte 5">
            <a:extLst>
              <a:ext uri="{FF2B5EF4-FFF2-40B4-BE49-F238E27FC236}">
                <a16:creationId xmlns:a16="http://schemas.microsoft.com/office/drawing/2014/main" id="{BFDFBA86-3036-B20B-F400-8B01BF8C5366}"/>
              </a:ext>
            </a:extLst>
          </p:cNvPr>
          <p:cNvSpPr txBox="1"/>
          <p:nvPr/>
        </p:nvSpPr>
        <p:spPr>
          <a:xfrm>
            <a:off x="3047999" y="6047874"/>
            <a:ext cx="6096000" cy="646331"/>
          </a:xfrm>
          <a:prstGeom prst="rect">
            <a:avLst/>
          </a:prstGeom>
          <a:noFill/>
        </p:spPr>
        <p:txBody>
          <a:bodyPr wrap="square">
            <a:spAutoFit/>
          </a:bodyPr>
          <a:lstStyle/>
          <a:p>
            <a:pPr algn="ctr">
              <a:buFont typeface="Arial" panose="020B0604020202020204" pitchFamily="34" charset="0"/>
              <a:buChar char="•"/>
            </a:pPr>
            <a:r>
              <a:rPr lang="fr-FR" b="1" u="sng" dirty="0"/>
              <a:t>Distribution du Nombre de Clients Uniques par Méthode de Vente (Standardisée)</a:t>
            </a:r>
          </a:p>
        </p:txBody>
      </p:sp>
    </p:spTree>
    <p:extLst>
      <p:ext uri="{BB962C8B-B14F-4D97-AF65-F5344CB8AC3E}">
        <p14:creationId xmlns:p14="http://schemas.microsoft.com/office/powerpoint/2010/main" val="342006525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5C0D1D-09C7-6135-E55C-8A359C6CF9DE}"/>
              </a:ext>
            </a:extLst>
          </p:cNvPr>
          <p:cNvSpPr>
            <a:spLocks noGrp="1"/>
          </p:cNvSpPr>
          <p:nvPr>
            <p:ph type="title"/>
          </p:nvPr>
        </p:nvSpPr>
        <p:spPr/>
        <p:txBody>
          <a:bodyPr/>
          <a:lstStyle/>
          <a:p>
            <a:pPr algn="ctr"/>
            <a:r>
              <a:rPr lang="fr-FR" b="1" u="sng" dirty="0"/>
              <a:t>Quelle est la Valeur de Chaque Vente ? (Vue Globale)</a:t>
            </a:r>
            <a:endParaRPr lang="fr-CM" b="1" u="sng" dirty="0"/>
          </a:p>
        </p:txBody>
      </p:sp>
      <p:sp>
        <p:nvSpPr>
          <p:cNvPr id="3" name="Espace réservé du contenu 2">
            <a:extLst>
              <a:ext uri="{FF2B5EF4-FFF2-40B4-BE49-F238E27FC236}">
                <a16:creationId xmlns:a16="http://schemas.microsoft.com/office/drawing/2014/main" id="{57B38E1D-3030-5837-7DBC-1B94F3A46C9B}"/>
              </a:ext>
            </a:extLst>
          </p:cNvPr>
          <p:cNvSpPr>
            <a:spLocks noGrp="1"/>
          </p:cNvSpPr>
          <p:nvPr>
            <p:ph idx="1"/>
          </p:nvPr>
        </p:nvSpPr>
        <p:spPr/>
        <p:txBody>
          <a:bodyPr>
            <a:normAutofit fontScale="92500" lnSpcReduction="10000"/>
          </a:bodyPr>
          <a:lstStyle/>
          <a:p>
            <a:r>
              <a:rPr lang="fr-FR" b="1" dirty="0"/>
              <a:t>Revenu Moyen Global :</a:t>
            </a:r>
            <a:r>
              <a:rPr lang="fr-FR" dirty="0"/>
              <a:t> Sur toutes les ventes, le revenu moyen s’établit à 93,94 $.</a:t>
            </a:r>
          </a:p>
          <a:p>
            <a:r>
              <a:rPr lang="fr-FR" b="1" dirty="0"/>
              <a:t>Distribution </a:t>
            </a:r>
            <a:r>
              <a:rPr lang="fr-FR" b="1" dirty="0" err="1"/>
              <a:t>Multi-Modale</a:t>
            </a:r>
            <a:r>
              <a:rPr lang="fr-FR" b="1" dirty="0"/>
              <a:t> :</a:t>
            </a:r>
            <a:r>
              <a:rPr lang="fr-FR" dirty="0"/>
              <a:t> L'histogramme révèle une distribution avec plusieurs pics distincts.</a:t>
            </a:r>
          </a:p>
          <a:p>
            <a:r>
              <a:rPr lang="fr-FR" i="1" dirty="0"/>
              <a:t>Pourquoi ?</a:t>
            </a:r>
            <a:r>
              <a:rPr lang="fr-FR" dirty="0"/>
              <a:t> Cela indique qu'il n'y a pas un seul niveau de revenu dominant, mais plusieurs "groupes" de revenus. C'est un indice que nos méthodes de vente pourraient générer des types de transactions différents.</a:t>
            </a:r>
          </a:p>
          <a:p>
            <a:r>
              <a:rPr lang="fr-FR" b="1" dirty="0"/>
              <a:t>Plage de Revenus :</a:t>
            </a:r>
            <a:r>
              <a:rPr lang="fr-FR" dirty="0"/>
              <a:t> Les ventes varient de 32,54 $à un maximum de 238,32 $.</a:t>
            </a:r>
          </a:p>
          <a:p>
            <a:r>
              <a:rPr lang="fr-FR" i="1" dirty="0"/>
              <a:t>Quoi ?</a:t>
            </a:r>
            <a:r>
              <a:rPr lang="fr-FR" dirty="0"/>
              <a:t> Cette large amplitude suggère une hétérogénéité dans les produits vendus ou les paniers d'achat.</a:t>
            </a:r>
          </a:p>
          <a:p>
            <a:endParaRPr lang="fr-CM" dirty="0"/>
          </a:p>
        </p:txBody>
      </p:sp>
    </p:spTree>
    <p:extLst>
      <p:ext uri="{BB962C8B-B14F-4D97-AF65-F5344CB8AC3E}">
        <p14:creationId xmlns:p14="http://schemas.microsoft.com/office/powerpoint/2010/main" val="2151501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C53316E-1DF5-99F5-5E26-BBBD54F268AD}"/>
              </a:ext>
            </a:extLst>
          </p:cNvPr>
          <p:cNvPicPr>
            <a:picLocks noChangeAspect="1"/>
          </p:cNvPicPr>
          <p:nvPr/>
        </p:nvPicPr>
        <p:blipFill>
          <a:blip r:embed="rId2"/>
          <a:stretch>
            <a:fillRect/>
          </a:stretch>
        </p:blipFill>
        <p:spPr>
          <a:xfrm>
            <a:off x="330502" y="272715"/>
            <a:ext cx="11530996" cy="5614737"/>
          </a:xfrm>
          <a:prstGeom prst="rect">
            <a:avLst/>
          </a:prstGeom>
        </p:spPr>
      </p:pic>
      <p:sp>
        <p:nvSpPr>
          <p:cNvPr id="6" name="ZoneTexte 5">
            <a:extLst>
              <a:ext uri="{FF2B5EF4-FFF2-40B4-BE49-F238E27FC236}">
                <a16:creationId xmlns:a16="http://schemas.microsoft.com/office/drawing/2014/main" id="{50674851-0ED3-BC77-CDF0-ED6491862A95}"/>
              </a:ext>
            </a:extLst>
          </p:cNvPr>
          <p:cNvSpPr txBox="1"/>
          <p:nvPr/>
        </p:nvSpPr>
        <p:spPr>
          <a:xfrm>
            <a:off x="2807368" y="6119699"/>
            <a:ext cx="6096000" cy="369332"/>
          </a:xfrm>
          <a:prstGeom prst="rect">
            <a:avLst/>
          </a:prstGeom>
          <a:noFill/>
        </p:spPr>
        <p:txBody>
          <a:bodyPr wrap="square">
            <a:spAutoFit/>
          </a:bodyPr>
          <a:lstStyle/>
          <a:p>
            <a:pPr algn="ctr">
              <a:buFont typeface="Arial" panose="020B0604020202020204" pitchFamily="34" charset="0"/>
              <a:buChar char="•"/>
            </a:pPr>
            <a:r>
              <a:rPr lang="fr-FR" b="1" u="sng" dirty="0"/>
              <a:t>Distribution Globale du Revenu" (Histogramme)</a:t>
            </a:r>
          </a:p>
        </p:txBody>
      </p:sp>
    </p:spTree>
    <p:extLst>
      <p:ext uri="{BB962C8B-B14F-4D97-AF65-F5344CB8AC3E}">
        <p14:creationId xmlns:p14="http://schemas.microsoft.com/office/powerpoint/2010/main" val="670241009"/>
      </p:ext>
    </p:extLst>
  </p:cSld>
  <p:clrMapOvr>
    <a:masterClrMapping/>
  </p:clrMapOvr>
  <p:transition spd="med">
    <p:pull/>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1407</Words>
  <Application>Microsoft Office PowerPoint</Application>
  <PresentationFormat>Grand écran</PresentationFormat>
  <Paragraphs>86</Paragraphs>
  <Slides>17</Slides>
  <Notes>0</Notes>
  <HiddenSlides>0</HiddenSlides>
  <MMClips>1</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Arial Unicode MS</vt:lpstr>
      <vt:lpstr>Calibri</vt:lpstr>
      <vt:lpstr>Calibri Light</vt:lpstr>
      <vt:lpstr>Thème Office</vt:lpstr>
      <vt:lpstr>Stratégie de Vente de la Nouvelle Ligne de Produits : Analyse et Recommandations</vt:lpstr>
      <vt:lpstr>Comprendre Notre Défi de Vente</vt:lpstr>
      <vt:lpstr>Présentation PowerPoint</vt:lpstr>
      <vt:lpstr>Notre Approche Analytique : Des Données Fiables pour des Décisions Éclairées</vt:lpstr>
      <vt:lpstr>Présentation PowerPoint</vt:lpstr>
      <vt:lpstr>Qui est touché ? Nombre de Clients par Méthode</vt:lpstr>
      <vt:lpstr>Présentation PowerPoint</vt:lpstr>
      <vt:lpstr>Quelle est la Valeur de Chaque Vente ? (Vue Globale)</vt:lpstr>
      <vt:lpstr>Présentation PowerPoint</vt:lpstr>
      <vt:lpstr>La Rentabilité Varie considérablement par Méthode</vt:lpstr>
      <vt:lpstr>Présentation PowerPoint</vt:lpstr>
      <vt:lpstr>Les Tendances de Revenus au Cours des Semaines : Ce Qui S'Améliore</vt:lpstr>
      <vt:lpstr>Présentation PowerPoint</vt:lpstr>
      <vt:lpstr>Nos Recommandations Stratégiques pour l'Avenir</vt:lpstr>
      <vt:lpstr>Suivre le Succès : Le Revenu par Heure de Travail (RPTI)</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STELLA NGALA</dc:creator>
  <cp:lastModifiedBy>STELLA NGALA</cp:lastModifiedBy>
  <cp:revision>2</cp:revision>
  <dcterms:created xsi:type="dcterms:W3CDTF">2025-07-03T16:43:38Z</dcterms:created>
  <dcterms:modified xsi:type="dcterms:W3CDTF">2025-07-03T18:46:45Z</dcterms:modified>
</cp:coreProperties>
</file>