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5" r:id="rId3"/>
    <p:sldId id="257" r:id="rId4"/>
    <p:sldId id="296" r:id="rId5"/>
    <p:sldId id="282" r:id="rId6"/>
    <p:sldId id="283" r:id="rId7"/>
    <p:sldId id="260" r:id="rId8"/>
    <p:sldId id="285" r:id="rId9"/>
    <p:sldId id="309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264" r:id="rId21"/>
    <p:sldId id="265" r:id="rId22"/>
    <p:sldId id="266" r:id="rId23"/>
    <p:sldId id="267" r:id="rId24"/>
    <p:sldId id="268" r:id="rId25"/>
    <p:sldId id="269" r:id="rId26"/>
    <p:sldId id="293" r:id="rId27"/>
  </p:sldIdLst>
  <p:sldSz cx="9144000" cy="6858000" type="screen4x3"/>
  <p:notesSz cx="9869488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652" y="-96"/>
      </p:cViewPr>
      <p:guideLst>
        <p:guide orient="horz" pos="2122"/>
        <p:guide pos="31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6779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0427" y="0"/>
            <a:ext cx="4276779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662CC-C667-4FE4-A0A0-BBCF5C5AFECD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397806"/>
            <a:ext cx="4276779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Computer University (Magway)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0427" y="6397806"/>
            <a:ext cx="4276779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2D5D6-17D3-4A4E-AA7B-79DD62B24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477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6779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0427" y="0"/>
            <a:ext cx="4276779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8A31C-C157-41A3-955E-32C0F8C7343A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950" y="3199490"/>
            <a:ext cx="7895590" cy="303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397806"/>
            <a:ext cx="4276779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Computer University (Magway)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0427" y="6397806"/>
            <a:ext cx="4276779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AB0E1-53BD-483E-8AAF-98E022CA1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6466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B0E1-53BD-483E-8AAF-98E022CA1FB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University (Magway)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GSM—Global System for Mobile Communication</a:t>
            </a:r>
          </a:p>
          <a:p>
            <a:r>
              <a:rPr lang="en-US" dirty="0" smtClean="0"/>
              <a:t>LTE—Mobile communication standard(4G)</a:t>
            </a:r>
          </a:p>
          <a:p>
            <a:r>
              <a:rPr lang="en-US" dirty="0" smtClean="0"/>
              <a:t>CDMA—Code</a:t>
            </a:r>
            <a:r>
              <a:rPr lang="en-US" baseline="0" dirty="0" smtClean="0"/>
              <a:t> division multiple access-is a channel access method used by radio communication</a:t>
            </a:r>
          </a:p>
          <a:p>
            <a:r>
              <a:rPr lang="en-US" baseline="0" dirty="0" smtClean="0"/>
              <a:t>EV-Do—telecommunication standard for wireless transmission</a:t>
            </a:r>
          </a:p>
          <a:p>
            <a:r>
              <a:rPr lang="en-US" baseline="0" dirty="0" smtClean="0"/>
              <a:t>UMTS—Universal Mobile Telecommunications System </a:t>
            </a:r>
          </a:p>
          <a:p>
            <a:r>
              <a:rPr lang="en-US" baseline="0" dirty="0" smtClean="0"/>
              <a:t>NFC—Near field communication-establish communication by bringing them within 4 cm(2 in) of each other, used in credit card and electronic tickets</a:t>
            </a:r>
          </a:p>
          <a:p>
            <a:r>
              <a:rPr lang="en-US" baseline="0" dirty="0" smtClean="0"/>
              <a:t>IDEN—Integrated Digital Enhanced Network</a:t>
            </a:r>
          </a:p>
          <a:p>
            <a:r>
              <a:rPr lang="en-US" baseline="0" dirty="0" err="1" smtClean="0"/>
              <a:t>WiMAX</a:t>
            </a:r>
            <a:r>
              <a:rPr lang="en-US" baseline="0" dirty="0" smtClean="0"/>
              <a:t>—Worldwide interoperability for microwave access—wireless communication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Computer University (Magway)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AB0E1-53BD-483E-8AAF-98E022CA1F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Gyroscope-navigation System</a:t>
            </a:r>
          </a:p>
          <a:p>
            <a:r>
              <a:rPr lang="en-US" dirty="0" err="1" smtClean="0"/>
              <a:t>Baromenter-atomosphere</a:t>
            </a:r>
            <a:r>
              <a:rPr lang="en-US" dirty="0" smtClean="0"/>
              <a:t> </a:t>
            </a:r>
            <a:r>
              <a:rPr lang="en-US" dirty="0" err="1" smtClean="0"/>
              <a:t>presurre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Computer University (Magway)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AB0E1-53BD-483E-8AAF-98E022CA1F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F1DD6C-CF74-41B1-80E4-B0C0EFB7EBB7}" type="datetime1">
              <a:rPr lang="en-US" smtClean="0"/>
              <a:pPr/>
              <a:t>11/1/2016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15CA-A872-4B24-9DAE-BEEBE6AAD0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528534-37AF-4E9C-85B9-A6627A05C540}" type="datetime1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15CA-A872-4B24-9DAE-BEEBE6AAD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3B244A-8252-4568-8681-0FA59AC16CF4}" type="datetime1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15CA-A872-4B24-9DAE-BEEBE6AAD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A04F2-F9C2-4E94-90C9-D55519B964D3}" type="datetime1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15CA-A872-4B24-9DAE-BEEBE6AAD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94754B-EC92-408C-9AB1-F5BC02FEA30A}" type="datetime1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15CA-A872-4B24-9DAE-BEEBE6AAD0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1B49C9-8B30-493A-97BF-5F6B19143F66}" type="datetime1">
              <a:rPr lang="en-US" smtClean="0"/>
              <a:pPr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15CA-A872-4B24-9DAE-BEEBE6AAD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613B73-2400-49A9-873D-B2C4063BB211}" type="datetime1">
              <a:rPr lang="en-US" smtClean="0"/>
              <a:pPr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15CA-A872-4B24-9DAE-BEEBE6AAD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13740E-F7D6-4881-AC4F-C55508C020E4}" type="datetime1">
              <a:rPr lang="en-US" smtClean="0"/>
              <a:pPr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15CA-A872-4B24-9DAE-BEEBE6AAD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64172-8D40-497D-95D5-5A6AAC507B0E}" type="datetime1">
              <a:rPr lang="en-US" smtClean="0"/>
              <a:pPr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15CA-A872-4B24-9DAE-BEEBE6AAD0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50A3F3-C339-4A10-894A-F0FD5B43DA4B}" type="datetime1">
              <a:rPr lang="en-US" smtClean="0"/>
              <a:pPr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15CA-A872-4B24-9DAE-BEEBE6AAD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7EFF9C-CA3F-4395-A5E7-401484271E32}" type="datetime1">
              <a:rPr lang="en-US" smtClean="0"/>
              <a:pPr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15CA-A872-4B24-9DAE-BEEBE6AAD0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C397218-1BC8-4A92-B5EE-F14AC873D8BF}" type="datetime1">
              <a:rPr lang="en-US" smtClean="0"/>
              <a:pPr/>
              <a:t>11/1/2016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A015CA-A872-4B24-9DAE-BEEBE6AAD0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90600"/>
            <a:ext cx="82296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Android Application Development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05200"/>
            <a:ext cx="740664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Daw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Nwe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Mar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Khaing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715000" y="5638800"/>
            <a:ext cx="2971800" cy="5334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800" b="1" noProof="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31/10/2016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9" name="Picture 2" descr="C:\Users\NMK\Desktop\FB_IMG_144412674579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0"/>
            <a:ext cx="1371600" cy="1295400"/>
          </a:xfrm>
          <a:prstGeom prst="rect">
            <a:avLst/>
          </a:prstGeom>
          <a:noFill/>
        </p:spPr>
      </p:pic>
      <p:pic>
        <p:nvPicPr>
          <p:cNvPr id="6" name="Picture 2" descr="F:\x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3475" y="4114800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83920" y="0"/>
            <a:ext cx="7498080" cy="1143000"/>
          </a:xfrm>
        </p:spPr>
        <p:txBody>
          <a:bodyPr/>
          <a:lstStyle/>
          <a:p>
            <a:r>
              <a:rPr lang="en-US" altLang="zh-CN" dirty="0" smtClean="0"/>
              <a:t>Linux Kernel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EA0-4816-4D3C-A08A-03D8C820B550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38200" y="1143000"/>
            <a:ext cx="8229600" cy="2438400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 smtClean="0"/>
              <a:t>Note that Android based on a Linux kernel not a Linux OS</a:t>
            </a:r>
          </a:p>
          <a:p>
            <a:pPr algn="just"/>
            <a:r>
              <a:rPr lang="en-US" altLang="zh-TW" sz="2800" dirty="0" smtClean="0"/>
              <a:t>Supplies Security, Memory management, Process management, Network stack and Driver model </a:t>
            </a:r>
          </a:p>
          <a:p>
            <a:pPr algn="just"/>
            <a:r>
              <a:rPr lang="en-US" altLang="zh-CN" sz="2800" dirty="0" smtClean="0"/>
              <a:t>Acts as an abstraction layer between the hardware and the rest of the software stack</a:t>
            </a:r>
            <a:endParaRPr lang="zh-CN" altLang="en-US" sz="2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267200"/>
            <a:ext cx="9144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49808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dirty="0" smtClean="0"/>
              <a:t>Libraries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EA0-4816-4D3C-A08A-03D8C820B550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40160" y="1066800"/>
            <a:ext cx="8075240" cy="4205064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Run in system background</a:t>
            </a:r>
          </a:p>
          <a:p>
            <a:r>
              <a:rPr lang="en-US" altLang="zh-TW" sz="2800" dirty="0" smtClean="0"/>
              <a:t>Using C/C++ Language</a:t>
            </a:r>
            <a:endParaRPr lang="en-US" altLang="zh-CN" sz="2800" dirty="0" smtClean="0"/>
          </a:p>
          <a:p>
            <a:pPr lvl="0">
              <a:lnSpc>
                <a:spcPct val="90000"/>
              </a:lnSpc>
              <a:defRPr/>
            </a:pPr>
            <a:r>
              <a:rPr lang="en-US" altLang="zh-CN" sz="2800" dirty="0" smtClean="0"/>
              <a:t>4 types of Libraries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/>
              <a:t>Bionic </a:t>
            </a:r>
            <a:r>
              <a:rPr lang="en-US" altLang="zh-CN" dirty="0" err="1" smtClean="0"/>
              <a:t>Libc</a:t>
            </a:r>
            <a:r>
              <a:rPr lang="en-US" altLang="zh-CN" dirty="0" smtClean="0"/>
              <a:t>, system C libraries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/>
              <a:t>Function Libraries, supporting multimedia, web browser, SQLite...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/>
              <a:t>Native Servers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/>
              <a:t>Hardware 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CN" dirty="0" smtClean="0"/>
              <a:t>    Abstraction Libraries</a:t>
            </a:r>
          </a:p>
          <a:p>
            <a:pPr lvl="0">
              <a:lnSpc>
                <a:spcPct val="90000"/>
              </a:lnSpc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572000"/>
            <a:ext cx="4114800" cy="18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498080" cy="838200"/>
          </a:xfrm>
        </p:spPr>
        <p:txBody>
          <a:bodyPr/>
          <a:lstStyle/>
          <a:p>
            <a:r>
              <a:rPr lang="en-US" altLang="zh-CN" dirty="0" smtClean="0"/>
              <a:t>Core </a:t>
            </a:r>
            <a:r>
              <a:rPr lang="en-US" altLang="zh-CN" dirty="0" smtClean="0">
                <a:effectLst/>
              </a:rPr>
              <a:t>Libraries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EA0-4816-4D3C-A08A-03D8C820B550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762000"/>
            <a:ext cx="8305800" cy="5410200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b="1" dirty="0" smtClean="0"/>
              <a:t>System C library, </a:t>
            </a:r>
            <a:r>
              <a:rPr lang="en-US" altLang="zh-CN" sz="2400" dirty="0" smtClean="0"/>
              <a:t>the standard C system library, tuned for embedded Linux-based devices</a:t>
            </a:r>
          </a:p>
          <a:p>
            <a:pPr algn="just"/>
            <a:r>
              <a:rPr lang="en-US" altLang="zh-CN" sz="2400" b="1" dirty="0" smtClean="0"/>
              <a:t>Media Libraries,</a:t>
            </a:r>
            <a:r>
              <a:rPr lang="en-US" altLang="zh-CN" sz="2400" dirty="0" smtClean="0"/>
              <a:t> support playback and recording of many popular audio and video formats, as well as image files, including MPEG4, H.264, MP3, AAC, AMR, JPG, and PNG</a:t>
            </a:r>
          </a:p>
          <a:p>
            <a:pPr algn="just"/>
            <a:r>
              <a:rPr lang="en-US" altLang="zh-CN" sz="2400" b="1" dirty="0" smtClean="0"/>
              <a:t>Surface Manager,</a:t>
            </a:r>
            <a:r>
              <a:rPr lang="en-US" altLang="zh-CN" sz="2400" dirty="0" smtClean="0"/>
              <a:t> manages access to the display subsystem and seamlessly composites 2D and 3D graphic layers from multiple applications</a:t>
            </a:r>
          </a:p>
          <a:p>
            <a:pPr algn="just"/>
            <a:r>
              <a:rPr lang="en-US" altLang="zh-CN" sz="2400" b="1" dirty="0" err="1" smtClean="0"/>
              <a:t>WebKit</a:t>
            </a:r>
            <a:r>
              <a:rPr lang="en-US" altLang="zh-CN" sz="2400" b="1" dirty="0" smtClean="0"/>
              <a:t>,</a:t>
            </a:r>
            <a:r>
              <a:rPr lang="en-US" altLang="zh-CN" sz="2400" dirty="0" smtClean="0"/>
              <a:t> a modern web browser engine which powers both the Android browser and an embeddable web view</a:t>
            </a:r>
          </a:p>
          <a:p>
            <a:pPr algn="just"/>
            <a:r>
              <a:rPr lang="en-US" altLang="zh-CN" sz="2400" b="1" dirty="0" smtClean="0"/>
              <a:t>SGL</a:t>
            </a:r>
            <a:r>
              <a:rPr lang="en-US" altLang="zh-CN" sz="2400" dirty="0" smtClean="0"/>
              <a:t>, the underlying 2D graphics engine</a:t>
            </a:r>
          </a:p>
          <a:p>
            <a:pPr algn="just"/>
            <a:r>
              <a:rPr lang="en-US" altLang="zh-CN" sz="2400" b="1" dirty="0" smtClean="0"/>
              <a:t>3D libraries,</a:t>
            </a:r>
            <a:r>
              <a:rPr lang="en-US" altLang="zh-CN" sz="2400" dirty="0" smtClean="0"/>
              <a:t> an implementation based on OpenGL ES 1.0 APIs</a:t>
            </a:r>
          </a:p>
          <a:p>
            <a:pPr algn="just"/>
            <a:r>
              <a:rPr lang="en-US" altLang="zh-CN" sz="2400" b="1" dirty="0" smtClean="0"/>
              <a:t>SQLite</a:t>
            </a:r>
            <a:r>
              <a:rPr lang="en-US" altLang="zh-CN" sz="2400" dirty="0" smtClean="0"/>
              <a:t> , a powerful and lightweight relational database 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152400"/>
            <a:ext cx="7498080" cy="1143000"/>
          </a:xfrm>
        </p:spPr>
        <p:txBody>
          <a:bodyPr/>
          <a:lstStyle/>
          <a:p>
            <a:r>
              <a:rPr lang="en-US" altLang="zh-CN" dirty="0" err="1" smtClean="0"/>
              <a:t>Andoid</a:t>
            </a:r>
            <a:r>
              <a:rPr lang="en-US" altLang="zh-CN" dirty="0" smtClean="0"/>
              <a:t> Runtime(ART)</a:t>
            </a:r>
            <a:endParaRPr lang="en-US" altLang="zh-CN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EA0-4816-4D3C-A08A-03D8C820B550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990600"/>
            <a:ext cx="7498080" cy="48006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The core of Android platform</a:t>
            </a:r>
          </a:p>
          <a:p>
            <a:r>
              <a:rPr lang="en-US" altLang="zh-CN" sz="2800" dirty="0" smtClean="0"/>
              <a:t>Dalvik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Virtual Machine</a:t>
            </a:r>
            <a:endParaRPr lang="zh-CN" altLang="en-US" sz="2800" dirty="0" smtClean="0"/>
          </a:p>
          <a:p>
            <a:pPr lvl="1"/>
            <a:r>
              <a:rPr lang="en-US" altLang="zh-CN" dirty="0" smtClean="0"/>
              <a:t>Register-based</a:t>
            </a:r>
          </a:p>
          <a:p>
            <a:pPr lvl="1"/>
            <a:r>
              <a:rPr lang="en-US" altLang="zh-CN" dirty="0" smtClean="0"/>
              <a:t>Executes files in the Dalvik                         Executable (.</a:t>
            </a:r>
            <a:r>
              <a:rPr lang="en-US" altLang="zh-CN" dirty="0" err="1" smtClean="0"/>
              <a:t>dex</a:t>
            </a:r>
            <a:r>
              <a:rPr lang="en-US" altLang="zh-CN" dirty="0" smtClean="0"/>
              <a:t>) format</a:t>
            </a:r>
          </a:p>
          <a:p>
            <a:r>
              <a:rPr lang="en-US" altLang="zh-CN" sz="2800" dirty="0" smtClean="0"/>
              <a:t>Java core Libraries</a:t>
            </a:r>
            <a:endParaRPr lang="zh-CN" altLang="en-US" sz="2800" dirty="0" smtClean="0"/>
          </a:p>
          <a:p>
            <a:pPr lvl="1"/>
            <a:r>
              <a:rPr lang="en-US" altLang="zh-CN" dirty="0" smtClean="0"/>
              <a:t>Provides most of the functionality of the Java programming language.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876800"/>
            <a:ext cx="29718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498080" cy="1143000"/>
          </a:xfrm>
        </p:spPr>
        <p:txBody>
          <a:bodyPr/>
          <a:lstStyle/>
          <a:p>
            <a:r>
              <a:rPr lang="en-US" altLang="zh-CN" dirty="0" smtClean="0"/>
              <a:t>Android Runtime (cont.)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EA0-4816-4D3C-A08A-03D8C820B550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447800"/>
            <a:ext cx="8305800" cy="48006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 smtClean="0"/>
              <a:t>The functions of Java core libraries rely on the Dalvik VM and the underlying Linux kernel</a:t>
            </a:r>
          </a:p>
          <a:p>
            <a:pPr algn="just"/>
            <a:r>
              <a:rPr lang="en-US" altLang="zh-CN" sz="2800" dirty="0" smtClean="0"/>
              <a:t>Multiple Dalvik VMs may run at the same time</a:t>
            </a:r>
            <a:endParaRPr lang="zh-CN" altLang="en-US" sz="2800" dirty="0"/>
          </a:p>
          <a:p>
            <a:pPr algn="just"/>
            <a:r>
              <a:rPr lang="en-US" altLang="zh-CN" sz="2800" dirty="0" smtClean="0"/>
              <a:t>Every Android application runs in its own process, with its own instance of the Dalvik virtual machine</a:t>
            </a:r>
          </a:p>
          <a:p>
            <a:pPr algn="just"/>
            <a:r>
              <a:rPr lang="en-US" altLang="zh-CN" sz="2800" dirty="0" smtClean="0"/>
              <a:t>The "</a:t>
            </a:r>
            <a:r>
              <a:rPr lang="en-US" altLang="zh-CN" sz="2800" dirty="0" err="1" smtClean="0"/>
              <a:t>dx</a:t>
            </a:r>
            <a:r>
              <a:rPr lang="en-US" altLang="zh-CN" sz="2800" dirty="0" smtClean="0"/>
              <a:t>" tool in Android SDK can transform compiled JAVA class into the .</a:t>
            </a:r>
            <a:r>
              <a:rPr lang="en-US" altLang="zh-CN" sz="2800" dirty="0" err="1" smtClean="0"/>
              <a:t>dex</a:t>
            </a:r>
            <a:r>
              <a:rPr lang="en-US" altLang="zh-CN" sz="2800" dirty="0" smtClean="0"/>
              <a:t> format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498080" cy="83820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/>
              <a:t>Dalvik</a:t>
            </a:r>
            <a:r>
              <a:rPr lang="en-US" altLang="zh-CN" sz="4000" dirty="0" smtClean="0"/>
              <a:t> Virtual Machine</a:t>
            </a:r>
            <a:endParaRPr lang="en-US" altLang="zh-CN" sz="40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EA0-4816-4D3C-A08A-03D8C820B550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838200"/>
            <a:ext cx="8305800" cy="5410200"/>
          </a:xfrm>
        </p:spPr>
        <p:txBody>
          <a:bodyPr>
            <a:noAutofit/>
          </a:bodyPr>
          <a:lstStyle/>
          <a:p>
            <a:pPr algn="just"/>
            <a:r>
              <a:rPr lang="en-US" altLang="zh-CN" sz="2600" dirty="0" smtClean="0"/>
              <a:t>Android custom implementation virtual machine</a:t>
            </a:r>
          </a:p>
          <a:p>
            <a:pPr lvl="1" algn="just"/>
            <a:r>
              <a:rPr lang="en-US" altLang="zh-CN" sz="2600" dirty="0" smtClean="0"/>
              <a:t>Provides application portability and runtime consistency</a:t>
            </a:r>
          </a:p>
          <a:p>
            <a:pPr lvl="1" algn="just"/>
            <a:r>
              <a:rPr lang="en-US" altLang="zh-CN" sz="2600" dirty="0" smtClean="0"/>
              <a:t>Runs optimized file format (.</a:t>
            </a:r>
            <a:r>
              <a:rPr lang="en-US" altLang="zh-CN" sz="2600" dirty="0" err="1" smtClean="0"/>
              <a:t>dex</a:t>
            </a:r>
            <a:r>
              <a:rPr lang="en-US" altLang="zh-CN" sz="2600" dirty="0" smtClean="0"/>
              <a:t>) and Dalvik bytecode</a:t>
            </a:r>
          </a:p>
          <a:p>
            <a:pPr lvl="1" algn="just"/>
            <a:r>
              <a:rPr lang="en-US" altLang="zh-CN" sz="2600" dirty="0" smtClean="0"/>
              <a:t>Java .class / .jar files converted to .</a:t>
            </a:r>
            <a:r>
              <a:rPr lang="en-US" altLang="zh-CN" sz="2600" dirty="0" err="1" smtClean="0"/>
              <a:t>dex</a:t>
            </a:r>
            <a:r>
              <a:rPr lang="en-US" altLang="zh-CN" sz="2600" dirty="0" smtClean="0"/>
              <a:t> at build time</a:t>
            </a:r>
          </a:p>
          <a:p>
            <a:pPr algn="just"/>
            <a:r>
              <a:rPr lang="en-US" altLang="zh-CN" sz="2600" dirty="0" smtClean="0"/>
              <a:t>Designed for embedded environment</a:t>
            </a:r>
          </a:p>
          <a:p>
            <a:pPr lvl="1" algn="just"/>
            <a:r>
              <a:rPr lang="en-US" altLang="zh-CN" sz="2600" dirty="0" smtClean="0"/>
              <a:t>Supports multiple virtual machine processes per device</a:t>
            </a:r>
          </a:p>
          <a:p>
            <a:pPr lvl="1" algn="just"/>
            <a:r>
              <a:rPr lang="en-US" altLang="zh-CN" sz="2600" dirty="0" smtClean="0"/>
              <a:t>Highly CPU-optimized bytecode interpreter</a:t>
            </a:r>
          </a:p>
          <a:p>
            <a:pPr lvl="1" algn="just"/>
            <a:r>
              <a:rPr lang="en-US" altLang="zh-CN" sz="2600" dirty="0" smtClean="0"/>
              <a:t>Efficiently Using runtime memory</a:t>
            </a:r>
          </a:p>
          <a:p>
            <a:pPr algn="just"/>
            <a:r>
              <a:rPr lang="en-US" altLang="zh-CN" sz="2600" dirty="0" smtClean="0"/>
              <a:t>Core Libraries</a:t>
            </a:r>
          </a:p>
          <a:p>
            <a:pPr lvl="1" algn="just"/>
            <a:r>
              <a:rPr lang="en-US" altLang="zh-CN" sz="2600" dirty="0" smtClean="0"/>
              <a:t>Core APIs for Java language provide a powerful, yet simple and familiar development platform</a:t>
            </a:r>
            <a:endParaRPr lang="en-US" altLang="zh-C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498080" cy="1143000"/>
          </a:xfrm>
        </p:spPr>
        <p:txBody>
          <a:bodyPr/>
          <a:lstStyle/>
          <a:p>
            <a:r>
              <a:rPr lang="en-US" altLang="zh-CN" dirty="0" smtClean="0"/>
              <a:t>DVM vs. JVM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EA0-4816-4D3C-A08A-03D8C820B550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371600"/>
            <a:ext cx="7498080" cy="480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DVM</a:t>
            </a:r>
          </a:p>
          <a:p>
            <a:pPr lvl="1"/>
            <a:r>
              <a:rPr lang="en-US" altLang="zh-CN" dirty="0" smtClean="0"/>
              <a:t>Google</a:t>
            </a:r>
          </a:p>
          <a:p>
            <a:pPr lvl="1"/>
            <a:r>
              <a:rPr lang="en-US" altLang="zh-CN" dirty="0" smtClean="0"/>
              <a:t>Dalvik executable</a:t>
            </a:r>
          </a:p>
          <a:p>
            <a:pPr lvl="1"/>
            <a:r>
              <a:rPr lang="en-US" altLang="zh-CN" dirty="0" smtClean="0"/>
              <a:t>Only supports a subset of standard Java Library</a:t>
            </a:r>
          </a:p>
          <a:p>
            <a:r>
              <a:rPr lang="en-US" altLang="zh-CN" dirty="0" smtClean="0"/>
              <a:t>JVM</a:t>
            </a:r>
          </a:p>
          <a:p>
            <a:pPr lvl="1"/>
            <a:r>
              <a:rPr lang="en-US" altLang="zh-CN" dirty="0" smtClean="0"/>
              <a:t>Sun</a:t>
            </a:r>
          </a:p>
          <a:p>
            <a:pPr lvl="1"/>
            <a:r>
              <a:rPr lang="en-US" altLang="zh-CN" dirty="0" smtClean="0"/>
              <a:t>Java </a:t>
            </a:r>
            <a:r>
              <a:rPr lang="en-US" altLang="zh-CN" dirty="0" err="1" smtClean="0"/>
              <a:t>bytecode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7498080" cy="1143000"/>
          </a:xfrm>
        </p:spPr>
        <p:txBody>
          <a:bodyPr/>
          <a:lstStyle/>
          <a:p>
            <a:r>
              <a:rPr lang="en-US" altLang="zh-CN" dirty="0" smtClean="0"/>
              <a:t>Application Framework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EA0-4816-4D3C-A08A-03D8C820B550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143000"/>
            <a:ext cx="8229600" cy="31249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zh-TW" sz="3000" dirty="0" smtClean="0"/>
              <a:t>Simplify the reuse of components</a:t>
            </a:r>
          </a:p>
          <a:p>
            <a:pPr lvl="1" algn="just"/>
            <a:r>
              <a:rPr lang="en-US" altLang="zh-CN" sz="3000" dirty="0" smtClean="0"/>
              <a:t>Applications can publish their capabilities and any other application may then make use of those capabilities</a:t>
            </a:r>
            <a:endParaRPr lang="en-US" altLang="zh-TW" sz="3000" dirty="0" smtClean="0"/>
          </a:p>
          <a:p>
            <a:pPr algn="just"/>
            <a:r>
              <a:rPr lang="en-US" altLang="zh-TW" sz="3000" dirty="0" smtClean="0"/>
              <a:t>Applications is a set of services and systems,  include </a:t>
            </a:r>
          </a:p>
          <a:p>
            <a:pPr lvl="1" algn="just"/>
            <a:r>
              <a:rPr lang="en-US" altLang="zh-TW" sz="3000" dirty="0" smtClean="0"/>
              <a:t>Views system, content providers, resources manager and so on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072" y="4343400"/>
            <a:ext cx="8352928" cy="1836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14400" y="0"/>
            <a:ext cx="7498080" cy="1143000"/>
          </a:xfrm>
        </p:spPr>
        <p:txBody>
          <a:bodyPr/>
          <a:lstStyle/>
          <a:p>
            <a:r>
              <a:rPr lang="en-US" altLang="zh-CN" dirty="0" smtClean="0"/>
              <a:t>Application Framework (cont.)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EA0-4816-4D3C-A08A-03D8C820B550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838200" y="1219200"/>
            <a:ext cx="8305800" cy="5029200"/>
          </a:xfrm>
        </p:spPr>
        <p:txBody>
          <a:bodyPr>
            <a:noAutofit/>
          </a:bodyPr>
          <a:lstStyle/>
          <a:p>
            <a:pPr algn="just"/>
            <a:r>
              <a:rPr lang="en-US" altLang="zh-CN" sz="2600" b="1" dirty="0" smtClean="0"/>
              <a:t>Activity Manager,</a:t>
            </a:r>
            <a:r>
              <a:rPr lang="en-US" altLang="zh-CN" sz="2600" dirty="0" smtClean="0"/>
              <a:t> manages the lifecycle of applications and provides a common navigation </a:t>
            </a:r>
            <a:r>
              <a:rPr lang="en-US" altLang="zh-CN" sz="2600" dirty="0" err="1" smtClean="0"/>
              <a:t>backstack</a:t>
            </a:r>
            <a:endParaRPr lang="en-US" altLang="zh-CN" sz="2600" dirty="0" smtClean="0"/>
          </a:p>
          <a:p>
            <a:pPr algn="just"/>
            <a:r>
              <a:rPr lang="en-US" altLang="zh-CN" sz="2600" b="1" dirty="0" smtClean="0"/>
              <a:t>Notification Manager, </a:t>
            </a:r>
            <a:r>
              <a:rPr lang="en-US" altLang="zh-CN" sz="2600" dirty="0" smtClean="0"/>
              <a:t>enables all applications to display custom alerts in the status bar</a:t>
            </a:r>
          </a:p>
          <a:p>
            <a:pPr algn="just"/>
            <a:r>
              <a:rPr lang="en-US" altLang="zh-CN" sz="2600" b="1" dirty="0" smtClean="0"/>
              <a:t>Resource Manager</a:t>
            </a:r>
            <a:r>
              <a:rPr lang="en-US" altLang="zh-CN" sz="2600" dirty="0" smtClean="0"/>
              <a:t>, providing access to non-code resources such as localized strings, graphics, and layout files</a:t>
            </a:r>
          </a:p>
          <a:p>
            <a:pPr algn="just"/>
            <a:r>
              <a:rPr lang="en-US" altLang="zh-CN" sz="2600" b="1" dirty="0" smtClean="0"/>
              <a:t>Content Providers, </a:t>
            </a:r>
            <a:r>
              <a:rPr lang="en-US" altLang="zh-CN" sz="2600" dirty="0" smtClean="0"/>
              <a:t>access data from other applications (such as Contacts), or to share their own data</a:t>
            </a:r>
          </a:p>
          <a:p>
            <a:pPr algn="just"/>
            <a:r>
              <a:rPr lang="en-US" altLang="zh-CN" sz="2600" b="1" dirty="0" smtClean="0"/>
              <a:t>Views,</a:t>
            </a:r>
            <a:r>
              <a:rPr lang="en-US" altLang="zh-CN" sz="2600" dirty="0" smtClean="0"/>
              <a:t> used to build an application, including lists, grids, text boxes, buttons, and even an embeddable web browser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7498080" cy="1143000"/>
          </a:xfrm>
        </p:spPr>
        <p:txBody>
          <a:bodyPr/>
          <a:lstStyle/>
          <a:p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EA0-4816-4D3C-A08A-03D8C820B550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371600"/>
            <a:ext cx="8229600" cy="3196951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 smtClean="0"/>
              <a:t>A set of core applications shipped with Android platform</a:t>
            </a:r>
          </a:p>
          <a:p>
            <a:pPr lvl="1" algn="just"/>
            <a:r>
              <a:rPr lang="en-US" altLang="zh-CN" dirty="0" smtClean="0"/>
              <a:t>an email client, SMS program, calendar, maps, browser, contacts, and others</a:t>
            </a:r>
          </a:p>
          <a:p>
            <a:pPr algn="just"/>
            <a:r>
              <a:rPr lang="en-US" altLang="zh-CN" sz="2800" dirty="0" smtClean="0"/>
              <a:t>All written in Java</a:t>
            </a:r>
          </a:p>
          <a:p>
            <a:pPr algn="just"/>
            <a:r>
              <a:rPr lang="en-US" altLang="zh-CN" sz="2800" dirty="0" smtClean="0"/>
              <a:t>Our applications are in the same level as these applications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013176"/>
            <a:ext cx="7954827" cy="123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498080" cy="1143000"/>
          </a:xfrm>
        </p:spPr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498080" cy="4800600"/>
          </a:xfrm>
        </p:spPr>
        <p:txBody>
          <a:bodyPr/>
          <a:lstStyle/>
          <a:p>
            <a:r>
              <a:rPr lang="en-US" dirty="0" smtClean="0"/>
              <a:t>What is Android?</a:t>
            </a:r>
          </a:p>
          <a:p>
            <a:r>
              <a:rPr lang="en-US" dirty="0" smtClean="0"/>
              <a:t>Version History of Android</a:t>
            </a:r>
          </a:p>
          <a:p>
            <a:r>
              <a:rPr lang="en-US" dirty="0" smtClean="0"/>
              <a:t>Features of Android</a:t>
            </a:r>
          </a:p>
          <a:p>
            <a:r>
              <a:rPr lang="en-US" dirty="0" smtClean="0"/>
              <a:t>Architecture of Android</a:t>
            </a:r>
          </a:p>
          <a:p>
            <a:r>
              <a:rPr lang="en-US" dirty="0" smtClean="0"/>
              <a:t>Android devices in the Market</a:t>
            </a:r>
          </a:p>
          <a:p>
            <a:r>
              <a:rPr lang="en-US" dirty="0" smtClean="0"/>
              <a:t>Android Market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Android Devices in the Market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498080" cy="48006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cs typeface="Times New Roman" pitchFamily="18" charset="0"/>
              </a:rPr>
              <a:t>Smartphones</a:t>
            </a:r>
            <a:endParaRPr lang="en-US" sz="2800" dirty="0" smtClean="0">
              <a:cs typeface="Times New Roman" pitchFamily="18" charset="0"/>
            </a:endParaRPr>
          </a:p>
          <a:p>
            <a:r>
              <a:rPr lang="en-US" sz="2800" dirty="0" smtClean="0">
                <a:cs typeface="Times New Roman" pitchFamily="18" charset="0"/>
              </a:rPr>
              <a:t>Tablets</a:t>
            </a:r>
          </a:p>
          <a:p>
            <a:r>
              <a:rPr lang="en-US" sz="2800" dirty="0" smtClean="0">
                <a:cs typeface="Times New Roman" pitchFamily="18" charset="0"/>
              </a:rPr>
              <a:t>E-reader devices</a:t>
            </a:r>
          </a:p>
          <a:p>
            <a:r>
              <a:rPr lang="en-US" sz="2800" dirty="0" err="1" smtClean="0">
                <a:cs typeface="Times New Roman" pitchFamily="18" charset="0"/>
              </a:rPr>
              <a:t>Netbooks</a:t>
            </a:r>
            <a:endParaRPr lang="en-US" sz="2800" dirty="0" smtClean="0">
              <a:cs typeface="Times New Roman" pitchFamily="18" charset="0"/>
            </a:endParaRPr>
          </a:p>
          <a:p>
            <a:r>
              <a:rPr lang="en-US" sz="2800" dirty="0" smtClean="0">
                <a:cs typeface="Times New Roman" pitchFamily="18" charset="0"/>
              </a:rPr>
              <a:t>MP4 players</a:t>
            </a:r>
          </a:p>
          <a:p>
            <a:r>
              <a:rPr lang="en-US" sz="2800" dirty="0" smtClean="0">
                <a:cs typeface="Times New Roman" pitchFamily="18" charset="0"/>
              </a:rPr>
              <a:t>Internet TVs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Smartphones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52600"/>
            <a:ext cx="2057400" cy="453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752600"/>
            <a:ext cx="2590800" cy="4463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1676401"/>
            <a:ext cx="2819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Tablets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39240"/>
            <a:ext cx="3962400" cy="303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752600"/>
            <a:ext cx="4038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E-book Readers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411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828800"/>
            <a:ext cx="31242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Android TV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95400"/>
            <a:ext cx="3878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295400"/>
            <a:ext cx="38766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The Android Market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001000" cy="5410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Google Play is the premier marketplace for selling and distributing Android apps. When you publish an app on Google Play, you reach the huge installed base of Android.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Android Market, an online application store for Android devices, and made it available to users in October 2008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Once developed, Android applications can be packaged easily and sold out either through a store such as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Google Play or the Amazon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Appstore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498080" cy="4800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7000" y="2362200"/>
            <a:ext cx="56388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 !!!!!</a:t>
            </a:r>
          </a:p>
          <a:p>
            <a:pPr algn="ctr"/>
            <a:endParaRPr lang="en-US" sz="5400" b="1" dirty="0">
              <a:ln w="11430"/>
              <a:solidFill>
                <a:schemeClr val="accent5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5400" b="1" cap="none" spc="0" dirty="0" smtClean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Any Question ?</a:t>
            </a:r>
            <a:endParaRPr lang="en-US" sz="5400" b="1" cap="none" spc="0" dirty="0">
              <a:ln w="11430"/>
              <a:solidFill>
                <a:schemeClr val="accent5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6858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What is Android?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8714"/>
            <a:ext cx="8153400" cy="6248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300" b="1" dirty="0" smtClean="0"/>
              <a:t>Android</a:t>
            </a:r>
            <a:r>
              <a:rPr lang="en-US" sz="3300" dirty="0" smtClean="0"/>
              <a:t> is a mobile operating system developed by Google, based on the Linux Kernel and designed primarily for touchscreen mobile devices such as smartphone and tablets.</a:t>
            </a:r>
          </a:p>
          <a:p>
            <a:pPr algn="just"/>
            <a:r>
              <a:rPr lang="en-US" sz="3300" dirty="0" smtClean="0"/>
              <a:t>Android's user interface is mainly based on direct manipulation, using touch gestures that loosely correspond to real-world actions, such as swiping, tapping and pinching,</a:t>
            </a:r>
            <a:r>
              <a:rPr lang="en-US" sz="3300" dirty="0" smtClean="0">
                <a:solidFill>
                  <a:srgbClr val="FF0000"/>
                </a:solidFill>
              </a:rPr>
              <a:t> </a:t>
            </a:r>
            <a:r>
              <a:rPr lang="en-US" sz="3300" dirty="0" smtClean="0"/>
              <a:t>to manipulate on-screen objects, along with a virtual keyboard for text input.</a:t>
            </a:r>
          </a:p>
          <a:p>
            <a:pPr algn="just"/>
            <a:r>
              <a:rPr lang="en-US" sz="3300" dirty="0" smtClean="0"/>
              <a:t> In addition to touchscreen devices, Google has further developed Android TV for televisions, Android Auto for cars, and Android Wear for wrist watches, each with a specialized user interface. Variants of Android are also used on notebooks, game console, digital cameras, and other electronics.</a:t>
            </a:r>
          </a:p>
          <a:p>
            <a:pPr algn="just"/>
            <a:r>
              <a:rPr lang="en-US" sz="3300" dirty="0" smtClean="0">
                <a:cs typeface="Times New Roman" pitchFamily="18" charset="0"/>
              </a:rPr>
              <a:t>Android applications are written in the Java programming language.</a:t>
            </a:r>
            <a:endParaRPr lang="en-US" sz="3300" i="1" dirty="0" smtClean="0">
              <a:cs typeface="Times New Roman" pitchFamily="18" charset="0"/>
            </a:endParaRPr>
          </a:p>
          <a:p>
            <a:pPr algn="just"/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838200"/>
          </a:xfrm>
        </p:spPr>
        <p:txBody>
          <a:bodyPr/>
          <a:lstStyle/>
          <a:p>
            <a:r>
              <a:rPr lang="en-US" dirty="0" smtClean="0"/>
              <a:t>Version History of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8305800" cy="60960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The version history of the Android mobile operating system began with the release of the Android alpha in November 2007. </a:t>
            </a:r>
          </a:p>
          <a:p>
            <a:pPr algn="just"/>
            <a:r>
              <a:rPr lang="en-US" sz="2800" dirty="0" smtClean="0"/>
              <a:t>The first commercial version, Android 1.0, was released in September 2008. Android is continually developed by Google and the Open Handset Alliance, (OHA) and has seen a number of updates to its base operating system since the initial release.</a:t>
            </a:r>
          </a:p>
          <a:p>
            <a:pPr algn="just"/>
            <a:r>
              <a:rPr lang="en-US" sz="2800" dirty="0" smtClean="0"/>
              <a:t>Versions 1.0 and 1.1 were not released under specific code names, but since April 2009's Android 1.5 "Cupcake", Android versions have had confectionery-themed code names. Each is in alphabetical order, with the most recent being Android 7.0 "Nougat", released in August 2016.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Android Versions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66412"/>
              </p:ext>
            </p:extLst>
          </p:nvPr>
        </p:nvGraphicFramePr>
        <p:xfrm>
          <a:off x="-1" y="457200"/>
          <a:ext cx="9144001" cy="643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1"/>
                <a:gridCol w="2235462"/>
                <a:gridCol w="2463669"/>
                <a:gridCol w="2463669"/>
              </a:tblGrid>
              <a:tr h="37256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Android Version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Released Date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Code Name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API Level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Sept, 2008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35052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1.1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February 09, 2009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365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1.5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April 30, 2009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Cupcake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1.6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September 15, 2009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Donut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32004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2.0,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2.1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October 26, 2009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Eclair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5-7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33528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2.2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May 20, 2010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Froyo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41993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2.3, 2.3.7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December 06, 2010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Gingerbread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9-10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31325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3.0, 3.1, 3.2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February 22, 2011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Honeycomb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11-13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5165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4.0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October 19, 2011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Ice Cream Sandwich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14-15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37421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4.1, 4.2,4.3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June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27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2012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Jelly Bean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16-18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57912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4.4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Announced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on </a:t>
                      </a:r>
                    </a:p>
                    <a:p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rd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September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2013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KitKat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29418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4.4 W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Wearable Extension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5.0, 5.1, 5.1.1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Aug 5,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2015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Lollipop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21-22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12193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6.0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</a:t>
                      </a:r>
                      <a:r>
                        <a:rPr lang="en-US" baseline="0" dirty="0" smtClean="0"/>
                        <a:t> 5,</a:t>
                      </a:r>
                      <a:r>
                        <a:rPr lang="en-US" dirty="0" smtClean="0"/>
                        <a:t> 2015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Marshmallow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12193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7.0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Aug</a:t>
                      </a:r>
                      <a:r>
                        <a:rPr lang="en-US" b="0" baseline="0" dirty="0" smtClean="0"/>
                        <a:t> 22, </a:t>
                      </a:r>
                      <a:r>
                        <a:rPr lang="en-US" b="0" dirty="0" smtClean="0"/>
                        <a:t>2016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Nougat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24-25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C:\Users\Dell\Downloads\ic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"/>
            <a:ext cx="7620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6836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Features of Android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62000"/>
            <a:ext cx="8153400" cy="6019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Storage — Uses </a:t>
            </a:r>
            <a:r>
              <a:rPr lang="en-US" sz="2800" dirty="0" err="1" smtClean="0">
                <a:cs typeface="Times New Roman" pitchFamily="18" charset="0"/>
              </a:rPr>
              <a:t>SQLite</a:t>
            </a:r>
            <a:r>
              <a:rPr lang="en-US" sz="2800" dirty="0" smtClean="0">
                <a:cs typeface="Times New Roman" pitchFamily="18" charset="0"/>
              </a:rPr>
              <a:t>, a lightweight relational database, for data storage.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Connectivity — Supports GSM/EDGE, IDEN, CDMA, EV-DO, UMTS, Bluetooth (includes A2DP and AVRCP), Wi-Fi, LTE, and </a:t>
            </a:r>
            <a:r>
              <a:rPr lang="en-US" sz="2800" dirty="0" err="1" smtClean="0">
                <a:cs typeface="Times New Roman" pitchFamily="18" charset="0"/>
              </a:rPr>
              <a:t>WiMAX</a:t>
            </a:r>
            <a:r>
              <a:rPr lang="en-US" sz="2800" dirty="0" smtClean="0"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Messaging — Supports both SMS and MMS, Android Cloud To Device Messaging(C2DMA) and Google Cloud Messaging (GCM).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Web browser — Based on the open source </a:t>
            </a:r>
            <a:r>
              <a:rPr lang="en-US" sz="2800" dirty="0" err="1" smtClean="0">
                <a:cs typeface="Times New Roman" pitchFamily="18" charset="0"/>
              </a:rPr>
              <a:t>WebKit</a:t>
            </a:r>
            <a:r>
              <a:rPr lang="en-US" sz="2800" dirty="0" smtClean="0">
                <a:cs typeface="Times New Roman" pitchFamily="18" charset="0"/>
              </a:rPr>
              <a:t>, together with Chrome’s V8 JavaScript engine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Media support — Includes support for the following media: H.263, H.264 (in 3GP or MP4 container), MPEG-4 SP, AMR, AMR-WB (in 3GP container), AAC, HE-AAC (in MP4 or  3GP container), MP3, MIDI, </a:t>
            </a:r>
            <a:r>
              <a:rPr lang="en-US" sz="2800" dirty="0" err="1" smtClean="0">
                <a:cs typeface="Times New Roman" pitchFamily="18" charset="0"/>
              </a:rPr>
              <a:t>Ogg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Vorbis</a:t>
            </a:r>
            <a:r>
              <a:rPr lang="en-US" sz="2800" dirty="0" smtClean="0">
                <a:cs typeface="Times New Roman" pitchFamily="18" charset="0"/>
              </a:rPr>
              <a:t>, WAV, JPEG, PNG, GIF, and BMP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57200"/>
            <a:ext cx="7924800" cy="6096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Hardware support — Accelerometer Sensor, Camera, Digital Compass, Proximity Sensor, and GPS, gyroscope, barometer.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Multi-touch — Supports multi-touch screens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Multi-tasking — Supports multi-tasking applications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Tethering — Supports sharing of Internet connections as a wired/wireless hotspot.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Multiple Language Support—Android supports multiple languages.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Screen Capture--- Support capturing a screenshot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External Storage-include </a:t>
            </a:r>
            <a:r>
              <a:rPr lang="en-US" sz="2800" dirty="0" err="1" smtClean="0">
                <a:cs typeface="Times New Roman" pitchFamily="18" charset="0"/>
              </a:rPr>
              <a:t>microSD</a:t>
            </a:r>
            <a:r>
              <a:rPr lang="en-US" sz="2800" dirty="0" smtClean="0">
                <a:cs typeface="Times New Roman" pitchFamily="18" charset="0"/>
              </a:rPr>
              <a:t> card slots and can read </a:t>
            </a:r>
            <a:r>
              <a:rPr lang="en-US" sz="2800" dirty="0" err="1" smtClean="0">
                <a:cs typeface="Times New Roman" pitchFamily="18" charset="0"/>
              </a:rPr>
              <a:t>microSD</a:t>
            </a:r>
            <a:r>
              <a:rPr lang="en-US" sz="2800" dirty="0" smtClean="0">
                <a:cs typeface="Times New Roman" pitchFamily="18" charset="0"/>
              </a:rPr>
              <a:t> cards formatted with FAT32,Ext3,Ext4 file system.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EA0-4816-4D3C-A08A-03D8C820B550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74157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60120" y="-8391"/>
            <a:ext cx="7498080" cy="715962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Architecture of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655</TotalTime>
  <Words>1412</Words>
  <Application>Microsoft Office PowerPoint</Application>
  <PresentationFormat>On-screen Show (4:3)</PresentationFormat>
  <Paragraphs>226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Solstice</vt:lpstr>
      <vt:lpstr>Android Application Development</vt:lpstr>
      <vt:lpstr>Outlines</vt:lpstr>
      <vt:lpstr>What is Android?</vt:lpstr>
      <vt:lpstr>Version History of Android</vt:lpstr>
      <vt:lpstr>Android Versions</vt:lpstr>
      <vt:lpstr>PowerPoint Presentation</vt:lpstr>
      <vt:lpstr>Features of Android</vt:lpstr>
      <vt:lpstr>PowerPoint Presentation</vt:lpstr>
      <vt:lpstr>PowerPoint Presentation</vt:lpstr>
      <vt:lpstr>Linux Kernel</vt:lpstr>
      <vt:lpstr>Libraries</vt:lpstr>
      <vt:lpstr>Core Libraries</vt:lpstr>
      <vt:lpstr>Andoid Runtime(ART)</vt:lpstr>
      <vt:lpstr>Android Runtime (cont.)</vt:lpstr>
      <vt:lpstr>Dalvik Virtual Machine</vt:lpstr>
      <vt:lpstr>DVM vs. JVM</vt:lpstr>
      <vt:lpstr>Application Framework</vt:lpstr>
      <vt:lpstr>Application Framework (cont.)</vt:lpstr>
      <vt:lpstr>Applications</vt:lpstr>
      <vt:lpstr>Android Devices in the Market</vt:lpstr>
      <vt:lpstr>Smartphones</vt:lpstr>
      <vt:lpstr>Tablets</vt:lpstr>
      <vt:lpstr>E-book Readers</vt:lpstr>
      <vt:lpstr>Android TV</vt:lpstr>
      <vt:lpstr>The Android Market</vt:lpstr>
      <vt:lpstr>PowerPoint Presentation</vt:lpstr>
    </vt:vector>
  </TitlesOfParts>
  <Company>Deftones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 Development</dc:title>
  <dc:creator>Tin Maung</dc:creator>
  <cp:lastModifiedBy>User</cp:lastModifiedBy>
  <cp:revision>79</cp:revision>
  <cp:lastPrinted>2016-10-28T13:48:45Z</cp:lastPrinted>
  <dcterms:created xsi:type="dcterms:W3CDTF">2014-05-11T15:19:28Z</dcterms:created>
  <dcterms:modified xsi:type="dcterms:W3CDTF">2016-11-01T03:24:33Z</dcterms:modified>
</cp:coreProperties>
</file>