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8" r:id="rId3"/>
    <p:sldId id="257" r:id="rId4"/>
    <p:sldId id="258" r:id="rId5"/>
    <p:sldId id="259" r:id="rId6"/>
    <p:sldId id="260" r:id="rId7"/>
    <p:sldId id="261" r:id="rId8"/>
    <p:sldId id="262"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4" r:id="rId29"/>
    <p:sldId id="283" r:id="rId30"/>
    <p:sldId id="285" r:id="rId31"/>
    <p:sldId id="286" r:id="rId32"/>
    <p:sldId id="28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95" d="100"/>
          <a:sy n="95" d="100"/>
        </p:scale>
        <p:origin x="-1061" y="-8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CB3BBAC9-188C-40F3-94ED-988B4832C200}" type="datetimeFigureOut">
              <a:rPr lang="en-US" smtClean="0"/>
              <a:pPr/>
              <a:t>11/2/2016</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6F12412F-06B7-4C21-8C62-B6544B20B40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B3BBAC9-188C-40F3-94ED-988B4832C200}" type="datetimeFigureOut">
              <a:rPr lang="en-US" smtClean="0"/>
              <a:pPr/>
              <a:t>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12412F-06B7-4C21-8C62-B6544B20B40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B3BBAC9-188C-40F3-94ED-988B4832C200}" type="datetimeFigureOut">
              <a:rPr lang="en-US" smtClean="0"/>
              <a:pPr/>
              <a:t>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12412F-06B7-4C21-8C62-B6544B20B40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CB3BBAC9-188C-40F3-94ED-988B4832C200}" type="datetimeFigureOut">
              <a:rPr lang="en-US" smtClean="0"/>
              <a:pPr/>
              <a:t>11/2/2016</a:t>
            </a:fld>
            <a:endParaRPr lang="en-US"/>
          </a:p>
        </p:txBody>
      </p:sp>
      <p:sp>
        <p:nvSpPr>
          <p:cNvPr id="9" name="Slide Number Placeholder 8"/>
          <p:cNvSpPr>
            <a:spLocks noGrp="1"/>
          </p:cNvSpPr>
          <p:nvPr>
            <p:ph type="sldNum" sz="quarter" idx="15"/>
          </p:nvPr>
        </p:nvSpPr>
        <p:spPr/>
        <p:txBody>
          <a:bodyPr rtlCol="0"/>
          <a:lstStyle/>
          <a:p>
            <a:fld id="{6F12412F-06B7-4C21-8C62-B6544B20B40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CB3BBAC9-188C-40F3-94ED-988B4832C200}" type="datetimeFigureOut">
              <a:rPr lang="en-US" smtClean="0"/>
              <a:pPr/>
              <a:t>11/2/2016</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6F12412F-06B7-4C21-8C62-B6544B20B40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B3BBAC9-188C-40F3-94ED-988B4832C200}" type="datetimeFigureOut">
              <a:rPr lang="en-US" smtClean="0"/>
              <a:pPr/>
              <a:t>11/2/2016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12412F-06B7-4C21-8C62-B6544B20B40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CB3BBAC9-188C-40F3-94ED-988B4832C200}" type="datetimeFigureOut">
              <a:rPr lang="en-US" smtClean="0"/>
              <a:pPr/>
              <a:t>11/2/2016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12412F-06B7-4C21-8C62-B6544B20B40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CB3BBAC9-188C-40F3-94ED-988B4832C200}" type="datetimeFigureOut">
              <a:rPr lang="en-US" smtClean="0"/>
              <a:pPr/>
              <a:t>11/2/2016</a:t>
            </a:fld>
            <a:endParaRPr lang="en-US"/>
          </a:p>
        </p:txBody>
      </p:sp>
      <p:sp>
        <p:nvSpPr>
          <p:cNvPr id="7" name="Slide Number Placeholder 6"/>
          <p:cNvSpPr>
            <a:spLocks noGrp="1"/>
          </p:cNvSpPr>
          <p:nvPr>
            <p:ph type="sldNum" sz="quarter" idx="11"/>
          </p:nvPr>
        </p:nvSpPr>
        <p:spPr/>
        <p:txBody>
          <a:bodyPr rtlCol="0"/>
          <a:lstStyle/>
          <a:p>
            <a:fld id="{6F12412F-06B7-4C21-8C62-B6544B20B40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3BBAC9-188C-40F3-94ED-988B4832C200}" type="datetimeFigureOut">
              <a:rPr lang="en-US" smtClean="0"/>
              <a:pPr/>
              <a:t>11/2/2016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12412F-06B7-4C21-8C62-B6544B20B40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CB3BBAC9-188C-40F3-94ED-988B4832C200}" type="datetimeFigureOut">
              <a:rPr lang="en-US" smtClean="0"/>
              <a:pPr/>
              <a:t>11/2/2016</a:t>
            </a:fld>
            <a:endParaRPr lang="en-US"/>
          </a:p>
        </p:txBody>
      </p:sp>
      <p:sp>
        <p:nvSpPr>
          <p:cNvPr id="22" name="Slide Number Placeholder 21"/>
          <p:cNvSpPr>
            <a:spLocks noGrp="1"/>
          </p:cNvSpPr>
          <p:nvPr>
            <p:ph type="sldNum" sz="quarter" idx="15"/>
          </p:nvPr>
        </p:nvSpPr>
        <p:spPr/>
        <p:txBody>
          <a:bodyPr rtlCol="0"/>
          <a:lstStyle/>
          <a:p>
            <a:fld id="{6F12412F-06B7-4C21-8C62-B6544B20B40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CB3BBAC9-188C-40F3-94ED-988B4832C200}" type="datetimeFigureOut">
              <a:rPr lang="en-US" smtClean="0"/>
              <a:pPr/>
              <a:t>11/2/2016</a:t>
            </a:fld>
            <a:endParaRPr lang="en-US"/>
          </a:p>
        </p:txBody>
      </p:sp>
      <p:sp>
        <p:nvSpPr>
          <p:cNvPr id="18" name="Slide Number Placeholder 17"/>
          <p:cNvSpPr>
            <a:spLocks noGrp="1"/>
          </p:cNvSpPr>
          <p:nvPr>
            <p:ph type="sldNum" sz="quarter" idx="11"/>
          </p:nvPr>
        </p:nvSpPr>
        <p:spPr/>
        <p:txBody>
          <a:bodyPr rtlCol="0"/>
          <a:lstStyle/>
          <a:p>
            <a:fld id="{6F12412F-06B7-4C21-8C62-B6544B20B40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CB3BBAC9-188C-40F3-94ED-988B4832C200}" type="datetimeFigureOut">
              <a:rPr lang="en-US" smtClean="0"/>
              <a:pPr/>
              <a:t>11/2/2016</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6F12412F-06B7-4C21-8C62-B6544B20B40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2057400"/>
            <a:ext cx="6172200" cy="1894362"/>
          </a:xfrm>
        </p:spPr>
        <p:txBody>
          <a:bodyPr/>
          <a:lstStyle/>
          <a:p>
            <a:r>
              <a:rPr lang="en-US" dirty="0" smtClean="0"/>
              <a:t>Basic of Android Studio Code Editor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lstStyle/>
          <a:p>
            <a:r>
              <a:rPr lang="en-US" b="1" dirty="0" smtClean="0"/>
              <a:t>Splitting the Editor Window</a:t>
            </a:r>
            <a:endParaRPr lang="en-US" dirty="0"/>
          </a:p>
        </p:txBody>
      </p:sp>
      <p:sp>
        <p:nvSpPr>
          <p:cNvPr id="3" name="Content Placeholder 2"/>
          <p:cNvSpPr>
            <a:spLocks noGrp="1"/>
          </p:cNvSpPr>
          <p:nvPr>
            <p:ph sz="quarter" idx="1"/>
          </p:nvPr>
        </p:nvSpPr>
        <p:spPr>
          <a:xfrm>
            <a:off x="228600" y="1143000"/>
            <a:ext cx="8534400" cy="5330952"/>
          </a:xfrm>
        </p:spPr>
        <p:txBody>
          <a:bodyPr>
            <a:normAutofit/>
          </a:bodyPr>
          <a:lstStyle/>
          <a:p>
            <a:pPr algn="just"/>
            <a:r>
              <a:rPr lang="en-US" sz="2800" dirty="0" smtClean="0"/>
              <a:t>By default, the editor will display a single panel showing the content of the currently selected file.</a:t>
            </a:r>
          </a:p>
          <a:p>
            <a:pPr algn="just"/>
            <a:r>
              <a:rPr lang="en-US" sz="2800" dirty="0" smtClean="0"/>
              <a:t> A particularly useful feature when working simultaneously with multiple source code files is the ability to split the editor into multiple panes. </a:t>
            </a:r>
          </a:p>
          <a:p>
            <a:pPr algn="just"/>
            <a:r>
              <a:rPr lang="en-US" sz="2800" dirty="0" smtClean="0"/>
              <a:t>To split the editor, right-click on a file tab within the editor window and select either the Split Vertically or Split Horizontally menu option. Shown in Figure, for example, shows the splitter in action with the editor split into three panels: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descr="D:\AndroidStudio\AndroidStudioEssential\The Basics of the Android Studio Code Editor - Techotopia_files\Android_studio_editor_splitter.png"/>
          <p:cNvPicPr>
            <a:picLocks noGrp="1" noChangeAspect="1" noChangeArrowheads="1"/>
          </p:cNvPicPr>
          <p:nvPr>
            <p:ph sz="quarter" idx="1"/>
          </p:nvPr>
        </p:nvPicPr>
        <p:blipFill>
          <a:blip r:embed="rId2" cstate="print"/>
          <a:srcRect/>
          <a:stretch>
            <a:fillRect/>
          </a:stretch>
        </p:blipFill>
        <p:spPr bwMode="auto">
          <a:xfrm>
            <a:off x="457200" y="304800"/>
            <a:ext cx="8077200" cy="54102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612648"/>
            <a:ext cx="8686800" cy="5407152"/>
          </a:xfrm>
        </p:spPr>
        <p:txBody>
          <a:bodyPr>
            <a:normAutofit fontScale="92500" lnSpcReduction="10000"/>
          </a:bodyPr>
          <a:lstStyle/>
          <a:p>
            <a:pPr algn="just"/>
            <a:r>
              <a:rPr lang="en-US" sz="3000" dirty="0" smtClean="0"/>
              <a:t>The orientation of a split panel may be changed at any time by right clicking on the corresponding tab and selecting the Change Splitter Orientation menu option.</a:t>
            </a:r>
          </a:p>
          <a:p>
            <a:pPr algn="just"/>
            <a:r>
              <a:rPr lang="en-US" sz="3000" dirty="0" smtClean="0"/>
              <a:t>Repeat these steps to </a:t>
            </a:r>
            <a:r>
              <a:rPr lang="en-US" sz="3000" dirty="0" err="1" smtClean="0"/>
              <a:t>unsplit</a:t>
            </a:r>
            <a:r>
              <a:rPr lang="en-US" sz="3000" dirty="0" smtClean="0"/>
              <a:t> a single panel, this time selecting the </a:t>
            </a:r>
            <a:r>
              <a:rPr lang="en-US" sz="3000" dirty="0" err="1" smtClean="0"/>
              <a:t>Unsplit</a:t>
            </a:r>
            <a:r>
              <a:rPr lang="en-US" sz="3000" dirty="0" smtClean="0"/>
              <a:t> option from the menu. </a:t>
            </a:r>
          </a:p>
          <a:p>
            <a:pPr algn="just"/>
            <a:r>
              <a:rPr lang="en-US" sz="3000" dirty="0" smtClean="0"/>
              <a:t>All of the split panels may be removed by right-clicking on any tab and selecting the </a:t>
            </a:r>
            <a:r>
              <a:rPr lang="en-US" sz="3000" dirty="0" err="1" smtClean="0"/>
              <a:t>Unsplit</a:t>
            </a:r>
            <a:r>
              <a:rPr lang="en-US" sz="3000" dirty="0" smtClean="0"/>
              <a:t> All menu option. </a:t>
            </a:r>
          </a:p>
          <a:p>
            <a:pPr algn="just"/>
            <a:r>
              <a:rPr lang="en-US" sz="3000" dirty="0" smtClean="0"/>
              <a:t>Window splitting may be used to display different files, or to provide multiple windows onto the same file, allowing different areas of the same file to be viewed and edited concurrently. </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731838"/>
          </a:xfrm>
        </p:spPr>
        <p:txBody>
          <a:bodyPr/>
          <a:lstStyle/>
          <a:p>
            <a:r>
              <a:rPr lang="en-US" b="1" dirty="0" smtClean="0"/>
              <a:t>Code Completion</a:t>
            </a:r>
            <a:endParaRPr lang="en-US" dirty="0"/>
          </a:p>
        </p:txBody>
      </p:sp>
      <p:sp>
        <p:nvSpPr>
          <p:cNvPr id="3" name="Content Placeholder 2"/>
          <p:cNvSpPr>
            <a:spLocks noGrp="1"/>
          </p:cNvSpPr>
          <p:nvPr>
            <p:ph sz="quarter" idx="1"/>
          </p:nvPr>
        </p:nvSpPr>
        <p:spPr>
          <a:xfrm>
            <a:off x="457200" y="762000"/>
            <a:ext cx="8305800" cy="5711952"/>
          </a:xfrm>
        </p:spPr>
        <p:txBody>
          <a:bodyPr>
            <a:normAutofit/>
          </a:bodyPr>
          <a:lstStyle/>
          <a:p>
            <a:pPr algn="just"/>
            <a:r>
              <a:rPr lang="en-US" dirty="0" smtClean="0"/>
              <a:t>The Android Studio editor has a considerable amount of built-in knowledge of Java programming syntax and the classes and methods that make up the Android SDK, as well as knowledge of your own code base. </a:t>
            </a:r>
          </a:p>
          <a:p>
            <a:pPr algn="just"/>
            <a:r>
              <a:rPr lang="en-US" dirty="0" smtClean="0"/>
              <a:t>As code is typed, the editor scans what is being typed and, where appropriate, makes suggestions with regard to what might be needed to complete a statement or reference. </a:t>
            </a:r>
          </a:p>
          <a:p>
            <a:pPr algn="just"/>
            <a:r>
              <a:rPr lang="en-US" dirty="0" smtClean="0"/>
              <a:t>When a completion suggestion is detected by the editor, a panel will appear containing a list of suggestions. In below figure, for example, the editor is suggesting possibilities for the beginning of a String declaration: </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D:\AndroidStudio\AndroidStudioEssential\The Basics of the Android Studio Code Editor - Techotopia_files\Android_studio_autocompletion.png"/>
          <p:cNvPicPr>
            <a:picLocks noGrp="1" noChangeAspect="1" noChangeArrowheads="1"/>
          </p:cNvPicPr>
          <p:nvPr>
            <p:ph sz="quarter" idx="1"/>
          </p:nvPr>
        </p:nvPicPr>
        <p:blipFill>
          <a:blip r:embed="rId2" cstate="print"/>
          <a:srcRect/>
          <a:stretch>
            <a:fillRect/>
          </a:stretch>
        </p:blipFill>
        <p:spPr bwMode="auto">
          <a:xfrm>
            <a:off x="838200" y="1066800"/>
            <a:ext cx="6858000" cy="3981086"/>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0" y="0"/>
            <a:ext cx="8763000" cy="6858000"/>
          </a:xfrm>
        </p:spPr>
        <p:txBody>
          <a:bodyPr>
            <a:normAutofit fontScale="85000" lnSpcReduction="20000"/>
          </a:bodyPr>
          <a:lstStyle/>
          <a:p>
            <a:pPr algn="just"/>
            <a:r>
              <a:rPr lang="en-US" dirty="0" smtClean="0"/>
              <a:t>If none of the auto completion suggestions are correct, simply keep typing and the editor will continue to refine the suggestions where appropriate. To accept the top most suggestion, simply press the Enter or Tab key on the keyboard. To select a different suggestion, use the arrow keys to move up and down the list, once again using the Enter or Tab key to select the highlighted item. </a:t>
            </a:r>
          </a:p>
          <a:p>
            <a:pPr algn="just"/>
            <a:r>
              <a:rPr lang="en-US" dirty="0" smtClean="0"/>
              <a:t>Completion suggestions can be manually invoked using the </a:t>
            </a:r>
            <a:r>
              <a:rPr lang="en-US" b="1" dirty="0" smtClean="0"/>
              <a:t>Ctrl-Space</a:t>
            </a:r>
            <a:r>
              <a:rPr lang="en-US" dirty="0" smtClean="0"/>
              <a:t> keyboard sequence. This can be useful when changing a word or declaration in the editor. When the cursor is positioned over a word in the editor, that word will automatically highlight. Pressing </a:t>
            </a:r>
            <a:r>
              <a:rPr lang="en-US" b="1" dirty="0" smtClean="0"/>
              <a:t>Ctrl-Space</a:t>
            </a:r>
            <a:r>
              <a:rPr lang="en-US" dirty="0" smtClean="0"/>
              <a:t> will display a list of alternate suggestions. To replace the current word with the currently highlighted item in the suggestion list, simply press the Tab key. </a:t>
            </a:r>
          </a:p>
          <a:p>
            <a:pPr algn="just"/>
            <a:r>
              <a:rPr lang="en-US" dirty="0" smtClean="0"/>
              <a:t>In addition, Android Studio editor also offers a system referred to as </a:t>
            </a:r>
            <a:r>
              <a:rPr lang="en-US" b="1" dirty="0" smtClean="0"/>
              <a:t>Smart Completion</a:t>
            </a:r>
            <a:r>
              <a:rPr lang="en-US" dirty="0" smtClean="0"/>
              <a:t>. Smart completion is invoked using the </a:t>
            </a:r>
            <a:r>
              <a:rPr lang="en-US" b="1" dirty="0" smtClean="0"/>
              <a:t>Shift-Ctrl-Space</a:t>
            </a:r>
            <a:r>
              <a:rPr lang="en-US" dirty="0" smtClean="0"/>
              <a:t> keyboard sequence and, when selected, will provide more detailed suggestions based on the current context of the code. Pressing the Shift-Ctrl-Space shortcut sequence a second time will provide more suggestions from a wider range of possibilities. </a:t>
            </a:r>
          </a:p>
          <a:p>
            <a:pPr algn="just"/>
            <a:r>
              <a:rPr lang="en-US" dirty="0" smtClean="0"/>
              <a:t>Code completion can be a matter of personal preference for many programmers. Android Studio provides a high level of control over the auto completion settings. These can be viewed and modified by selecting the File -&gt; Settings… menu option and choosing Editor -&gt; Code Completion from the IDE Settings section of the settings panel as shown in Figure : </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descr="D:\AndroidStudio\AndroidStudioEssential\The Basics of the Android Studio Code Editor - Techotopia_files\Android_studio_code_completion_settings.png"/>
          <p:cNvPicPr>
            <a:picLocks noGrp="1" noChangeAspect="1" noChangeArrowheads="1"/>
          </p:cNvPicPr>
          <p:nvPr>
            <p:ph sz="quarter" idx="1"/>
          </p:nvPr>
        </p:nvPicPr>
        <p:blipFill>
          <a:blip r:embed="rId2" cstate="print"/>
          <a:srcRect/>
          <a:stretch>
            <a:fillRect/>
          </a:stretch>
        </p:blipFill>
        <p:spPr bwMode="auto">
          <a:xfrm>
            <a:off x="457200" y="304800"/>
            <a:ext cx="7514168" cy="541020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lstStyle/>
          <a:p>
            <a:r>
              <a:rPr lang="en-US" b="1" dirty="0" smtClean="0"/>
              <a:t>Statement Completion</a:t>
            </a:r>
            <a:endParaRPr lang="en-US" dirty="0"/>
          </a:p>
        </p:txBody>
      </p:sp>
      <p:sp>
        <p:nvSpPr>
          <p:cNvPr id="3" name="Content Placeholder 2"/>
          <p:cNvSpPr>
            <a:spLocks noGrp="1"/>
          </p:cNvSpPr>
          <p:nvPr>
            <p:ph sz="quarter" idx="1"/>
          </p:nvPr>
        </p:nvSpPr>
        <p:spPr>
          <a:xfrm>
            <a:off x="457200" y="1219200"/>
            <a:ext cx="8229600" cy="5254752"/>
          </a:xfrm>
        </p:spPr>
        <p:txBody>
          <a:bodyPr>
            <a:normAutofit fontScale="92500"/>
          </a:bodyPr>
          <a:lstStyle/>
          <a:p>
            <a:pPr algn="just"/>
            <a:r>
              <a:rPr lang="en-US" dirty="0" smtClean="0"/>
              <a:t>Another form of auto completion provided by the Android Studio editor is statement completion. This can be used to automatically fill out the parentheses and braces for items such as methods and loop statements. Statement completion is invoked using the </a:t>
            </a:r>
            <a:r>
              <a:rPr lang="en-US" b="1" dirty="0" smtClean="0"/>
              <a:t>Shift-Ctrl-Enter</a:t>
            </a:r>
            <a:r>
              <a:rPr lang="en-US" dirty="0" smtClean="0"/>
              <a:t> (Shift-</a:t>
            </a:r>
            <a:r>
              <a:rPr lang="en-US" dirty="0" err="1" smtClean="0"/>
              <a:t>Cmd</a:t>
            </a:r>
            <a:r>
              <a:rPr lang="en-US" dirty="0" smtClean="0"/>
              <a:t>-Enter on Mac OS X) keyboard sequence. Consider for example the following code: </a:t>
            </a:r>
          </a:p>
          <a:p>
            <a:pPr algn="just">
              <a:buNone/>
            </a:pPr>
            <a:r>
              <a:rPr lang="en-US" dirty="0" smtClean="0"/>
              <a:t>    </a:t>
            </a:r>
            <a:r>
              <a:rPr lang="en-US" b="1" dirty="0" smtClean="0"/>
              <a:t>protected void </a:t>
            </a:r>
            <a:r>
              <a:rPr lang="en-US" b="1" dirty="0" err="1" smtClean="0"/>
              <a:t>myMethod</a:t>
            </a:r>
            <a:r>
              <a:rPr lang="en-US" b="1" dirty="0" smtClean="0"/>
              <a:t>()</a:t>
            </a:r>
          </a:p>
          <a:p>
            <a:pPr algn="just"/>
            <a:r>
              <a:rPr lang="en-US" dirty="0" smtClean="0"/>
              <a:t>Having typed this code into the editor, triggering statement completion will cause the editor to automatically add the braces to the method: </a:t>
            </a:r>
          </a:p>
          <a:p>
            <a:pPr algn="just">
              <a:buNone/>
            </a:pPr>
            <a:r>
              <a:rPr lang="en-US" b="1" dirty="0" smtClean="0"/>
              <a:t>   protected void </a:t>
            </a:r>
            <a:r>
              <a:rPr lang="en-US" b="1" dirty="0" err="1" smtClean="0"/>
              <a:t>myMethod</a:t>
            </a:r>
            <a:r>
              <a:rPr lang="en-US" b="1" dirty="0" smtClean="0"/>
              <a:t>() { </a:t>
            </a:r>
          </a:p>
          <a:p>
            <a:pPr algn="just"/>
            <a:endParaRPr lang="en-US" b="1" dirty="0" smtClean="0"/>
          </a:p>
          <a:p>
            <a:pPr algn="just">
              <a:buNone/>
            </a:pPr>
            <a:r>
              <a:rPr lang="en-US" b="1" dirty="0" smtClean="0"/>
              <a:t>    }</a:t>
            </a:r>
            <a:endParaRPr lang="en-US"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lstStyle/>
          <a:p>
            <a:r>
              <a:rPr lang="en-US" b="1" dirty="0" smtClean="0"/>
              <a:t>Parameter Information</a:t>
            </a:r>
            <a:endParaRPr lang="en-US" dirty="0"/>
          </a:p>
        </p:txBody>
      </p:sp>
      <p:sp>
        <p:nvSpPr>
          <p:cNvPr id="3" name="Content Placeholder 2"/>
          <p:cNvSpPr>
            <a:spLocks noGrp="1"/>
          </p:cNvSpPr>
          <p:nvPr>
            <p:ph sz="quarter" idx="1"/>
          </p:nvPr>
        </p:nvSpPr>
        <p:spPr>
          <a:xfrm>
            <a:off x="457200" y="1143000"/>
            <a:ext cx="8305800" cy="3733800"/>
          </a:xfrm>
        </p:spPr>
        <p:txBody>
          <a:bodyPr>
            <a:normAutofit/>
          </a:bodyPr>
          <a:lstStyle/>
          <a:p>
            <a:pPr algn="just"/>
            <a:r>
              <a:rPr lang="en-US" sz="2800" dirty="0" smtClean="0"/>
              <a:t>It is also possible to ask the editor to provide information about the argument parameters accepted by a method. With the cursor positioned between the brackets of a method call, the Ctrl-P (</a:t>
            </a:r>
            <a:r>
              <a:rPr lang="en-US" sz="2800" dirty="0" err="1" smtClean="0"/>
              <a:t>Cmd</a:t>
            </a:r>
            <a:r>
              <a:rPr lang="en-US" sz="2800" dirty="0" smtClean="0"/>
              <a:t>-P on Mac OS X) keyboard sequence will display the parameters known to be accepted by that method, with the most likely suggestion highlighted in bold: </a:t>
            </a:r>
          </a:p>
          <a:p>
            <a:endParaRPr lang="en-US" dirty="0"/>
          </a:p>
        </p:txBody>
      </p:sp>
      <p:pic>
        <p:nvPicPr>
          <p:cNvPr id="8195" name="Picture 3" descr="D:\AndroidStudio\AndroidStudioEssential\The Basics of the Android Studio Code Editor - Techotopia_files\Android_studio_parameter_info.png"/>
          <p:cNvPicPr>
            <a:picLocks noChangeAspect="1" noChangeArrowheads="1"/>
          </p:cNvPicPr>
          <p:nvPr/>
        </p:nvPicPr>
        <p:blipFill>
          <a:blip r:embed="rId2" cstate="print"/>
          <a:srcRect/>
          <a:stretch>
            <a:fillRect/>
          </a:stretch>
        </p:blipFill>
        <p:spPr bwMode="auto">
          <a:xfrm>
            <a:off x="1600200" y="5181600"/>
            <a:ext cx="5286375" cy="809625"/>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62"/>
          </a:xfrm>
        </p:spPr>
        <p:txBody>
          <a:bodyPr>
            <a:normAutofit/>
          </a:bodyPr>
          <a:lstStyle/>
          <a:p>
            <a:r>
              <a:rPr lang="en-US" b="1" dirty="0" smtClean="0"/>
              <a:t>Code Generation</a:t>
            </a:r>
            <a:endParaRPr lang="en-US" dirty="0"/>
          </a:p>
        </p:txBody>
      </p:sp>
      <p:sp>
        <p:nvSpPr>
          <p:cNvPr id="3" name="Content Placeholder 2"/>
          <p:cNvSpPr>
            <a:spLocks noGrp="1"/>
          </p:cNvSpPr>
          <p:nvPr>
            <p:ph sz="quarter" idx="1"/>
          </p:nvPr>
        </p:nvSpPr>
        <p:spPr>
          <a:xfrm>
            <a:off x="381000" y="1219200"/>
            <a:ext cx="8305800" cy="3429000"/>
          </a:xfrm>
        </p:spPr>
        <p:txBody>
          <a:bodyPr>
            <a:normAutofit/>
          </a:bodyPr>
          <a:lstStyle/>
          <a:p>
            <a:pPr algn="just"/>
            <a:r>
              <a:rPr lang="en-US" sz="2800" dirty="0" smtClean="0"/>
              <a:t>In addition to completing code as it is typed the editor can, under certain conditions, also generate code for you. The list of available code generation options shown in Figure  can be accessed using the Alt-Insert keyboard shortcut when the cursor is at the location in the file where the code is to be generated.</a:t>
            </a:r>
            <a:endParaRPr lang="en-US" sz="2800" dirty="0"/>
          </a:p>
        </p:txBody>
      </p:sp>
      <p:pic>
        <p:nvPicPr>
          <p:cNvPr id="9218" name="Picture 2" descr="D:\AndroidStudio\AndroidStudioEssential\The Basics of the Android Studio Code Editor - Techotopia_files\Android_studio_generate_code.png"/>
          <p:cNvPicPr>
            <a:picLocks noChangeAspect="1" noChangeArrowheads="1"/>
          </p:cNvPicPr>
          <p:nvPr/>
        </p:nvPicPr>
        <p:blipFill>
          <a:blip r:embed="rId2" cstate="print"/>
          <a:srcRect/>
          <a:stretch>
            <a:fillRect/>
          </a:stretch>
        </p:blipFill>
        <p:spPr bwMode="auto">
          <a:xfrm>
            <a:off x="6019800" y="4495800"/>
            <a:ext cx="1590675" cy="2009775"/>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467600" cy="1143000"/>
          </a:xfrm>
        </p:spPr>
        <p:txBody>
          <a:bodyPr/>
          <a:lstStyle/>
          <a:p>
            <a:r>
              <a:rPr lang="en-US" dirty="0" smtClean="0"/>
              <a:t>Agenda</a:t>
            </a:r>
            <a:endParaRPr lang="en-US" dirty="0"/>
          </a:p>
        </p:txBody>
      </p:sp>
      <p:sp>
        <p:nvSpPr>
          <p:cNvPr id="3" name="Content Placeholder 2"/>
          <p:cNvSpPr>
            <a:spLocks noGrp="1"/>
          </p:cNvSpPr>
          <p:nvPr>
            <p:ph sz="quarter" idx="1"/>
          </p:nvPr>
        </p:nvSpPr>
        <p:spPr/>
        <p:txBody>
          <a:bodyPr/>
          <a:lstStyle/>
          <a:p>
            <a:r>
              <a:rPr lang="en-US" b="1" dirty="0" smtClean="0"/>
              <a:t>The Android Studio Editor</a:t>
            </a:r>
          </a:p>
          <a:p>
            <a:r>
              <a:rPr lang="en-US" b="1" dirty="0" smtClean="0"/>
              <a:t>Splitting the Editor Window</a:t>
            </a:r>
          </a:p>
          <a:p>
            <a:r>
              <a:rPr lang="en-US" b="1" dirty="0" smtClean="0"/>
              <a:t>Code Completion</a:t>
            </a:r>
          </a:p>
          <a:p>
            <a:r>
              <a:rPr lang="en-US" b="1" dirty="0" smtClean="0"/>
              <a:t>Statement Completion</a:t>
            </a:r>
          </a:p>
          <a:p>
            <a:r>
              <a:rPr lang="en-US" b="1" dirty="0" smtClean="0"/>
              <a:t>Parameter Information</a:t>
            </a:r>
          </a:p>
          <a:p>
            <a:r>
              <a:rPr lang="en-US" b="1" dirty="0" smtClean="0"/>
              <a:t>Code Generation</a:t>
            </a:r>
          </a:p>
          <a:p>
            <a:r>
              <a:rPr lang="en-US" b="1" dirty="0" smtClean="0"/>
              <a:t>Code Folding</a:t>
            </a:r>
          </a:p>
          <a:p>
            <a:r>
              <a:rPr lang="en-US" b="1" dirty="0" smtClean="0"/>
              <a:t>Quick Documentation Lookup</a:t>
            </a:r>
          </a:p>
          <a:p>
            <a:r>
              <a:rPr lang="en-US" b="1" dirty="0" smtClean="0"/>
              <a:t>Code Reformatting</a:t>
            </a:r>
          </a:p>
          <a:p>
            <a:r>
              <a:rPr lang="en-US" b="1" dirty="0" smtClean="0"/>
              <a:t>Summary</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8305800" cy="6019800"/>
          </a:xfrm>
        </p:spPr>
        <p:txBody>
          <a:bodyPr>
            <a:normAutofit/>
          </a:bodyPr>
          <a:lstStyle/>
          <a:p>
            <a:pPr algn="just"/>
            <a:r>
              <a:rPr lang="en-US" sz="2800" dirty="0" smtClean="0"/>
              <a:t>For the purposes of an example, consider a situation where we want to be notified when an Activity in our project is about to be destroyed by the operating system. </a:t>
            </a:r>
          </a:p>
          <a:p>
            <a:pPr algn="just"/>
            <a:r>
              <a:rPr lang="en-US" sz="2800" dirty="0" smtClean="0"/>
              <a:t>As will be outlined in a later chapter of this book, this can be achieved by overriding the </a:t>
            </a:r>
            <a:r>
              <a:rPr lang="en-US" sz="2800" dirty="0" err="1" smtClean="0"/>
              <a:t>onStop</a:t>
            </a:r>
            <a:r>
              <a:rPr lang="en-US" sz="2800" dirty="0" smtClean="0"/>
              <a:t>() lifecycle method of the Activity </a:t>
            </a:r>
            <a:r>
              <a:rPr lang="en-US" sz="2800" dirty="0" err="1" smtClean="0"/>
              <a:t>superclass</a:t>
            </a:r>
            <a:r>
              <a:rPr lang="en-US" sz="2800" dirty="0" smtClean="0"/>
              <a:t>. </a:t>
            </a:r>
          </a:p>
          <a:p>
            <a:pPr algn="just"/>
            <a:r>
              <a:rPr lang="en-US" sz="2800" dirty="0" smtClean="0"/>
              <a:t>To have Android Studio generate a stub method for this, simply select the Override Methods… option from the code generation list and select the </a:t>
            </a:r>
            <a:r>
              <a:rPr lang="en-US" sz="2800" dirty="0" err="1" smtClean="0"/>
              <a:t>onStop</a:t>
            </a:r>
            <a:r>
              <a:rPr lang="en-US" sz="2800" dirty="0" smtClean="0"/>
              <a:t>() method from the resulting list of available methods: </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914400"/>
            <a:ext cx="4343400" cy="3581400"/>
          </a:xfrm>
        </p:spPr>
        <p:txBody>
          <a:bodyPr>
            <a:noAutofit/>
          </a:bodyPr>
          <a:lstStyle/>
          <a:p>
            <a:pPr algn="just"/>
            <a:r>
              <a:rPr lang="en-US" sz="2800" dirty="0" smtClean="0"/>
              <a:t>Having selected the method to override, clicking on OK will generate the stub method at the current cursor location in the Java source file as follows: </a:t>
            </a:r>
          </a:p>
          <a:p>
            <a:pPr algn="just">
              <a:buNone/>
            </a:pPr>
            <a:r>
              <a:rPr lang="en-US" sz="2800" dirty="0" smtClean="0"/>
              <a:t>   </a:t>
            </a:r>
            <a:endParaRPr lang="en-US" sz="2800" dirty="0"/>
          </a:p>
        </p:txBody>
      </p:sp>
      <p:pic>
        <p:nvPicPr>
          <p:cNvPr id="4" name="Picture 2" descr="D:\AndroidStudio\AndroidStudioEssential\The Basics of the Android Studio Code Editor - Techotopia_files\Android_studio_generate_override.png"/>
          <p:cNvPicPr>
            <a:picLocks noChangeAspect="1" noChangeArrowheads="1"/>
          </p:cNvPicPr>
          <p:nvPr/>
        </p:nvPicPr>
        <p:blipFill>
          <a:blip r:embed="rId2" cstate="print"/>
          <a:srcRect/>
          <a:stretch>
            <a:fillRect/>
          </a:stretch>
        </p:blipFill>
        <p:spPr bwMode="auto">
          <a:xfrm>
            <a:off x="5048250" y="723900"/>
            <a:ext cx="3714750" cy="5410200"/>
          </a:xfrm>
          <a:prstGeom prst="rect">
            <a:avLst/>
          </a:prstGeom>
          <a:noFill/>
        </p:spPr>
      </p:pic>
      <p:sp>
        <p:nvSpPr>
          <p:cNvPr id="5" name="Rectangle 4"/>
          <p:cNvSpPr/>
          <p:nvPr/>
        </p:nvSpPr>
        <p:spPr>
          <a:xfrm>
            <a:off x="457200" y="4800600"/>
            <a:ext cx="4572000" cy="1200329"/>
          </a:xfrm>
          <a:prstGeom prst="rect">
            <a:avLst/>
          </a:prstGeom>
        </p:spPr>
        <p:txBody>
          <a:bodyPr wrap="square">
            <a:spAutoFit/>
          </a:bodyPr>
          <a:lstStyle/>
          <a:p>
            <a:r>
              <a:rPr lang="en-US" sz="2400" dirty="0" smtClean="0"/>
              <a:t>@Override protected void </a:t>
            </a:r>
            <a:r>
              <a:rPr lang="en-US" sz="2400" dirty="0" err="1" smtClean="0"/>
              <a:t>onStop</a:t>
            </a:r>
            <a:r>
              <a:rPr lang="en-US" sz="2400" dirty="0" smtClean="0"/>
              <a:t>() { </a:t>
            </a:r>
            <a:r>
              <a:rPr lang="en-US" sz="2400" dirty="0" err="1" smtClean="0"/>
              <a:t>super.onStop</a:t>
            </a:r>
            <a:r>
              <a:rPr lang="en-US" sz="2400" dirty="0" smtClean="0"/>
              <a:t>();</a:t>
            </a:r>
          </a:p>
          <a:p>
            <a:r>
              <a:rPr lang="en-US" sz="2400" dirty="0" smtClean="0"/>
              <a:t> }</a:t>
            </a:r>
            <a:endParaRPr lang="en-US"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rmAutofit fontScale="90000"/>
          </a:bodyPr>
          <a:lstStyle/>
          <a:p>
            <a:r>
              <a:rPr lang="en-US" b="1" dirty="0" smtClean="0"/>
              <a:t>Code Folding</a:t>
            </a:r>
            <a:endParaRPr lang="en-US" dirty="0"/>
          </a:p>
        </p:txBody>
      </p:sp>
      <p:sp>
        <p:nvSpPr>
          <p:cNvPr id="3" name="Content Placeholder 2"/>
          <p:cNvSpPr>
            <a:spLocks noGrp="1"/>
          </p:cNvSpPr>
          <p:nvPr>
            <p:ph sz="quarter" idx="1"/>
          </p:nvPr>
        </p:nvSpPr>
        <p:spPr>
          <a:xfrm>
            <a:off x="457200" y="914400"/>
            <a:ext cx="8305800" cy="5559552"/>
          </a:xfrm>
        </p:spPr>
        <p:txBody>
          <a:bodyPr>
            <a:normAutofit/>
          </a:bodyPr>
          <a:lstStyle/>
          <a:p>
            <a:pPr algn="just"/>
            <a:r>
              <a:rPr lang="en-US" dirty="0" smtClean="0"/>
              <a:t>Once a source code file reaches a certain size, even the most carefully formatted and well organized code can become overwhelming and difficult to navigate. Android Studio takes the view that it is not always necessary to have the content of every code block visible at all times. Code navigation can be made easier through the use of the code folding feature of the Android Studio editor. Code folding is controlled using markers appearing in the editor gutter at the beginning and end of each block of code in a source file. Figure, for example, highlights the start and end markers for a method declaration which is not currently folded: </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09600" y="1905000"/>
            <a:ext cx="7467600" cy="1600200"/>
          </a:xfrm>
        </p:spPr>
        <p:txBody>
          <a:bodyPr/>
          <a:lstStyle/>
          <a:p>
            <a:pPr algn="just"/>
            <a:r>
              <a:rPr lang="en-US" dirty="0" smtClean="0"/>
              <a:t>Clicking on either of these markers will fold the statement such that only the signature line is visible as shown in Figure :</a:t>
            </a:r>
            <a:endParaRPr lang="en-US" dirty="0"/>
          </a:p>
        </p:txBody>
      </p:sp>
      <p:pic>
        <p:nvPicPr>
          <p:cNvPr id="11267" name="Picture 3" descr="D:\AndroidStudio\AndroidStudioEssential\The Basics of the Android Studio Code Editor - Techotopia_files\Android_studio_code_folding.png"/>
          <p:cNvPicPr>
            <a:picLocks noChangeAspect="1" noChangeArrowheads="1"/>
          </p:cNvPicPr>
          <p:nvPr/>
        </p:nvPicPr>
        <p:blipFill>
          <a:blip r:embed="rId2" cstate="print"/>
          <a:srcRect/>
          <a:stretch>
            <a:fillRect/>
          </a:stretch>
        </p:blipFill>
        <p:spPr bwMode="auto">
          <a:xfrm>
            <a:off x="1066800" y="3505200"/>
            <a:ext cx="6705600" cy="2286000"/>
          </a:xfrm>
          <a:prstGeom prst="rect">
            <a:avLst/>
          </a:prstGeom>
          <a:noFill/>
        </p:spPr>
      </p:pic>
      <p:pic>
        <p:nvPicPr>
          <p:cNvPr id="6" name="Picture 2" descr="D:\AndroidStudio\AndroidStudioEssential\The Basics of the Android Studio Code Editor - Techotopia_files\Android_studio_code_folded.png"/>
          <p:cNvPicPr>
            <a:picLocks noChangeAspect="1" noChangeArrowheads="1"/>
          </p:cNvPicPr>
          <p:nvPr/>
        </p:nvPicPr>
        <p:blipFill>
          <a:blip r:embed="rId3" cstate="print"/>
          <a:srcRect/>
          <a:stretch>
            <a:fillRect/>
          </a:stretch>
        </p:blipFill>
        <p:spPr bwMode="auto">
          <a:xfrm>
            <a:off x="1371600" y="838200"/>
            <a:ext cx="5334000" cy="838200"/>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85800"/>
            <a:ext cx="8382000" cy="2590800"/>
          </a:xfrm>
        </p:spPr>
        <p:txBody>
          <a:bodyPr/>
          <a:lstStyle/>
          <a:p>
            <a:pPr algn="just"/>
            <a:r>
              <a:rPr lang="en-US" dirty="0" smtClean="0"/>
              <a:t>To unfold a collapsed section of code, simply click on the ‘+’ marker in the editor gutter. To see the hidden code without unfolding it, hover the mouse pointer over the “{…}” indicator as shown in Figure 7-13. The editor will then display the lens overlay containing the folded code block:</a:t>
            </a:r>
            <a:endParaRPr lang="en-US" dirty="0"/>
          </a:p>
        </p:txBody>
      </p:sp>
      <p:pic>
        <p:nvPicPr>
          <p:cNvPr id="12290" name="Picture 2" descr="D:\AndroidStudio\AndroidStudioEssential\The Basics of the Android Studio Code Editor - Techotopia_files\Android_studio_folded_lens_view.png"/>
          <p:cNvPicPr>
            <a:picLocks noChangeAspect="1" noChangeArrowheads="1"/>
          </p:cNvPicPr>
          <p:nvPr/>
        </p:nvPicPr>
        <p:blipFill>
          <a:blip r:embed="rId2" cstate="print"/>
          <a:srcRect/>
          <a:stretch>
            <a:fillRect/>
          </a:stretch>
        </p:blipFill>
        <p:spPr bwMode="auto">
          <a:xfrm>
            <a:off x="914400" y="3657600"/>
            <a:ext cx="7010400" cy="2438400"/>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85800"/>
            <a:ext cx="8382000" cy="4495800"/>
          </a:xfrm>
        </p:spPr>
        <p:txBody>
          <a:bodyPr>
            <a:normAutofit fontScale="92500" lnSpcReduction="20000"/>
          </a:bodyPr>
          <a:lstStyle/>
          <a:p>
            <a:pPr algn="just"/>
            <a:r>
              <a:rPr lang="en-US" sz="3300" dirty="0" smtClean="0"/>
              <a:t>All of the code blocks in a file may be folded or unfolded using the Ctrl-Shift-Plus and Ctrl-Shift-Minus keyboard sequences. </a:t>
            </a:r>
          </a:p>
          <a:p>
            <a:pPr algn="just"/>
            <a:r>
              <a:rPr lang="en-US" sz="3300" dirty="0" smtClean="0"/>
              <a:t>By default, the Android Studio editor will automatically fold some code when a source file is opened. To configure the conditions under which this happens, select File -&gt; Settings… and choose the Editor -&gt; Code Folding entry listed under IDE Settings in the resulting settings panel (Figure 7-14): </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descr="D:\AndroidStudio\AndroidStudioEssential\The Basics of the Android Studio Code Editor - Techotopia_files\Android_studio_code_folding_settings.png"/>
          <p:cNvPicPr>
            <a:picLocks noGrp="1" noChangeAspect="1" noChangeArrowheads="1"/>
          </p:cNvPicPr>
          <p:nvPr>
            <p:ph sz="quarter" idx="1"/>
          </p:nvPr>
        </p:nvPicPr>
        <p:blipFill>
          <a:blip r:embed="rId2" cstate="print"/>
          <a:srcRect/>
          <a:stretch>
            <a:fillRect/>
          </a:stretch>
        </p:blipFill>
        <p:spPr bwMode="auto">
          <a:xfrm>
            <a:off x="457200" y="381000"/>
            <a:ext cx="7514168" cy="5410200"/>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b="1" dirty="0" smtClean="0"/>
              <a:t>Quick Documentation Lookup</a:t>
            </a:r>
          </a:p>
          <a:p>
            <a:r>
              <a:rPr lang="en-US" dirty="0" smtClean="0"/>
              <a:t>Context sensitive Java and Android documentation can be accessed by placing the cursor over the declaration for which documentation is required and pressing the Ctrl-Q keyboard shortcut (Ctrl-J on Mac OS X). This will display a popup containing the relevant reference documentation for the item. Figure 7-15, for example, shows the documentation for the Android Menu class. </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4338" name="Picture 2" descr="D:\AndroidStudio\AndroidStudioEssential\The Basics of the Android Studio Code Editor - Techotopia_files\Android_studio_quick_documentation.png"/>
          <p:cNvPicPr>
            <a:picLocks noGrp="1" noChangeAspect="1" noChangeArrowheads="1"/>
          </p:cNvPicPr>
          <p:nvPr>
            <p:ph sz="quarter" idx="1"/>
          </p:nvPr>
        </p:nvPicPr>
        <p:blipFill>
          <a:blip r:embed="rId2" cstate="print"/>
          <a:srcRect/>
          <a:stretch>
            <a:fillRect/>
          </a:stretch>
        </p:blipFill>
        <p:spPr bwMode="auto">
          <a:xfrm>
            <a:off x="381000" y="228600"/>
            <a:ext cx="8305800" cy="3276600"/>
          </a:xfrm>
          <a:prstGeom prst="rect">
            <a:avLst/>
          </a:prstGeom>
          <a:noFill/>
        </p:spPr>
      </p:pic>
      <p:sp>
        <p:nvSpPr>
          <p:cNvPr id="5" name="Rectangle 4"/>
          <p:cNvSpPr/>
          <p:nvPr/>
        </p:nvSpPr>
        <p:spPr>
          <a:xfrm>
            <a:off x="457200" y="3733800"/>
            <a:ext cx="8229600" cy="2308324"/>
          </a:xfrm>
          <a:prstGeom prst="rect">
            <a:avLst/>
          </a:prstGeom>
        </p:spPr>
        <p:txBody>
          <a:bodyPr wrap="square">
            <a:spAutoFit/>
          </a:bodyPr>
          <a:lstStyle/>
          <a:p>
            <a:pPr algn="just"/>
            <a:r>
              <a:rPr lang="en-US" sz="2400" dirty="0" smtClean="0"/>
              <a:t>Once displayed, the documentation popup can be moved around the screen as needed. Clicking on the push pin icon located in the right hand corner of the popup title bar will ensure that the popup remains visible once focus moves back to the editor, leaving the documentation visible as a reference while typing code. </a:t>
            </a:r>
            <a:endParaRPr lang="en-US"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lstStyle/>
          <a:p>
            <a:r>
              <a:rPr lang="en-US" b="1" dirty="0" smtClean="0"/>
              <a:t>Code Reformatting</a:t>
            </a:r>
            <a:endParaRPr lang="en-US" dirty="0"/>
          </a:p>
        </p:txBody>
      </p:sp>
      <p:sp>
        <p:nvSpPr>
          <p:cNvPr id="3" name="Content Placeholder 2"/>
          <p:cNvSpPr>
            <a:spLocks noGrp="1"/>
          </p:cNvSpPr>
          <p:nvPr>
            <p:ph sz="quarter" idx="1"/>
          </p:nvPr>
        </p:nvSpPr>
        <p:spPr>
          <a:xfrm>
            <a:off x="457200" y="1219200"/>
            <a:ext cx="7467600" cy="5254752"/>
          </a:xfrm>
        </p:spPr>
        <p:txBody>
          <a:bodyPr>
            <a:normAutofit fontScale="92500"/>
          </a:bodyPr>
          <a:lstStyle/>
          <a:p>
            <a:pPr algn="just"/>
            <a:r>
              <a:rPr lang="en-US" dirty="0" smtClean="0"/>
              <a:t>In general, the Android Studio editor will automatically format code in terms of indenting, spacing and nesting of statements and code blocks as they are added. In situations where lines of code need to be reformatted (a common occurrence, for example, when cutting and pasting sample code from a web site), the editor provides a source code reformatting feature which, when selected, will automatically reformat code to match the prevailing code style. </a:t>
            </a:r>
          </a:p>
          <a:p>
            <a:pPr algn="just"/>
            <a:r>
              <a:rPr lang="en-US" dirty="0" smtClean="0"/>
              <a:t>To reformat source code, press the Ctrl-Alt-L keyboard shortcut sequence to display the Reformat Code dialog (see figure). This dialog provides the option to reformat only the currently selected code, the entire source file currently active in the editor or all files in a given project folder.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467600" cy="1143000"/>
          </a:xfrm>
        </p:spPr>
        <p:txBody>
          <a:bodyPr/>
          <a:lstStyle/>
          <a:p>
            <a:r>
              <a:rPr lang="en-US" b="1" dirty="0" smtClean="0"/>
              <a:t>The Android Studio Editor</a:t>
            </a:r>
            <a:endParaRPr lang="en-US" dirty="0"/>
          </a:p>
        </p:txBody>
      </p:sp>
      <p:sp>
        <p:nvSpPr>
          <p:cNvPr id="3" name="Content Placeholder 2"/>
          <p:cNvSpPr>
            <a:spLocks noGrp="1"/>
          </p:cNvSpPr>
          <p:nvPr>
            <p:ph sz="quarter" idx="1"/>
          </p:nvPr>
        </p:nvSpPr>
        <p:spPr/>
        <p:txBody>
          <a:bodyPr/>
          <a:lstStyle/>
          <a:p>
            <a:endParaRPr lang="en-US" b="1" dirty="0" smtClean="0"/>
          </a:p>
          <a:p>
            <a:pPr algn="just"/>
            <a:r>
              <a:rPr lang="en-US" dirty="0" smtClean="0"/>
              <a:t>The Android Studio editor appears in the center of the main window when a Java, XML or other text based file is selected for editing. </a:t>
            </a:r>
          </a:p>
          <a:p>
            <a:pPr algn="just"/>
            <a:r>
              <a:rPr lang="en-US" dirty="0" smtClean="0"/>
              <a:t>In the following Figure, for example, shows a typical editor session with a Java source code file loaded: </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5362" name="Picture 2" descr="D:\AndroidStudio\AndroidStudioEssential\The Basics of the Android Studio Code Editor - Techotopia_files\Android_studio_editor_reformat_code.png"/>
          <p:cNvPicPr>
            <a:picLocks noGrp="1" noChangeAspect="1" noChangeArrowheads="1"/>
          </p:cNvPicPr>
          <p:nvPr>
            <p:ph sz="quarter" idx="1"/>
          </p:nvPr>
        </p:nvPicPr>
        <p:blipFill>
          <a:blip r:embed="rId2" cstate="print"/>
          <a:srcRect/>
          <a:stretch>
            <a:fillRect/>
          </a:stretch>
        </p:blipFill>
        <p:spPr bwMode="auto">
          <a:xfrm>
            <a:off x="457200" y="1828800"/>
            <a:ext cx="7467600" cy="2281533"/>
          </a:xfrm>
          <a:prstGeom prst="rect">
            <a:avLst/>
          </a:prstGeom>
          <a:noFill/>
        </p:spPr>
      </p:pic>
      <p:sp>
        <p:nvSpPr>
          <p:cNvPr id="5" name="Rectangle 4"/>
          <p:cNvSpPr/>
          <p:nvPr/>
        </p:nvSpPr>
        <p:spPr>
          <a:xfrm>
            <a:off x="457200" y="4267200"/>
            <a:ext cx="7467600" cy="2031325"/>
          </a:xfrm>
          <a:prstGeom prst="rect">
            <a:avLst/>
          </a:prstGeom>
        </p:spPr>
        <p:txBody>
          <a:bodyPr wrap="square">
            <a:spAutoFit/>
          </a:bodyPr>
          <a:lstStyle/>
          <a:p>
            <a:r>
              <a:rPr lang="en-US" dirty="0" smtClean="0"/>
              <a:t>The full range of code style preferences can be changed from within the project settings dialog. Select the File -&gt; Settings menu option and choose Code Style listed under Project Settings in the left hand panel to access a list of supported programming and markup languages. Selecting a language will provide access to a vast array of formatting style options, all which may be modified from the Android Studio default to match your preferred code style. </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sz="quarter" idx="1"/>
          </p:nvPr>
        </p:nvSpPr>
        <p:spPr/>
        <p:txBody>
          <a:bodyPr/>
          <a:lstStyle/>
          <a:p>
            <a:r>
              <a:rPr lang="en-US" dirty="0" smtClean="0"/>
              <a:t>The Android Studio editor goes to great length to reduce the amount of typing needed to write code and to make that code easier to read and navigate. In this chapter we have covered a number of the key editor features including code completion, code generation, editor window splitting, code folding, reformatting and documentation lookup. </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438400"/>
            <a:ext cx="7467600" cy="1143000"/>
          </a:xfrm>
        </p:spPr>
        <p:txBody>
          <a:bodyPr>
            <a:normAutofit/>
          </a:bodyPr>
          <a:lstStyle/>
          <a:p>
            <a:pPr algn="ctr"/>
            <a:r>
              <a:rPr lang="en-US" sz="6000" dirty="0" smtClean="0">
                <a:solidFill>
                  <a:srgbClr val="FFC000"/>
                </a:solidFill>
              </a:rPr>
              <a:t>Thank You!</a:t>
            </a:r>
            <a:endParaRPr lang="en-US" sz="6000" dirty="0">
              <a:solidFill>
                <a:srgbClr val="FFC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D:\AndroidStudio\AndroidStudioEssential\The Basics of the Android Studio Code Editor - Techotopia_files\Android_studio_editor_overview_tagged.png"/>
          <p:cNvPicPr>
            <a:picLocks noGrp="1" noChangeAspect="1" noChangeArrowheads="1"/>
          </p:cNvPicPr>
          <p:nvPr>
            <p:ph sz="quarter" idx="1"/>
          </p:nvPr>
        </p:nvPicPr>
        <p:blipFill>
          <a:blip r:embed="rId2" cstate="print"/>
          <a:srcRect/>
          <a:stretch>
            <a:fillRect/>
          </a:stretch>
        </p:blipFill>
        <p:spPr bwMode="auto">
          <a:xfrm>
            <a:off x="705742" y="543523"/>
            <a:ext cx="7142858" cy="4790477"/>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0" y="0"/>
            <a:ext cx="8763000" cy="6858000"/>
          </a:xfrm>
        </p:spPr>
        <p:txBody>
          <a:bodyPr>
            <a:normAutofit fontScale="92500" lnSpcReduction="20000"/>
          </a:bodyPr>
          <a:lstStyle/>
          <a:p>
            <a:pPr algn="just"/>
            <a:r>
              <a:rPr lang="en-US" b="1" dirty="0" smtClean="0"/>
              <a:t>A – Document Tabs</a:t>
            </a:r>
            <a:r>
              <a:rPr lang="en-US" dirty="0" smtClean="0"/>
              <a:t> – Android Studio is capable of holding multiple files open for editing at any one time. As each file is opened, it is assigned a document tab displaying the file name in the tab bar located along the top edge of the editor window. A small dropdown menu will appear in the far right hand corner of the tab bar when there is insufficient room to display all of the tabs. Clicking on this menu will drop down a list of additional open files. A wavy red line underneath a file name in a tab indicates that the code in the file contains one or more errors that need to be addressed before the project can be compiled and run. </a:t>
            </a:r>
          </a:p>
          <a:p>
            <a:pPr algn="just"/>
            <a:r>
              <a:rPr lang="en-US" dirty="0" smtClean="0"/>
              <a:t>Switching between files is simply a matter of clicking on the corresponding tab or using the Alt-Left and Alt-Right keyboard shortcuts. Navigation between files may also be performed using the Switcher mechanism (accessible via the Ctrl-Tab keyboard shortcut). </a:t>
            </a:r>
          </a:p>
          <a:p>
            <a:pPr algn="just"/>
            <a:r>
              <a:rPr lang="en-US" dirty="0" smtClean="0"/>
              <a:t>To detach an editor panel from the Android Studio main window so that it appears in a separate window, click on the tab and drag it to an area on the desktop outside of the main window. To return the editor to the main window, click on the file tab in the separated editor window and drag and drop it onto the original editor tab bar in the main window. </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0" y="0"/>
            <a:ext cx="9144000" cy="6858000"/>
          </a:xfrm>
        </p:spPr>
        <p:txBody>
          <a:bodyPr>
            <a:normAutofit lnSpcReduction="10000"/>
          </a:bodyPr>
          <a:lstStyle/>
          <a:p>
            <a:pPr algn="just"/>
            <a:r>
              <a:rPr lang="en-US" b="1" dirty="0" smtClean="0"/>
              <a:t>B – The Editor Gutter Area</a:t>
            </a:r>
            <a:r>
              <a:rPr lang="en-US" dirty="0" smtClean="0"/>
              <a:t> - The gutter area is used by the editor to display informational icons and controls. Some typical items, among others, which appear in this gutter area are debugging breakpoint markers, controls to fold and unfold blocks of code, bookmarks, change markers and line numbers. Line numbers are switched off by default but may be enabled by right-clicking in the gutter and selecting the Show Line Numbers menu option. </a:t>
            </a:r>
          </a:p>
          <a:p>
            <a:pPr algn="just"/>
            <a:r>
              <a:rPr lang="en-US" b="1" dirty="0" smtClean="0"/>
              <a:t>C – The Status Bar</a:t>
            </a:r>
            <a:r>
              <a:rPr lang="en-US" dirty="0" smtClean="0"/>
              <a:t> – Though the status bar is actually part of the main window, as opposed to the editor, it does contain some information about the currently active editing session. This information includes the current position of the cursor in terms of lines and characters and the encoding format of the file (UTF-8, ASCII etc.). Clicking on these values in the status bar allows the corresponding setting to be changed. Clicking on the line number, for example, displays the Go to Line dialog. </a:t>
            </a:r>
          </a:p>
          <a:p>
            <a:pPr algn="just"/>
            <a:r>
              <a:rPr lang="en-US" b="1" dirty="0" smtClean="0"/>
              <a:t>D – The Editor Area</a:t>
            </a:r>
            <a:r>
              <a:rPr lang="en-US" dirty="0" smtClean="0"/>
              <a:t> – This is the main area where the code is displayed, entered and edited by the user. </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AndroidStudio\AndroidStudioEssential\The Basics of the Android Studio Code Editor - Techotopia_files\Android_studio_editor_analysis.png"/>
          <p:cNvPicPr>
            <a:picLocks noGrp="1" noChangeAspect="1" noChangeArrowheads="1"/>
          </p:cNvPicPr>
          <p:nvPr>
            <p:ph sz="quarter" idx="1"/>
          </p:nvPr>
        </p:nvPicPr>
        <p:blipFill>
          <a:blip r:embed="rId2" cstate="print"/>
          <a:srcRect/>
          <a:stretch>
            <a:fillRect/>
          </a:stretch>
        </p:blipFill>
        <p:spPr bwMode="auto">
          <a:xfrm>
            <a:off x="2590800" y="4495800"/>
            <a:ext cx="3276191" cy="2285714"/>
          </a:xfrm>
          <a:prstGeom prst="rect">
            <a:avLst/>
          </a:prstGeom>
          <a:noFill/>
        </p:spPr>
      </p:pic>
      <p:sp>
        <p:nvSpPr>
          <p:cNvPr id="5" name="Rectangle 4"/>
          <p:cNvSpPr/>
          <p:nvPr/>
        </p:nvSpPr>
        <p:spPr>
          <a:xfrm>
            <a:off x="0" y="252948"/>
            <a:ext cx="9144000" cy="3785652"/>
          </a:xfrm>
          <a:prstGeom prst="rect">
            <a:avLst/>
          </a:prstGeom>
        </p:spPr>
        <p:txBody>
          <a:bodyPr wrap="square">
            <a:spAutoFit/>
          </a:bodyPr>
          <a:lstStyle/>
          <a:p>
            <a:pPr algn="just"/>
            <a:r>
              <a:rPr lang="en-US" sz="2400" b="1" dirty="0" smtClean="0"/>
              <a:t>E – The Validation and Marker Sidebar</a:t>
            </a:r>
            <a:r>
              <a:rPr lang="en-US" sz="2400" dirty="0" smtClean="0"/>
              <a:t> – Android Studio incorporates a feature referred to as “on-the-fly code analysis”. What this essentially means is that as you are typing code, the editor is analyzing the code to check for warnings and syntax errors. The colored square at the top of the validation sidebar will change color from green (no warnings or errors detected) to yellow (warnings detected) and red (errors have been detected). Clicking on this square will display a popup containing a summary of the issues found with the code in the editor as illustrated in Figure below: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09600"/>
            <a:ext cx="8305800" cy="3200400"/>
          </a:xfrm>
        </p:spPr>
        <p:txBody>
          <a:bodyPr>
            <a:normAutofit/>
          </a:bodyPr>
          <a:lstStyle/>
          <a:p>
            <a:pPr algn="just"/>
            <a:r>
              <a:rPr lang="en-US" sz="2800" dirty="0" smtClean="0"/>
              <a:t>The sidebar also displays markers at the locations where issues have been detected using the same color coding. Hovering the mouse pointer over a marker when the line of code is visible in the editor area will display a popup containing a description of the issue (see in figure):</a:t>
            </a:r>
          </a:p>
          <a:p>
            <a:endParaRPr lang="en-US" dirty="0"/>
          </a:p>
        </p:txBody>
      </p:sp>
      <p:pic>
        <p:nvPicPr>
          <p:cNvPr id="3076" name="Picture 4" descr="D:\AndroidStudio\AndroidStudioEssential\The Basics of the Android Studio Code Editor - Techotopia_files\Android_studio_editor_warning_popup.png"/>
          <p:cNvPicPr>
            <a:picLocks noChangeAspect="1" noChangeArrowheads="1"/>
          </p:cNvPicPr>
          <p:nvPr/>
        </p:nvPicPr>
        <p:blipFill>
          <a:blip r:embed="rId2" cstate="print"/>
          <a:srcRect/>
          <a:stretch>
            <a:fillRect/>
          </a:stretch>
        </p:blipFill>
        <p:spPr bwMode="auto">
          <a:xfrm>
            <a:off x="1752600" y="4495800"/>
            <a:ext cx="3362325" cy="51435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8305800" cy="3581400"/>
          </a:xfrm>
        </p:spPr>
        <p:txBody>
          <a:bodyPr>
            <a:normAutofit/>
          </a:bodyPr>
          <a:lstStyle/>
          <a:p>
            <a:pPr algn="just"/>
            <a:r>
              <a:rPr lang="en-US" sz="2800" dirty="0" smtClean="0"/>
              <a:t>Hovering the mouse pointer over a marker for a line of code which is currently scrolled out of the viewing area of the editor will display a “lens” overlay containing the block of code where the problem is located (see below figure) allowing it to be viewed without the necessity to scroll to that location in the editor:</a:t>
            </a:r>
            <a:endParaRPr lang="en-US" sz="2800" dirty="0"/>
          </a:p>
        </p:txBody>
      </p:sp>
      <p:pic>
        <p:nvPicPr>
          <p:cNvPr id="4098" name="Picture 2" descr="D:\AndroidStudio\AndroidStudioEssential\The Basics of the Android Studio Code Editor - Techotopia_files\Android_studio_analysis_overlay.png"/>
          <p:cNvPicPr>
            <a:picLocks noChangeAspect="1" noChangeArrowheads="1"/>
          </p:cNvPicPr>
          <p:nvPr/>
        </p:nvPicPr>
        <p:blipFill>
          <a:blip r:embed="rId2" cstate="print"/>
          <a:srcRect/>
          <a:stretch>
            <a:fillRect/>
          </a:stretch>
        </p:blipFill>
        <p:spPr bwMode="auto">
          <a:xfrm>
            <a:off x="1295400" y="3962400"/>
            <a:ext cx="5915025" cy="2266950"/>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172</TotalTime>
  <Words>2379</Words>
  <Application>Microsoft Office PowerPoint</Application>
  <PresentationFormat>On-screen Show (4:3)</PresentationFormat>
  <Paragraphs>75</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Oriel</vt:lpstr>
      <vt:lpstr>Basic of Android Studio Code Editor</vt:lpstr>
      <vt:lpstr>Agenda</vt:lpstr>
      <vt:lpstr>The Android Studio Editor</vt:lpstr>
      <vt:lpstr>Slide 4</vt:lpstr>
      <vt:lpstr>Slide 5</vt:lpstr>
      <vt:lpstr>Slide 6</vt:lpstr>
      <vt:lpstr>Slide 7</vt:lpstr>
      <vt:lpstr>Slide 8</vt:lpstr>
      <vt:lpstr>Slide 9</vt:lpstr>
      <vt:lpstr>Splitting the Editor Window</vt:lpstr>
      <vt:lpstr>Slide 11</vt:lpstr>
      <vt:lpstr>Slide 12</vt:lpstr>
      <vt:lpstr>Code Completion</vt:lpstr>
      <vt:lpstr>Slide 14</vt:lpstr>
      <vt:lpstr>Slide 15</vt:lpstr>
      <vt:lpstr>Slide 16</vt:lpstr>
      <vt:lpstr>Statement Completion</vt:lpstr>
      <vt:lpstr>Parameter Information</vt:lpstr>
      <vt:lpstr>Code Generation</vt:lpstr>
      <vt:lpstr>Slide 20</vt:lpstr>
      <vt:lpstr>Slide 21</vt:lpstr>
      <vt:lpstr>Code Folding</vt:lpstr>
      <vt:lpstr>Slide 23</vt:lpstr>
      <vt:lpstr>Slide 24</vt:lpstr>
      <vt:lpstr>Slide 25</vt:lpstr>
      <vt:lpstr>Slide 26</vt:lpstr>
      <vt:lpstr>Slide 27</vt:lpstr>
      <vt:lpstr>Slide 28</vt:lpstr>
      <vt:lpstr>Code Reformatting</vt:lpstr>
      <vt:lpstr>Slide 30</vt:lpstr>
      <vt:lpstr>Summary</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NMK</dc:creator>
  <cp:lastModifiedBy>Acer</cp:lastModifiedBy>
  <cp:revision>11</cp:revision>
  <dcterms:created xsi:type="dcterms:W3CDTF">2016-10-31T23:09:18Z</dcterms:created>
  <dcterms:modified xsi:type="dcterms:W3CDTF">2016-11-02T14:01:07Z</dcterms:modified>
</cp:coreProperties>
</file>