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259" r:id="rId4"/>
    <p:sldId id="260" r:id="rId5"/>
    <p:sldId id="285" r:id="rId6"/>
    <p:sldId id="287" r:id="rId7"/>
    <p:sldId id="288" r:id="rId8"/>
    <p:sldId id="286" r:id="rId9"/>
    <p:sldId id="289" r:id="rId10"/>
    <p:sldId id="290" r:id="rId11"/>
    <p:sldId id="298" r:id="rId12"/>
    <p:sldId id="291" r:id="rId13"/>
    <p:sldId id="261" r:id="rId14"/>
    <p:sldId id="266" r:id="rId15"/>
    <p:sldId id="267" r:id="rId16"/>
    <p:sldId id="268" r:id="rId17"/>
    <p:sldId id="269" r:id="rId18"/>
    <p:sldId id="270" r:id="rId19"/>
    <p:sldId id="271" r:id="rId20"/>
    <p:sldId id="272" r:id="rId21"/>
    <p:sldId id="273" r:id="rId22"/>
    <p:sldId id="293" r:id="rId23"/>
    <p:sldId id="294" r:id="rId24"/>
    <p:sldId id="295" r:id="rId25"/>
    <p:sldId id="296" r:id="rId26"/>
    <p:sldId id="274" r:id="rId27"/>
    <p:sldId id="275" r:id="rId28"/>
    <p:sldId id="276" r:id="rId29"/>
    <p:sldId id="277" r:id="rId30"/>
    <p:sldId id="278" r:id="rId31"/>
    <p:sldId id="279" r:id="rId32"/>
    <p:sldId id="280" r:id="rId33"/>
    <p:sldId id="281" r:id="rId34"/>
    <p:sldId id="282" r:id="rId35"/>
    <p:sldId id="283" r:id="rId36"/>
    <p:sldId id="28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70BF000-9523-44C9-8879-2ABBCC7248F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0BF000-9523-44C9-8879-2ABBCC7248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0BF000-9523-44C9-8879-2ABBCC7248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0BF000-9523-44C9-8879-2ABBCC7248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0BF000-9523-44C9-8879-2ABBCC7248F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0BF000-9523-44C9-8879-2ABBCC7248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70BF000-9523-44C9-8879-2ABBCC7248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0BF000-9523-44C9-8879-2ABBCC7248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70BF000-9523-44C9-8879-2ABBCC7248F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0BF000-9523-44C9-8879-2ABBCC7248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F61840E-CA90-4491-8900-DCBC027CD303}" type="datetimeFigureOut">
              <a:rPr lang="en-US" smtClean="0"/>
              <a:pPr/>
              <a:t>11/4/2016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0BF000-9523-44C9-8879-2ABBCC7248F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F61840E-CA90-4491-8900-DCBC027CD303}" type="datetimeFigureOut">
              <a:rPr lang="en-US" smtClean="0"/>
              <a:pPr/>
              <a:t>11/4/2016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70BF000-9523-44C9-8879-2ABBCC7248F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android/widget/TextView.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developer.android.com/reference/android/widget/TextView.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reference/android/widget/TextView.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447800"/>
            <a:ext cx="7406640" cy="1472184"/>
          </a:xfrm>
        </p:spPr>
        <p:txBody>
          <a:bodyPr/>
          <a:lstStyle/>
          <a:p>
            <a:pPr algn="r"/>
            <a:r>
              <a:rPr lang="en-US" dirty="0" smtClean="0"/>
              <a:t>Graphical User Interface:</a:t>
            </a:r>
            <a:br>
              <a:rPr lang="en-US" dirty="0" smtClean="0"/>
            </a:br>
            <a:r>
              <a:rPr lang="en-US" dirty="0" smtClean="0"/>
              <a:t>Widgets</a:t>
            </a:r>
            <a:endParaRPr lang="en-US" dirty="0"/>
          </a:p>
        </p:txBody>
      </p:sp>
      <p:sp>
        <p:nvSpPr>
          <p:cNvPr id="3" name="TextBox 2"/>
          <p:cNvSpPr txBox="1"/>
          <p:nvPr/>
        </p:nvSpPr>
        <p:spPr>
          <a:xfrm>
            <a:off x="1235623" y="4901625"/>
            <a:ext cx="3869777" cy="584775"/>
          </a:xfrm>
          <a:prstGeom prst="rect">
            <a:avLst/>
          </a:prstGeom>
          <a:noFill/>
        </p:spPr>
        <p:txBody>
          <a:bodyPr wrap="none" rtlCol="0">
            <a:spAutoFit/>
          </a:bodyPr>
          <a:lstStyle/>
          <a:p>
            <a:r>
              <a:rPr lang="en-US" sz="3200" dirty="0" err="1" smtClean="0">
                <a:solidFill>
                  <a:schemeClr val="accent5">
                    <a:lumMod val="75000"/>
                  </a:schemeClr>
                </a:solidFill>
              </a:rPr>
              <a:t>Daw</a:t>
            </a:r>
            <a:r>
              <a:rPr lang="en-US" sz="3200" dirty="0" smtClean="0">
                <a:solidFill>
                  <a:schemeClr val="accent5">
                    <a:lumMod val="75000"/>
                  </a:schemeClr>
                </a:solidFill>
              </a:rPr>
              <a:t> </a:t>
            </a:r>
            <a:r>
              <a:rPr lang="en-US" sz="3200" dirty="0" err="1" smtClean="0">
                <a:solidFill>
                  <a:schemeClr val="accent5">
                    <a:lumMod val="75000"/>
                  </a:schemeClr>
                </a:solidFill>
              </a:rPr>
              <a:t>Nwe</a:t>
            </a:r>
            <a:r>
              <a:rPr lang="en-US" sz="3200" dirty="0" smtClean="0">
                <a:solidFill>
                  <a:schemeClr val="accent5">
                    <a:lumMod val="75000"/>
                  </a:schemeClr>
                </a:solidFill>
              </a:rPr>
              <a:t> Mar </a:t>
            </a:r>
            <a:r>
              <a:rPr lang="en-US" sz="3200" dirty="0" err="1" smtClean="0">
                <a:solidFill>
                  <a:schemeClr val="accent5">
                    <a:lumMod val="75000"/>
                  </a:schemeClr>
                </a:solidFill>
              </a:rPr>
              <a:t>Khaing</a:t>
            </a:r>
            <a:endParaRPr lang="en-US" sz="3200" dirty="0">
              <a:solidFill>
                <a:schemeClr val="accent5">
                  <a:lumMod val="75000"/>
                </a:schemeClr>
              </a:solidFill>
            </a:endParaRPr>
          </a:p>
        </p:txBody>
      </p:sp>
      <p:sp>
        <p:nvSpPr>
          <p:cNvPr id="4" name="TextBox 3"/>
          <p:cNvSpPr txBox="1"/>
          <p:nvPr/>
        </p:nvSpPr>
        <p:spPr>
          <a:xfrm>
            <a:off x="7195801" y="5029200"/>
            <a:ext cx="1643399" cy="523220"/>
          </a:xfrm>
          <a:prstGeom prst="rect">
            <a:avLst/>
          </a:prstGeom>
          <a:noFill/>
        </p:spPr>
        <p:txBody>
          <a:bodyPr wrap="none" rtlCol="0">
            <a:spAutoFit/>
          </a:bodyPr>
          <a:lstStyle/>
          <a:p>
            <a:r>
              <a:rPr lang="en-US" sz="2800" dirty="0" smtClean="0">
                <a:solidFill>
                  <a:schemeClr val="accent5">
                    <a:lumMod val="75000"/>
                  </a:schemeClr>
                </a:solidFill>
              </a:rPr>
              <a:t>4/11/2016</a:t>
            </a:r>
            <a:endParaRPr lang="en-US" sz="28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943088" cy="6553200"/>
          </a:xfrm>
        </p:spPr>
        <p:txBody>
          <a:bodyPr>
            <a:normAutofit/>
          </a:bodyPr>
          <a:lstStyle/>
          <a:p>
            <a:pPr algn="just"/>
            <a:r>
              <a:rPr lang="en-US" dirty="0" smtClean="0"/>
              <a:t>There are several different input types available for different situations. Here are some of the more common values for </a:t>
            </a:r>
            <a:r>
              <a:rPr lang="en-US" dirty="0" err="1" smtClean="0">
                <a:hlinkClick r:id="rId2"/>
              </a:rPr>
              <a:t>android:inputType</a:t>
            </a:r>
            <a:r>
              <a:rPr lang="en-US" dirty="0" smtClean="0"/>
              <a:t>:</a:t>
            </a:r>
          </a:p>
          <a:p>
            <a:r>
              <a:rPr lang="en-US" dirty="0" smtClean="0"/>
              <a:t>"text“	</a:t>
            </a:r>
            <a:r>
              <a:rPr lang="en-US" dirty="0" smtClean="0">
                <a:sym typeface="Wingdings" pitchFamily="2" charset="2"/>
              </a:rPr>
              <a:t></a:t>
            </a:r>
            <a:r>
              <a:rPr lang="en-US" dirty="0" smtClean="0"/>
              <a:t>Normal text keyboard.</a:t>
            </a:r>
          </a:p>
          <a:p>
            <a:r>
              <a:rPr lang="en-US" dirty="0" smtClean="0"/>
              <a:t>"</a:t>
            </a:r>
            <a:r>
              <a:rPr lang="en-US" dirty="0" err="1" smtClean="0"/>
              <a:t>textEmailAddress</a:t>
            </a:r>
            <a:r>
              <a:rPr lang="en-US" dirty="0" smtClean="0"/>
              <a:t>” </a:t>
            </a:r>
            <a:r>
              <a:rPr lang="en-US" dirty="0" smtClean="0">
                <a:sym typeface="Wingdings" pitchFamily="2" charset="2"/>
              </a:rPr>
              <a:t></a:t>
            </a:r>
            <a:r>
              <a:rPr lang="en-US" dirty="0" smtClean="0"/>
              <a:t>Normal text keyboard with the @ character.</a:t>
            </a:r>
          </a:p>
          <a:p>
            <a:r>
              <a:rPr lang="en-US" dirty="0" smtClean="0"/>
              <a:t>"</a:t>
            </a:r>
            <a:r>
              <a:rPr lang="en-US" dirty="0" err="1" smtClean="0"/>
              <a:t>textUri</a:t>
            </a:r>
            <a:r>
              <a:rPr lang="en-US" dirty="0" smtClean="0"/>
              <a:t>“</a:t>
            </a:r>
            <a:r>
              <a:rPr lang="en-US" dirty="0" smtClean="0">
                <a:sym typeface="Wingdings" pitchFamily="2" charset="2"/>
              </a:rPr>
              <a:t></a:t>
            </a:r>
            <a:r>
              <a:rPr lang="en-US" dirty="0" smtClean="0"/>
              <a:t>Normal text keyboard with the / character.</a:t>
            </a:r>
          </a:p>
          <a:p>
            <a:r>
              <a:rPr lang="en-US" dirty="0" smtClean="0"/>
              <a:t>"number“</a:t>
            </a:r>
            <a:r>
              <a:rPr lang="en-US" dirty="0" smtClean="0">
                <a:sym typeface="Wingdings" pitchFamily="2" charset="2"/>
              </a:rPr>
              <a:t></a:t>
            </a:r>
            <a:r>
              <a:rPr lang="en-US" dirty="0" smtClean="0"/>
              <a:t>Basic number keypad.</a:t>
            </a:r>
          </a:p>
          <a:p>
            <a:r>
              <a:rPr lang="en-US" dirty="0" smtClean="0"/>
              <a:t>"phone“</a:t>
            </a:r>
            <a:r>
              <a:rPr lang="en-US" dirty="0" smtClean="0">
                <a:sym typeface="Wingdings" pitchFamily="2" charset="2"/>
              </a:rPr>
              <a:t></a:t>
            </a:r>
            <a:r>
              <a:rPr lang="en-US" dirty="0" smtClean="0"/>
              <a:t>Phone-style.</a:t>
            </a:r>
            <a:endParaRPr lang="en-US" b="1"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MK\Pictures\edittext-textinputtypedefault.png"/>
          <p:cNvPicPr>
            <a:picLocks noChangeAspect="1" noChangeArrowheads="1"/>
          </p:cNvPicPr>
          <p:nvPr/>
        </p:nvPicPr>
        <p:blipFill>
          <a:blip r:embed="rId2" cstate="print"/>
          <a:srcRect/>
          <a:stretch>
            <a:fillRect/>
          </a:stretch>
        </p:blipFill>
        <p:spPr bwMode="auto">
          <a:xfrm>
            <a:off x="5029200" y="609600"/>
            <a:ext cx="3810000" cy="2298700"/>
          </a:xfrm>
          <a:prstGeom prst="rect">
            <a:avLst/>
          </a:prstGeom>
          <a:noFill/>
        </p:spPr>
      </p:pic>
      <p:pic>
        <p:nvPicPr>
          <p:cNvPr id="1027" name="Picture 3" descr="C:\Users\NMK\Pictures\edittext-email.png"/>
          <p:cNvPicPr>
            <a:picLocks noChangeAspect="1" noChangeArrowheads="1"/>
          </p:cNvPicPr>
          <p:nvPr/>
        </p:nvPicPr>
        <p:blipFill>
          <a:blip r:embed="rId3" cstate="print"/>
          <a:srcRect/>
          <a:stretch>
            <a:fillRect/>
          </a:stretch>
        </p:blipFill>
        <p:spPr bwMode="auto">
          <a:xfrm>
            <a:off x="533400" y="457200"/>
            <a:ext cx="3810000" cy="2298700"/>
          </a:xfrm>
          <a:prstGeom prst="rect">
            <a:avLst/>
          </a:prstGeom>
          <a:noFill/>
        </p:spPr>
      </p:pic>
      <p:pic>
        <p:nvPicPr>
          <p:cNvPr id="1028" name="Picture 4" descr="C:\Users\NMK\Pictures\edittext-phone.png"/>
          <p:cNvPicPr>
            <a:picLocks noChangeAspect="1" noChangeArrowheads="1"/>
          </p:cNvPicPr>
          <p:nvPr/>
        </p:nvPicPr>
        <p:blipFill>
          <a:blip r:embed="rId4" cstate="print"/>
          <a:srcRect/>
          <a:stretch>
            <a:fillRect/>
          </a:stretch>
        </p:blipFill>
        <p:spPr bwMode="auto">
          <a:xfrm>
            <a:off x="3733800" y="3886200"/>
            <a:ext cx="3810000" cy="2298700"/>
          </a:xfrm>
          <a:prstGeom prst="rect">
            <a:avLst/>
          </a:prstGeom>
          <a:noFill/>
        </p:spPr>
      </p:pic>
      <p:sp>
        <p:nvSpPr>
          <p:cNvPr id="8" name="TextBox 7"/>
          <p:cNvSpPr txBox="1"/>
          <p:nvPr/>
        </p:nvSpPr>
        <p:spPr>
          <a:xfrm>
            <a:off x="5562600" y="3124200"/>
            <a:ext cx="2743200" cy="369332"/>
          </a:xfrm>
          <a:prstGeom prst="rect">
            <a:avLst/>
          </a:prstGeom>
          <a:noFill/>
        </p:spPr>
        <p:txBody>
          <a:bodyPr wrap="square" rtlCol="0">
            <a:spAutoFit/>
          </a:bodyPr>
          <a:lstStyle/>
          <a:p>
            <a:r>
              <a:rPr lang="en-US" dirty="0" smtClean="0"/>
              <a:t>Fig. default text input type</a:t>
            </a:r>
            <a:endParaRPr lang="en-US" dirty="0"/>
          </a:p>
        </p:txBody>
      </p:sp>
      <p:sp>
        <p:nvSpPr>
          <p:cNvPr id="9" name="TextBox 8"/>
          <p:cNvSpPr txBox="1"/>
          <p:nvPr/>
        </p:nvSpPr>
        <p:spPr>
          <a:xfrm>
            <a:off x="914400" y="3048000"/>
            <a:ext cx="3200400" cy="369332"/>
          </a:xfrm>
          <a:prstGeom prst="rect">
            <a:avLst/>
          </a:prstGeom>
          <a:noFill/>
        </p:spPr>
        <p:txBody>
          <a:bodyPr wrap="square" rtlCol="0">
            <a:spAutoFit/>
          </a:bodyPr>
          <a:lstStyle/>
          <a:p>
            <a:r>
              <a:rPr lang="en-US" dirty="0" smtClean="0"/>
              <a:t>Fig. </a:t>
            </a:r>
            <a:r>
              <a:rPr lang="en-US" dirty="0" err="1" smtClean="0"/>
              <a:t>textEmailAddress</a:t>
            </a:r>
            <a:r>
              <a:rPr lang="en-US" dirty="0" smtClean="0"/>
              <a:t> input type</a:t>
            </a:r>
            <a:endParaRPr lang="en-US" dirty="0"/>
          </a:p>
        </p:txBody>
      </p:sp>
      <p:sp>
        <p:nvSpPr>
          <p:cNvPr id="10" name="TextBox 9"/>
          <p:cNvSpPr txBox="1"/>
          <p:nvPr/>
        </p:nvSpPr>
        <p:spPr>
          <a:xfrm>
            <a:off x="4419600" y="6248400"/>
            <a:ext cx="2743200" cy="369332"/>
          </a:xfrm>
          <a:prstGeom prst="rect">
            <a:avLst/>
          </a:prstGeom>
          <a:noFill/>
        </p:spPr>
        <p:txBody>
          <a:bodyPr wrap="square" rtlCol="0">
            <a:spAutoFit/>
          </a:bodyPr>
          <a:lstStyle/>
          <a:p>
            <a:r>
              <a:rPr lang="en-US" dirty="0" smtClean="0"/>
              <a:t>Fig. default type input type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EditText</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EditText</a:t>
            </a:r>
            <a:r>
              <a:rPr lang="en-US" dirty="0" smtClean="0"/>
              <a:t/>
            </a:r>
            <a:br>
              <a:rPr lang="en-US" dirty="0" smtClean="0"/>
            </a:br>
            <a:r>
              <a:rPr lang="en-US" dirty="0" smtClean="0"/>
              <a:t>    </a:t>
            </a:r>
            <a:r>
              <a:rPr lang="en-US" dirty="0" err="1" smtClean="0"/>
              <a:t>android:id</a:t>
            </a:r>
            <a:r>
              <a:rPr lang="en-US" dirty="0" smtClean="0"/>
              <a:t>="@+id/</a:t>
            </a:r>
            <a:r>
              <a:rPr lang="en-US" dirty="0" err="1" smtClean="0"/>
              <a:t>email_address</a:t>
            </a:r>
            <a:r>
              <a:rPr lang="en-US" dirty="0" smtClean="0"/>
              <a:t>"</a:t>
            </a:r>
            <a:br>
              <a:rPr lang="en-US" dirty="0" smtClean="0"/>
            </a:br>
            <a:r>
              <a:rPr lang="en-US" dirty="0" smtClean="0"/>
              <a:t>    </a:t>
            </a:r>
            <a:r>
              <a:rPr lang="en-US" dirty="0" err="1" smtClean="0"/>
              <a:t>android:layout_width</a:t>
            </a:r>
            <a:r>
              <a:rPr lang="en-US" dirty="0" smtClean="0"/>
              <a:t>="</a:t>
            </a:r>
            <a:r>
              <a:rPr lang="en-US" dirty="0" err="1" smtClean="0"/>
              <a:t>fill_parent</a:t>
            </a:r>
            <a:r>
              <a:rPr lang="en-US" dirty="0" smtClean="0"/>
              <a:t>"</a:t>
            </a:r>
            <a:br>
              <a:rPr lang="en-US" dirty="0" smtClean="0"/>
            </a:br>
            <a:r>
              <a:rPr lang="en-US" dirty="0" smtClean="0"/>
              <a:t>    </a:t>
            </a:r>
            <a:r>
              <a:rPr lang="en-US" dirty="0" err="1" smtClean="0"/>
              <a:t>android:layout_height</a:t>
            </a:r>
            <a:r>
              <a:rPr lang="en-US" dirty="0" smtClean="0"/>
              <a:t>="</a:t>
            </a:r>
            <a:r>
              <a:rPr lang="en-US" dirty="0" err="1" smtClean="0"/>
              <a:t>wrap_content</a:t>
            </a:r>
            <a:r>
              <a:rPr lang="en-US" dirty="0" smtClean="0"/>
              <a:t>"</a:t>
            </a:r>
            <a:br>
              <a:rPr lang="en-US" dirty="0" smtClean="0"/>
            </a:br>
            <a:r>
              <a:rPr lang="en-US" dirty="0" smtClean="0"/>
              <a:t>    </a:t>
            </a:r>
            <a:r>
              <a:rPr lang="en-US" dirty="0" err="1" smtClean="0"/>
              <a:t>android:hint</a:t>
            </a:r>
            <a:r>
              <a:rPr lang="en-US" dirty="0" smtClean="0"/>
              <a:t>="@string/</a:t>
            </a:r>
            <a:r>
              <a:rPr lang="en-US" dirty="0" err="1" smtClean="0"/>
              <a:t>email_hint</a:t>
            </a:r>
            <a:r>
              <a:rPr lang="en-US" dirty="0" smtClean="0"/>
              <a:t>"</a:t>
            </a:r>
            <a:br>
              <a:rPr lang="en-US" dirty="0" smtClean="0"/>
            </a:br>
            <a:r>
              <a:rPr lang="en-US" dirty="0" smtClean="0"/>
              <a:t>    </a:t>
            </a:r>
            <a:r>
              <a:rPr lang="en-US" dirty="0" err="1" smtClean="0"/>
              <a:t>android:inputType</a:t>
            </a:r>
            <a:r>
              <a:rPr lang="en-US" dirty="0" smtClean="0"/>
              <a:t>="</a:t>
            </a:r>
            <a:r>
              <a:rPr lang="en-US" dirty="0" err="1" smtClean="0"/>
              <a:t>textEmailAddress</a:t>
            </a:r>
            <a:r>
              <a:rPr lang="en-US" dirty="0" smtClean="0"/>
              <a:t>" /&gt;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descr="-000056.png"/>
          <p:cNvPicPr>
            <a:picLocks/>
          </p:cNvPicPr>
          <p:nvPr/>
        </p:nvPicPr>
        <p:blipFill>
          <a:blip r:embed="rId2" cstate="print"/>
          <a:srcRect/>
          <a:stretch>
            <a:fillRect/>
          </a:stretch>
        </p:blipFill>
        <p:spPr bwMode="auto">
          <a:xfrm>
            <a:off x="0" y="7620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 descr="-000070.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descr="-000071.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 descr="-000072.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 descr="-000073.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descr="-000074.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1" descr="-000075.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TextView</a:t>
            </a:r>
            <a:endParaRPr lang="en-US" dirty="0" smtClean="0"/>
          </a:p>
          <a:p>
            <a:r>
              <a:rPr lang="en-US" dirty="0" err="1" smtClean="0"/>
              <a:t>EditText</a:t>
            </a:r>
            <a:endParaRPr lang="en-US" dirty="0" smtClean="0"/>
          </a:p>
          <a:p>
            <a:r>
              <a:rPr lang="en-US" dirty="0" smtClean="0"/>
              <a:t>Button</a:t>
            </a:r>
          </a:p>
          <a:p>
            <a:r>
              <a:rPr lang="en-US" dirty="0" err="1" smtClean="0"/>
              <a:t>ImageButton</a:t>
            </a:r>
            <a:endParaRPr lang="en-US" dirty="0" smtClean="0"/>
          </a:p>
          <a:p>
            <a:r>
              <a:rPr lang="en-US" dirty="0" err="1" smtClean="0"/>
              <a:t>CheckBox</a:t>
            </a:r>
            <a:endParaRPr lang="en-US" dirty="0" smtClean="0"/>
          </a:p>
          <a:p>
            <a:r>
              <a:rPr lang="en-US" dirty="0" err="1" smtClean="0"/>
              <a:t>RadioButton</a:t>
            </a:r>
            <a:endParaRPr lang="en-US" dirty="0" smtClean="0"/>
          </a:p>
          <a:p>
            <a:r>
              <a:rPr lang="en-US" dirty="0" smtClean="0"/>
              <a:t>Basic Widget Example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descr="-000076.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descr="-000078.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 descr="-000066.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 descr="-000067.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 descr="-000068.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1" descr="-000069.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 descr="-000079.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descr="-000080.png"/>
          <p:cNvPicPr>
            <a:picLocks/>
          </p:cNvPicPr>
          <p:nvPr/>
        </p:nvPicPr>
        <p:blipFill>
          <a:blip r:embed="rId2" cstate="print"/>
          <a:srcRect/>
          <a:stretch>
            <a:fillRect/>
          </a:stretch>
        </p:blipFill>
        <p:spPr bwMode="auto">
          <a:xfrm>
            <a:off x="-9144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 descr="-000081.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descr="-000082.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descr="-000054.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 descr="-000083.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descr="-000084.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descr="-000085.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descr="-000086.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 descr="-000087.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descr="-000088.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1" descr="-000089.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descr="-000055.png"/>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943088" cy="5562600"/>
          </a:xfrm>
        </p:spPr>
        <p:txBody>
          <a:bodyPr/>
          <a:lstStyle/>
          <a:p>
            <a:pPr algn="just"/>
            <a:r>
              <a:rPr lang="en-US" dirty="0" err="1" smtClean="0"/>
              <a:t>TextView</a:t>
            </a:r>
            <a:r>
              <a:rPr lang="en-US" dirty="0" smtClean="0"/>
              <a:t> is one of the most fundamental Android user interface widget, which is used to display text on Android screen.</a:t>
            </a:r>
          </a:p>
          <a:p>
            <a:pPr algn="just"/>
            <a:r>
              <a:rPr lang="en-US" dirty="0" err="1" smtClean="0"/>
              <a:t>TextView</a:t>
            </a:r>
            <a:r>
              <a:rPr lang="en-US" dirty="0" smtClean="0"/>
              <a:t> is like a label, doesn’t allow to edit text input.</a:t>
            </a:r>
          </a:p>
          <a:p>
            <a:pPr algn="just"/>
            <a:r>
              <a:rPr lang="en-US" dirty="0" smtClean="0"/>
              <a:t>For all </a:t>
            </a:r>
            <a:r>
              <a:rPr lang="en-US" dirty="0" err="1" smtClean="0"/>
              <a:t>TextView</a:t>
            </a:r>
            <a:r>
              <a:rPr lang="en-US" dirty="0" smtClean="0"/>
              <a:t> properties and attributes follow official website </a:t>
            </a:r>
            <a:r>
              <a:rPr lang="en-US" dirty="0" err="1" smtClean="0">
                <a:hlinkClick r:id="rId2"/>
              </a:rPr>
              <a:t>TextView</a:t>
            </a:r>
            <a:r>
              <a:rPr lang="en-US" dirty="0" smtClean="0">
                <a:hlinkClick r:id="rId2"/>
              </a:rPr>
              <a:t> documentation</a:t>
            </a:r>
            <a:r>
              <a:rPr lang="en-US" dirty="0" smtClean="0"/>
              <a:t>. (or)</a:t>
            </a:r>
          </a:p>
          <a:p>
            <a:pPr algn="just"/>
            <a:r>
              <a:rPr lang="en-US" dirty="0" smtClean="0"/>
              <a:t>https://developer.android.com/reference/android/widget/TextView.html</a:t>
            </a:r>
            <a:endParaRPr lang="en-US" dirty="0"/>
          </a:p>
        </p:txBody>
      </p:sp>
      <p:sp>
        <p:nvSpPr>
          <p:cNvPr id="4" name="Title 1"/>
          <p:cNvSpPr>
            <a:spLocks noGrp="1"/>
          </p:cNvSpPr>
          <p:nvPr>
            <p:ph type="title"/>
          </p:nvPr>
        </p:nvSpPr>
        <p:spPr>
          <a:xfrm>
            <a:off x="990600" y="0"/>
            <a:ext cx="7498080" cy="1143000"/>
          </a:xfrm>
        </p:spPr>
        <p:txBody>
          <a:bodyPr/>
          <a:lstStyle/>
          <a:p>
            <a:r>
              <a:rPr lang="en-US" dirty="0" err="1" smtClean="0"/>
              <a:t>TextView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639762"/>
          </a:xfrm>
        </p:spPr>
        <p:txBody>
          <a:bodyPr>
            <a:normAutofit fontScale="90000"/>
          </a:bodyPr>
          <a:lstStyle/>
          <a:p>
            <a:r>
              <a:rPr lang="en-US" dirty="0" err="1" smtClean="0"/>
              <a:t>TextView</a:t>
            </a:r>
            <a:r>
              <a:rPr lang="en-US" dirty="0" smtClean="0"/>
              <a:t> Example</a:t>
            </a:r>
            <a:endParaRPr lang="en-US" dirty="0"/>
          </a:p>
        </p:txBody>
      </p:sp>
      <p:sp>
        <p:nvSpPr>
          <p:cNvPr id="4" name="Title 1"/>
          <p:cNvSpPr>
            <a:spLocks noGrp="1"/>
          </p:cNvSpPr>
          <p:nvPr>
            <p:ph idx="1"/>
          </p:nvPr>
        </p:nvSpPr>
        <p:spPr>
          <a:xfrm>
            <a:off x="1066800" y="609600"/>
            <a:ext cx="7866888" cy="6248400"/>
          </a:xfrm>
        </p:spPr>
        <p:txBody>
          <a:bodyPr>
            <a:normAutofit fontScale="55000" lnSpcReduction="20000"/>
          </a:bodyPr>
          <a:lstStyle/>
          <a:p>
            <a:pPr>
              <a:buNone/>
            </a:pPr>
            <a:r>
              <a:rPr lang="en-US" sz="4500" dirty="0" smtClean="0"/>
              <a:t>&lt;?xml version="1.0" encoding="utf-8"?&gt;</a:t>
            </a:r>
          </a:p>
          <a:p>
            <a:pPr>
              <a:buNone/>
            </a:pPr>
            <a:r>
              <a:rPr lang="en-US" sz="4500" dirty="0" smtClean="0"/>
              <a:t>&lt;</a:t>
            </a:r>
            <a:r>
              <a:rPr lang="en-US" sz="4500" dirty="0" err="1" smtClean="0"/>
              <a:t>LinearLayout</a:t>
            </a:r>
            <a:r>
              <a:rPr lang="en-US" sz="4500" dirty="0" smtClean="0"/>
              <a:t> </a:t>
            </a:r>
            <a:r>
              <a:rPr lang="en-US" sz="4500" dirty="0" err="1" smtClean="0"/>
              <a:t>xmlns:android</a:t>
            </a:r>
            <a:r>
              <a:rPr lang="en-US" sz="4500" dirty="0" smtClean="0"/>
              <a:t>="http://schemas.android.com/apk/res/android" </a:t>
            </a:r>
            <a:r>
              <a:rPr lang="en-US" sz="4500" dirty="0" err="1" smtClean="0"/>
              <a:t>android:layout_width</a:t>
            </a:r>
            <a:r>
              <a:rPr lang="en-US" sz="4500" dirty="0" smtClean="0"/>
              <a:t>="</a:t>
            </a:r>
            <a:r>
              <a:rPr lang="en-US" sz="4500" dirty="0" err="1" smtClean="0"/>
              <a:t>match_parent</a:t>
            </a:r>
            <a:r>
              <a:rPr lang="en-US" sz="4500" dirty="0" smtClean="0"/>
              <a:t>" </a:t>
            </a:r>
          </a:p>
          <a:p>
            <a:pPr>
              <a:buNone/>
            </a:pPr>
            <a:r>
              <a:rPr lang="en-US" sz="4500" dirty="0" smtClean="0"/>
              <a:t>	</a:t>
            </a:r>
            <a:r>
              <a:rPr lang="en-US" sz="4500" dirty="0" err="1" smtClean="0"/>
              <a:t>android:layout_height</a:t>
            </a:r>
            <a:r>
              <a:rPr lang="en-US" sz="4500" dirty="0" smtClean="0"/>
              <a:t>="</a:t>
            </a:r>
            <a:r>
              <a:rPr lang="en-US" sz="4500" dirty="0" err="1" smtClean="0"/>
              <a:t>match_parent</a:t>
            </a:r>
            <a:r>
              <a:rPr lang="en-US" sz="4500" dirty="0" smtClean="0"/>
              <a:t>" </a:t>
            </a:r>
          </a:p>
          <a:p>
            <a:pPr>
              <a:buNone/>
            </a:pPr>
            <a:r>
              <a:rPr lang="en-US" sz="4500" dirty="0" smtClean="0"/>
              <a:t>	</a:t>
            </a:r>
            <a:r>
              <a:rPr lang="en-US" sz="4500" dirty="0" err="1" smtClean="0"/>
              <a:t>android:layout_marginTop</a:t>
            </a:r>
            <a:r>
              <a:rPr lang="en-US" sz="4500" dirty="0" smtClean="0"/>
              <a:t>="10dp" </a:t>
            </a:r>
          </a:p>
          <a:p>
            <a:pPr>
              <a:buNone/>
            </a:pPr>
            <a:r>
              <a:rPr lang="en-US" sz="4500" dirty="0" smtClean="0"/>
              <a:t>	</a:t>
            </a:r>
            <a:r>
              <a:rPr lang="en-US" sz="4500" dirty="0" err="1" smtClean="0"/>
              <a:t>android:orientation</a:t>
            </a:r>
            <a:r>
              <a:rPr lang="en-US" sz="4500" dirty="0" smtClean="0"/>
              <a:t>="vertical“</a:t>
            </a:r>
          </a:p>
          <a:p>
            <a:pPr>
              <a:buNone/>
            </a:pPr>
            <a:r>
              <a:rPr lang="en-US" sz="4500" dirty="0" smtClean="0"/>
              <a:t>	</a:t>
            </a:r>
            <a:r>
              <a:rPr lang="en-US" sz="4500" dirty="0" err="1" smtClean="0"/>
              <a:t>android:padding</a:t>
            </a:r>
            <a:r>
              <a:rPr lang="en-US" sz="4500" dirty="0" smtClean="0"/>
              <a:t>="10dp"&gt;</a:t>
            </a:r>
          </a:p>
          <a:p>
            <a:pPr>
              <a:buNone/>
            </a:pPr>
            <a:r>
              <a:rPr lang="en-US" sz="4500" dirty="0" smtClean="0"/>
              <a:t> &lt;</a:t>
            </a:r>
            <a:r>
              <a:rPr lang="en-US" sz="4500" dirty="0" err="1" smtClean="0"/>
              <a:t>TextView</a:t>
            </a:r>
            <a:r>
              <a:rPr lang="en-US" sz="4500" dirty="0" smtClean="0"/>
              <a:t> </a:t>
            </a:r>
            <a:r>
              <a:rPr lang="en-US" sz="4500" dirty="0" err="1" smtClean="0"/>
              <a:t>android:id</a:t>
            </a:r>
            <a:r>
              <a:rPr lang="en-US" sz="4500" dirty="0" smtClean="0"/>
              <a:t>="@+id/textView1" </a:t>
            </a:r>
            <a:r>
              <a:rPr lang="en-US" sz="4500" dirty="0" err="1" smtClean="0"/>
              <a:t>android:layout_width</a:t>
            </a:r>
            <a:r>
              <a:rPr lang="en-US" sz="4500" dirty="0" smtClean="0"/>
              <a:t>="</a:t>
            </a:r>
            <a:r>
              <a:rPr lang="en-US" sz="4500" dirty="0" err="1" smtClean="0"/>
              <a:t>match_parent</a:t>
            </a:r>
            <a:r>
              <a:rPr lang="en-US" sz="4500" dirty="0" smtClean="0"/>
              <a:t>" </a:t>
            </a:r>
            <a:r>
              <a:rPr lang="en-US" sz="4500" dirty="0" err="1" smtClean="0"/>
              <a:t>android:layout_height</a:t>
            </a:r>
            <a:r>
              <a:rPr lang="en-US" sz="4500" dirty="0" smtClean="0"/>
              <a:t>="</a:t>
            </a:r>
            <a:r>
              <a:rPr lang="en-US" sz="4500" dirty="0" err="1" smtClean="0"/>
              <a:t>wrap_content</a:t>
            </a:r>
            <a:r>
              <a:rPr lang="en-US" sz="4500" dirty="0" smtClean="0"/>
              <a:t>" </a:t>
            </a:r>
            <a:r>
              <a:rPr lang="en-US" sz="4500" dirty="0" err="1" smtClean="0"/>
              <a:t>android:layout_marginBottom</a:t>
            </a:r>
            <a:r>
              <a:rPr lang="en-US" sz="4500" dirty="0" smtClean="0"/>
              <a:t>="10dp" </a:t>
            </a:r>
            <a:r>
              <a:rPr lang="en-US" sz="4500" dirty="0" err="1" smtClean="0"/>
              <a:t>android:gravity</a:t>
            </a:r>
            <a:r>
              <a:rPr lang="en-US" sz="4500" dirty="0" smtClean="0"/>
              <a:t>="</a:t>
            </a:r>
            <a:r>
              <a:rPr lang="en-US" sz="4500" dirty="0" err="1" smtClean="0"/>
              <a:t>center_horizontal</a:t>
            </a:r>
            <a:r>
              <a:rPr lang="en-US" sz="4500" dirty="0" smtClean="0"/>
              <a:t>" </a:t>
            </a:r>
            <a:r>
              <a:rPr lang="en-US" sz="4500" dirty="0" err="1" smtClean="0"/>
              <a:t>android:text</a:t>
            </a:r>
            <a:r>
              <a:rPr lang="en-US" sz="4500" dirty="0" smtClean="0"/>
              <a:t>="stacktips.com" </a:t>
            </a:r>
            <a:r>
              <a:rPr lang="en-US" sz="4500" dirty="0" err="1" smtClean="0"/>
              <a:t>android:textAllCaps</a:t>
            </a:r>
            <a:r>
              <a:rPr lang="en-US" sz="4500" dirty="0" smtClean="0"/>
              <a:t>="true" </a:t>
            </a:r>
            <a:r>
              <a:rPr lang="en-US" sz="4500" dirty="0" err="1" smtClean="0"/>
              <a:t>android:textColor</a:t>
            </a:r>
            <a:r>
              <a:rPr lang="en-US" sz="4500" dirty="0" smtClean="0"/>
              <a:t>="#86AD33" </a:t>
            </a:r>
          </a:p>
          <a:p>
            <a:pPr>
              <a:buNone/>
            </a:pPr>
            <a:r>
              <a:rPr lang="en-US" sz="4500" dirty="0" smtClean="0"/>
              <a:t>	</a:t>
            </a:r>
            <a:r>
              <a:rPr lang="en-US" sz="4500" dirty="0" err="1" smtClean="0"/>
              <a:t>android:textSize</a:t>
            </a:r>
            <a:r>
              <a:rPr lang="en-US" sz="4500" dirty="0" smtClean="0"/>
              <a:t>="25dp" </a:t>
            </a:r>
          </a:p>
          <a:p>
            <a:pPr>
              <a:buNone/>
            </a:pPr>
            <a:r>
              <a:rPr lang="en-US" sz="4500" dirty="0" smtClean="0"/>
              <a:t>	</a:t>
            </a:r>
            <a:r>
              <a:rPr lang="en-US" sz="4500" dirty="0" err="1" smtClean="0"/>
              <a:t>android:textStyle</a:t>
            </a:r>
            <a:r>
              <a:rPr lang="en-US" sz="4500" dirty="0" smtClean="0"/>
              <a:t>="bold" /&gt;</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7866888" cy="6858000"/>
          </a:xfrm>
        </p:spPr>
        <p:txBody>
          <a:bodyPr>
            <a:normAutofit fontScale="77500" lnSpcReduction="20000"/>
          </a:bodyPr>
          <a:lstStyle/>
          <a:p>
            <a:pPr>
              <a:buNone/>
            </a:pPr>
            <a:r>
              <a:rPr lang="en-US" dirty="0" smtClean="0"/>
              <a:t> &lt;</a:t>
            </a:r>
            <a:r>
              <a:rPr lang="en-US" dirty="0" err="1" smtClean="0"/>
              <a:t>TextView</a:t>
            </a:r>
            <a:r>
              <a:rPr lang="en-US" dirty="0" smtClean="0"/>
              <a:t> </a:t>
            </a:r>
            <a:r>
              <a:rPr lang="en-US" dirty="0" err="1" smtClean="0"/>
              <a:t>android:id</a:t>
            </a:r>
            <a:r>
              <a:rPr lang="en-US" dirty="0" smtClean="0"/>
              <a:t>="@+id/textView2" </a:t>
            </a:r>
            <a:r>
              <a:rPr lang="en-US" dirty="0" err="1" smtClean="0"/>
              <a:t>android:layout_width</a:t>
            </a:r>
            <a:r>
              <a:rPr lang="en-US" dirty="0" smtClean="0"/>
              <a:t>="</a:t>
            </a:r>
            <a:r>
              <a:rPr lang="en-US" dirty="0" err="1" smtClean="0"/>
              <a:t>wrap_content</a:t>
            </a:r>
            <a:r>
              <a:rPr lang="en-US" dirty="0" smtClean="0"/>
              <a:t>" </a:t>
            </a:r>
            <a:r>
              <a:rPr lang="en-US" dirty="0" err="1" smtClean="0"/>
              <a:t>android:layout_height</a:t>
            </a:r>
            <a:r>
              <a:rPr lang="en-US" dirty="0" smtClean="0"/>
              <a:t>="</a:t>
            </a:r>
            <a:r>
              <a:rPr lang="en-US" dirty="0" err="1" smtClean="0"/>
              <a:t>wrap_content</a:t>
            </a:r>
            <a:r>
              <a:rPr lang="en-US" dirty="0" smtClean="0"/>
              <a:t>" </a:t>
            </a:r>
            <a:r>
              <a:rPr lang="en-US" dirty="0" err="1" smtClean="0"/>
              <a:t>android:layout_gravity</a:t>
            </a:r>
            <a:r>
              <a:rPr lang="en-US" dirty="0" smtClean="0"/>
              <a:t>="</a:t>
            </a:r>
            <a:r>
              <a:rPr lang="en-US" dirty="0" err="1" smtClean="0"/>
              <a:t>center_horizontal</a:t>
            </a:r>
            <a:r>
              <a:rPr lang="en-US" dirty="0" smtClean="0"/>
              <a:t>" </a:t>
            </a:r>
            <a:r>
              <a:rPr lang="en-US" dirty="0" err="1" smtClean="0"/>
              <a:t>android:layout_marginBottom</a:t>
            </a:r>
            <a:r>
              <a:rPr lang="en-US" dirty="0" smtClean="0"/>
              <a:t>="20dp" </a:t>
            </a:r>
            <a:r>
              <a:rPr lang="en-US" dirty="0" err="1" smtClean="0"/>
              <a:t>android:ellipsize</a:t>
            </a:r>
            <a:r>
              <a:rPr lang="en-US" dirty="0" smtClean="0"/>
              <a:t>="end" </a:t>
            </a:r>
            <a:r>
              <a:rPr lang="en-US" dirty="0" err="1" smtClean="0"/>
              <a:t>android:letterSpacing</a:t>
            </a:r>
            <a:r>
              <a:rPr lang="en-US" dirty="0" smtClean="0"/>
              <a:t>="1.5" </a:t>
            </a:r>
            <a:r>
              <a:rPr lang="en-US" dirty="0" err="1" smtClean="0"/>
              <a:t>android:maxLines</a:t>
            </a:r>
            <a:r>
              <a:rPr lang="en-US" dirty="0" smtClean="0"/>
              <a:t>="2" </a:t>
            </a:r>
            <a:r>
              <a:rPr lang="en-US" dirty="0" err="1" smtClean="0"/>
              <a:t>android:text</a:t>
            </a:r>
            <a:r>
              <a:rPr lang="en-US" dirty="0" smtClean="0"/>
              <a:t>="Free programming tutorials on Java, Android development, </a:t>
            </a:r>
            <a:r>
              <a:rPr lang="en-US" dirty="0" err="1" smtClean="0"/>
              <a:t>Xamarin</a:t>
            </a:r>
            <a:r>
              <a:rPr lang="en-US" dirty="0" smtClean="0"/>
              <a:t>, Java Design Pattern, Data Structure Algorithm and examples on related technologies." </a:t>
            </a:r>
            <a:r>
              <a:rPr lang="en-US" dirty="0" err="1" smtClean="0"/>
              <a:t>android:textAppearance</a:t>
            </a:r>
            <a:r>
              <a:rPr lang="en-US" dirty="0" smtClean="0"/>
              <a:t>="?</a:t>
            </a:r>
            <a:r>
              <a:rPr lang="en-US" dirty="0" err="1" smtClean="0"/>
              <a:t>android:attr</a:t>
            </a:r>
            <a:r>
              <a:rPr lang="en-US" dirty="0" smtClean="0"/>
              <a:t>/</a:t>
            </a:r>
            <a:r>
              <a:rPr lang="en-US" dirty="0" err="1" smtClean="0"/>
              <a:t>textAppearanceMedium</a:t>
            </a:r>
            <a:r>
              <a:rPr lang="en-US" dirty="0" smtClean="0"/>
              <a:t>" /&gt;</a:t>
            </a:r>
          </a:p>
          <a:p>
            <a:pPr>
              <a:buNone/>
            </a:pPr>
            <a:r>
              <a:rPr lang="en-US" dirty="0" smtClean="0"/>
              <a:t> &lt;</a:t>
            </a:r>
            <a:r>
              <a:rPr lang="en-US" dirty="0" err="1" smtClean="0"/>
              <a:t>TextView</a:t>
            </a:r>
            <a:r>
              <a:rPr lang="en-US" dirty="0" smtClean="0"/>
              <a:t> </a:t>
            </a:r>
            <a:r>
              <a:rPr lang="en-US" dirty="0" err="1" smtClean="0"/>
              <a:t>android:id</a:t>
            </a:r>
            <a:r>
              <a:rPr lang="en-US" dirty="0" smtClean="0"/>
              <a:t>="@+id/textView3" </a:t>
            </a:r>
            <a:r>
              <a:rPr lang="en-US" dirty="0" err="1" smtClean="0"/>
              <a:t>android:layout_width</a:t>
            </a:r>
            <a:r>
              <a:rPr lang="en-US" dirty="0" smtClean="0"/>
              <a:t>="</a:t>
            </a:r>
            <a:r>
              <a:rPr lang="en-US" dirty="0" err="1" smtClean="0"/>
              <a:t>wrap_content</a:t>
            </a:r>
            <a:r>
              <a:rPr lang="en-US" dirty="0" smtClean="0"/>
              <a:t>" </a:t>
            </a:r>
            <a:r>
              <a:rPr lang="en-US" dirty="0" err="1" smtClean="0"/>
              <a:t>android:layout_height</a:t>
            </a:r>
            <a:r>
              <a:rPr lang="en-US" dirty="0" smtClean="0"/>
              <a:t>="</a:t>
            </a:r>
            <a:r>
              <a:rPr lang="en-US" dirty="0" err="1" smtClean="0"/>
              <a:t>wrap_content</a:t>
            </a:r>
            <a:r>
              <a:rPr lang="en-US" dirty="0" smtClean="0"/>
              <a:t>" </a:t>
            </a:r>
            <a:r>
              <a:rPr lang="en-US" dirty="0" err="1" smtClean="0"/>
              <a:t>android:layout_gravity</a:t>
            </a:r>
            <a:r>
              <a:rPr lang="en-US" dirty="0" smtClean="0"/>
              <a:t>="</a:t>
            </a:r>
            <a:r>
              <a:rPr lang="en-US" dirty="0" err="1" smtClean="0"/>
              <a:t>center_horizontal</a:t>
            </a:r>
            <a:r>
              <a:rPr lang="en-US" dirty="0" smtClean="0"/>
              <a:t>" </a:t>
            </a:r>
            <a:r>
              <a:rPr lang="en-US" dirty="0" err="1" smtClean="0"/>
              <a:t>android:autoLink</a:t>
            </a:r>
            <a:r>
              <a:rPr lang="en-US" dirty="0" smtClean="0"/>
              <a:t>="</a:t>
            </a:r>
            <a:r>
              <a:rPr lang="en-US" dirty="0" err="1" smtClean="0"/>
              <a:t>email|web</a:t>
            </a:r>
            <a:r>
              <a:rPr lang="en-US" dirty="0" smtClean="0"/>
              <a:t>" </a:t>
            </a:r>
            <a:r>
              <a:rPr lang="en-US" dirty="0" err="1" smtClean="0"/>
              <a:t>android:lineSpacingMultiplier</a:t>
            </a:r>
            <a:r>
              <a:rPr lang="en-US" dirty="0" smtClean="0"/>
              <a:t>="1.5" </a:t>
            </a:r>
            <a:r>
              <a:rPr lang="en-US" dirty="0" err="1" smtClean="0"/>
              <a:t>android:text</a:t>
            </a:r>
            <a:r>
              <a:rPr lang="en-US" dirty="0" smtClean="0"/>
              <a:t>="Have questions about stacktips.com or just want to chat? Contact us at javatechig@gmail.com" /&gt; &lt;/</a:t>
            </a:r>
            <a:r>
              <a:rPr lang="en-US" dirty="0" err="1" smtClean="0"/>
              <a:t>LinearLayout</a:t>
            </a:r>
            <a:r>
              <a:rPr lang="en-US" dirty="0" smtClean="0"/>
              <a:t>&gt;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err="1" smtClean="0"/>
              <a:t>EditText</a:t>
            </a:r>
            <a:endParaRPr lang="en-US" dirty="0"/>
          </a:p>
        </p:txBody>
      </p:sp>
      <p:sp>
        <p:nvSpPr>
          <p:cNvPr id="3" name="Content Placeholder 2"/>
          <p:cNvSpPr>
            <a:spLocks noGrp="1"/>
          </p:cNvSpPr>
          <p:nvPr>
            <p:ph idx="1"/>
          </p:nvPr>
        </p:nvSpPr>
        <p:spPr>
          <a:xfrm>
            <a:off x="914400" y="1143000"/>
            <a:ext cx="8019288" cy="5105400"/>
          </a:xfrm>
        </p:spPr>
        <p:txBody>
          <a:bodyPr>
            <a:normAutofit fontScale="92500" lnSpcReduction="20000"/>
          </a:bodyPr>
          <a:lstStyle/>
          <a:p>
            <a:pPr algn="just"/>
            <a:r>
              <a:rPr lang="en-US" dirty="0" smtClean="0"/>
              <a:t>A text field allows the user to type text into your app. </a:t>
            </a:r>
          </a:p>
          <a:p>
            <a:pPr algn="just"/>
            <a:r>
              <a:rPr lang="en-US" dirty="0" smtClean="0"/>
              <a:t>It can be either single line or multi-line. Touching a text field places the cursor and automatically displays the keyboard.</a:t>
            </a:r>
          </a:p>
          <a:p>
            <a:pPr algn="just"/>
            <a:r>
              <a:rPr lang="en-US" dirty="0" smtClean="0"/>
              <a:t> In addition to typing, text fields allow for a variety of other activities, such as text selection (cut, copy, paste) and data look-up via auto-completion.</a:t>
            </a:r>
          </a:p>
          <a:p>
            <a:pPr algn="just"/>
            <a:r>
              <a:rPr lang="en-US" dirty="0" smtClean="0"/>
              <a:t>You can add a text field to you layout with the </a:t>
            </a:r>
            <a:r>
              <a:rPr lang="en-US" dirty="0" err="1" smtClean="0"/>
              <a:t>EditText</a:t>
            </a:r>
            <a:r>
              <a:rPr lang="en-US" dirty="0" smtClean="0"/>
              <a:t> object. You should usually do so in your XML layout with a &lt;</a:t>
            </a:r>
            <a:r>
              <a:rPr lang="en-US" dirty="0" err="1" smtClean="0"/>
              <a:t>EditText</a:t>
            </a:r>
            <a:r>
              <a:rPr lang="en-US" dirty="0" smtClean="0"/>
              <a:t>&gt; element.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1143000"/>
          </a:xfrm>
        </p:spPr>
        <p:txBody>
          <a:bodyPr/>
          <a:lstStyle/>
          <a:p>
            <a:r>
              <a:rPr lang="en-US" dirty="0" smtClean="0"/>
              <a:t>Specifying the Keyboard type</a:t>
            </a:r>
            <a:endParaRPr lang="en-US" dirty="0"/>
          </a:p>
        </p:txBody>
      </p:sp>
      <p:sp>
        <p:nvSpPr>
          <p:cNvPr id="3" name="Content Placeholder 2"/>
          <p:cNvSpPr>
            <a:spLocks noGrp="1"/>
          </p:cNvSpPr>
          <p:nvPr>
            <p:ph idx="1"/>
          </p:nvPr>
        </p:nvSpPr>
        <p:spPr>
          <a:xfrm>
            <a:off x="838200" y="990600"/>
            <a:ext cx="8095488" cy="5257800"/>
          </a:xfrm>
        </p:spPr>
        <p:txBody>
          <a:bodyPr>
            <a:normAutofit fontScale="92500"/>
          </a:bodyPr>
          <a:lstStyle/>
          <a:p>
            <a:pPr algn="just"/>
            <a:r>
              <a:rPr lang="en-US" dirty="0" smtClean="0"/>
              <a:t>Text fields can have different input types, such as number, date, password, or email address. The type determines what kind of characters are allowed inside the field, and may prompt the virtual keyboard to optimize its layout for frequently used characters.</a:t>
            </a:r>
          </a:p>
          <a:p>
            <a:pPr algn="just"/>
            <a:r>
              <a:rPr lang="en-US" dirty="0" smtClean="0"/>
              <a:t>You can specify the type of keyboard you want for your </a:t>
            </a:r>
            <a:r>
              <a:rPr lang="en-US" dirty="0" err="1" smtClean="0"/>
              <a:t>EditText</a:t>
            </a:r>
            <a:r>
              <a:rPr lang="en-US" dirty="0" smtClean="0"/>
              <a:t> object with the </a:t>
            </a:r>
            <a:r>
              <a:rPr lang="en-US" dirty="0" err="1" smtClean="0">
                <a:hlinkClick r:id="rId2"/>
              </a:rPr>
              <a:t>android:inputType</a:t>
            </a:r>
            <a:r>
              <a:rPr lang="en-US" dirty="0" smtClean="0"/>
              <a:t> attribute. For example, if you want the user to input an email address, you should use the </a:t>
            </a:r>
            <a:r>
              <a:rPr lang="en-US" dirty="0" err="1" smtClean="0"/>
              <a:t>textEmailAddress</a:t>
            </a:r>
            <a:r>
              <a:rPr lang="en-US" dirty="0" smtClean="0"/>
              <a:t> input type: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255</TotalTime>
  <Words>448</Words>
  <Application>Microsoft Office PowerPoint</Application>
  <PresentationFormat>On-screen Show (4:3)</PresentationFormat>
  <Paragraphs>47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Graphical User Interface: Widgets</vt:lpstr>
      <vt:lpstr>Agenda</vt:lpstr>
      <vt:lpstr>PowerPoint Presentation</vt:lpstr>
      <vt:lpstr>PowerPoint Presentation</vt:lpstr>
      <vt:lpstr>TextView</vt:lpstr>
      <vt:lpstr>TextView Example</vt:lpstr>
      <vt:lpstr>PowerPoint Presentation</vt:lpstr>
      <vt:lpstr>EditText</vt:lpstr>
      <vt:lpstr>Specifying the Keyboard type</vt:lpstr>
      <vt:lpstr>PowerPoint Presentation</vt:lpstr>
      <vt:lpstr>PowerPoint Presentation</vt:lpstr>
      <vt:lpstr>EditText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 Widgets</dc:title>
  <dc:creator>NMK</dc:creator>
  <cp:lastModifiedBy>User</cp:lastModifiedBy>
  <cp:revision>16</cp:revision>
  <dcterms:created xsi:type="dcterms:W3CDTF">2016-11-03T15:34:57Z</dcterms:created>
  <dcterms:modified xsi:type="dcterms:W3CDTF">2016-11-04T05:38:13Z</dcterms:modified>
</cp:coreProperties>
</file>