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Permanent Marker"/>
      <p:regular r:id="rId15"/>
    </p:embeddedFont>
    <p:embeddedFont>
      <p:font typeface="Righteous"/>
      <p:regular r:id="rId16"/>
    </p:embeddedFon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ermanentMarker-regular.fntdata"/><Relationship Id="rId14" Type="http://schemas.openxmlformats.org/officeDocument/2006/relationships/font" Target="fonts/Roboto-boldItalic.fntdata"/><Relationship Id="rId17" Type="http://schemas.openxmlformats.org/officeDocument/2006/relationships/font" Target="fonts/HelveticaNeue-regular.fntdata"/><Relationship Id="rId16" Type="http://schemas.openxmlformats.org/officeDocument/2006/relationships/font" Target="fonts/Righteous-regular.fntdata"/><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0548871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0548871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054623f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054623f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Amenaza para misiones y proyectos</a:t>
            </a:r>
            <a:endParaRPr b="1" sz="1200"/>
          </a:p>
          <a:p>
            <a:pPr indent="0" lvl="0" marL="0" rtl="0" algn="l">
              <a:spcBef>
                <a:spcPts val="0"/>
              </a:spcBef>
              <a:spcAft>
                <a:spcPts val="0"/>
              </a:spcAft>
              <a:buNone/>
            </a:pPr>
            <a:r>
              <a:rPr lang="es" sz="1200"/>
              <a:t>Cualquier objeto en el vacío espacial se desplaza a una velocidad de unos 28.000 kilómetros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El </a:t>
            </a:r>
            <a:r>
              <a:rPr b="1" lang="es" sz="1200"/>
              <a:t>síndrome de Kessler</a:t>
            </a:r>
            <a:r>
              <a:rPr lang="es" sz="1200"/>
              <a:t> o cascada de ablación es un escenario propuesto por el consultor de la NASA Donald J. Kessler en el cual el volumen de basura espacial en órbita baja terrestre sería tan alto que los objetos en órbita serían impactados con frecuencia por la basura, creándose así aún más basura y un mayor riesgo de otros impactos sobre otros objetos. Mientras que el número de satélites en órbita crece y los viejos satélites se acumulan, el riesgo de este escenario de colisiones en cascada de Kessler se hace mayor.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El síndrome de Kessler es especialmente peligroso debido al efecto dominó y a la retroalimentación positiva. Cualquier impacto entre dos objetos de masa importante creará una basura adicional de metralla resultante de la fuerza de la colisión. Cada pedazo de metralla tiene el potencial de causar un daño adicional en otros objetos orbitando, creándose así más basura espacial. Con una colisión bastante grande (tal como una entre una estación espacial y un satélite), la cantidad de basura generada podría ser lo suficientemente alta como para hacer la órbita baja de la tierra inutilizable.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 sz="1200"/>
              <a:t>La basura espacial es muy difícil de tratar directamente, debido a las altas velocidades en sus órbitas y el pequeño tamaño de la mayoría de la basura. Eso haría la recuperación y la eliminación extremadamente difícil e improbable. La mayoría de la basura en órbita baja de la tierra sucumbiría eventualmente a la resistencia del aire en la extremadamente tenue alta atmósfera, pero el proceso requeriría cientos o miles de años. Si esta basura fuera susceptible magnéticamente, podría caer en algunas décadas debido a la fricción con el campo magnético terrestre.</a:t>
            </a:r>
            <a:endParaRPr sz="1200"/>
          </a:p>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548871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548871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350">
                <a:solidFill>
                  <a:srgbClr val="434343"/>
                </a:solidFill>
                <a:highlight>
                  <a:srgbClr val="FFFFFF"/>
                </a:highlight>
              </a:rPr>
              <a:t> Desarrollar un videojuegos que pueda educar al público sobre el problema de los desechos orbitales e inspirar a las personas a pensar en cómo captu</a:t>
            </a:r>
            <a:r>
              <a:rPr b="1" lang="es" sz="1350">
                <a:solidFill>
                  <a:srgbClr val="434343"/>
                </a:solidFill>
                <a:highlight>
                  <a:srgbClr val="FFFFFF"/>
                </a:highlight>
              </a:rPr>
              <a:t>rarlos y deshacerse de ellos, y tal vez incluso beneficiarse de ellos vendiendo los desechos. como chatarra!</a:t>
            </a:r>
            <a:endParaRPr b="1"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s" sz="1400">
                <a:solidFill>
                  <a:schemeClr val="dk1"/>
                </a:solidFill>
                <a:highlight>
                  <a:schemeClr val="lt1"/>
                </a:highlight>
                <a:latin typeface="Helvetica Neue"/>
                <a:ea typeface="Helvetica Neue"/>
                <a:cs typeface="Helvetica Neue"/>
                <a:sym typeface="Helvetica Neue"/>
              </a:rPr>
              <a:t>Inspirar</a:t>
            </a:r>
            <a:endParaRPr b="1"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s" sz="1400">
                <a:solidFill>
                  <a:schemeClr val="dk1"/>
                </a:solidFill>
                <a:highlight>
                  <a:schemeClr val="lt1"/>
                </a:highlight>
                <a:latin typeface="Helvetica Neue"/>
                <a:ea typeface="Helvetica Neue"/>
                <a:cs typeface="Helvetica Neue"/>
                <a:sym typeface="Helvetica Neue"/>
              </a:rPr>
              <a:t>Motivar</a:t>
            </a:r>
            <a:endParaRPr b="1"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s" sz="1400">
                <a:solidFill>
                  <a:schemeClr val="dk1"/>
                </a:solidFill>
                <a:highlight>
                  <a:schemeClr val="lt1"/>
                </a:highlight>
                <a:latin typeface="Helvetica Neue"/>
                <a:ea typeface="Helvetica Neue"/>
                <a:cs typeface="Helvetica Neue"/>
                <a:sym typeface="Helvetica Neue"/>
              </a:rPr>
              <a:t>Crear Soluciones</a:t>
            </a:r>
            <a:endParaRPr b="1"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s" sz="1400">
                <a:solidFill>
                  <a:schemeClr val="dk1"/>
                </a:solidFill>
                <a:highlight>
                  <a:schemeClr val="lt1"/>
                </a:highlight>
                <a:latin typeface="Helvetica Neue"/>
                <a:ea typeface="Helvetica Neue"/>
                <a:cs typeface="Helvetica Neue"/>
                <a:sym typeface="Helvetica Neue"/>
              </a:rPr>
              <a:t>Informar sobre Problema</a:t>
            </a:r>
            <a:endParaRPr b="1"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s" sz="1400">
                <a:solidFill>
                  <a:schemeClr val="dk1"/>
                </a:solidFill>
                <a:highlight>
                  <a:schemeClr val="lt1"/>
                </a:highlight>
                <a:latin typeface="Helvetica Neue"/>
                <a:ea typeface="Helvetica Neue"/>
                <a:cs typeface="Helvetica Neue"/>
                <a:sym typeface="Helvetica Neue"/>
              </a:rPr>
              <a:t>Reutilizar Recursos</a:t>
            </a:r>
            <a:endParaRPr b="1" sz="14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350">
              <a:solidFill>
                <a:srgbClr val="43434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548871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548871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 inspirar a que las </a:t>
            </a:r>
            <a:r>
              <a:rPr lang="es"/>
              <a:t>personas</a:t>
            </a:r>
            <a:r>
              <a:rPr lang="es"/>
              <a:t> a las que </a:t>
            </a:r>
            <a:r>
              <a:rPr lang="es"/>
              <a:t>está</a:t>
            </a:r>
            <a:r>
              <a:rPr lang="es"/>
              <a:t> dirigido vean el problema y se imaginen una </a:t>
            </a:r>
            <a:r>
              <a:rPr lang="es"/>
              <a:t>solución.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041050" y="93250"/>
            <a:ext cx="5061900" cy="617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5000">
                <a:solidFill>
                  <a:schemeClr val="accent2"/>
                </a:solidFill>
                <a:latin typeface="Permanent Marker"/>
                <a:ea typeface="Permanent Marker"/>
                <a:cs typeface="Permanent Marker"/>
                <a:sym typeface="Permanent Marker"/>
              </a:rPr>
              <a:t>TrashBordador</a:t>
            </a:r>
            <a:endParaRPr b="1" sz="5000">
              <a:solidFill>
                <a:schemeClr val="accent2"/>
              </a:solidFill>
              <a:latin typeface="Permanent Marker"/>
              <a:ea typeface="Permanent Marker"/>
              <a:cs typeface="Permanent Marker"/>
              <a:sym typeface="Permanent Marker"/>
            </a:endParaRPr>
          </a:p>
        </p:txBody>
      </p:sp>
      <p:pic>
        <p:nvPicPr>
          <p:cNvPr id="55" name="Google Shape;55;p13"/>
          <p:cNvPicPr preferRelativeResize="0"/>
          <p:nvPr/>
        </p:nvPicPr>
        <p:blipFill>
          <a:blip r:embed="rId3">
            <a:alphaModFix/>
          </a:blip>
          <a:stretch>
            <a:fillRect/>
          </a:stretch>
        </p:blipFill>
        <p:spPr>
          <a:xfrm rot="-2700000">
            <a:off x="2050540" y="1701127"/>
            <a:ext cx="6816768" cy="5143498"/>
          </a:xfrm>
          <a:prstGeom prst="rect">
            <a:avLst/>
          </a:prstGeom>
          <a:noFill/>
          <a:ln>
            <a:noFill/>
          </a:ln>
        </p:spPr>
      </p:pic>
      <p:pic>
        <p:nvPicPr>
          <p:cNvPr id="56" name="Google Shape;56;p13"/>
          <p:cNvPicPr preferRelativeResize="0"/>
          <p:nvPr/>
        </p:nvPicPr>
        <p:blipFill>
          <a:blip r:embed="rId4">
            <a:alphaModFix/>
          </a:blip>
          <a:stretch>
            <a:fillRect/>
          </a:stretch>
        </p:blipFill>
        <p:spPr>
          <a:xfrm rot="2700000">
            <a:off x="-464800" y="913950"/>
            <a:ext cx="4838700" cy="4838700"/>
          </a:xfrm>
          <a:prstGeom prst="rect">
            <a:avLst/>
          </a:prstGeom>
          <a:noFill/>
          <a:ln>
            <a:noFill/>
          </a:ln>
        </p:spPr>
      </p:pic>
      <p:sp>
        <p:nvSpPr>
          <p:cNvPr id="57" name="Google Shape;57;p13"/>
          <p:cNvSpPr txBox="1"/>
          <p:nvPr/>
        </p:nvSpPr>
        <p:spPr>
          <a:xfrm>
            <a:off x="317225" y="1076275"/>
            <a:ext cx="19752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500">
                <a:latin typeface="Permanent Marker"/>
                <a:ea typeface="Permanent Marker"/>
                <a:cs typeface="Permanent Marker"/>
                <a:sym typeface="Permanent Marker"/>
              </a:rPr>
              <a:t>Videojuego</a:t>
            </a:r>
            <a:endParaRPr sz="2500">
              <a:latin typeface="Permanent Marker"/>
              <a:ea typeface="Permanent Marker"/>
              <a:cs typeface="Permanent Marker"/>
              <a:sym typeface="Permanent Marker"/>
            </a:endParaRPr>
          </a:p>
        </p:txBody>
      </p:sp>
      <p:sp>
        <p:nvSpPr>
          <p:cNvPr id="58" name="Google Shape;58;p13"/>
          <p:cNvSpPr txBox="1"/>
          <p:nvPr/>
        </p:nvSpPr>
        <p:spPr>
          <a:xfrm>
            <a:off x="4124600" y="1393375"/>
            <a:ext cx="47517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500">
                <a:latin typeface="Righteous"/>
                <a:ea typeface="Righteous"/>
                <a:cs typeface="Righteous"/>
                <a:sym typeface="Righteous"/>
              </a:rPr>
              <a:t>Orbital Scrap Metal</a:t>
            </a:r>
            <a:endParaRPr sz="3500">
              <a:latin typeface="Righteous"/>
              <a:ea typeface="Righteous"/>
              <a:cs typeface="Righteous"/>
              <a:sym typeface="Righteou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146950"/>
            <a:ext cx="8520600" cy="92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5000">
                <a:latin typeface="Permanent Marker"/>
                <a:ea typeface="Permanent Marker"/>
                <a:cs typeface="Permanent Marker"/>
                <a:sym typeface="Permanent Marker"/>
              </a:rPr>
              <a:t>KOKOA GAME</a:t>
            </a:r>
            <a:endParaRPr b="1" sz="5000">
              <a:latin typeface="Permanent Marker"/>
              <a:ea typeface="Permanent Marker"/>
              <a:cs typeface="Permanent Marker"/>
              <a:sym typeface="Permanent Marker"/>
            </a:endParaRPr>
          </a:p>
        </p:txBody>
      </p:sp>
      <p:pic>
        <p:nvPicPr>
          <p:cNvPr id="64" name="Google Shape;64;p14"/>
          <p:cNvPicPr preferRelativeResize="0"/>
          <p:nvPr/>
        </p:nvPicPr>
        <p:blipFill>
          <a:blip r:embed="rId3">
            <a:alphaModFix/>
          </a:blip>
          <a:stretch>
            <a:fillRect/>
          </a:stretch>
        </p:blipFill>
        <p:spPr>
          <a:xfrm>
            <a:off x="166550" y="1190325"/>
            <a:ext cx="2209300" cy="2209300"/>
          </a:xfrm>
          <a:prstGeom prst="rect">
            <a:avLst/>
          </a:prstGeom>
          <a:noFill/>
          <a:ln>
            <a:noFill/>
          </a:ln>
        </p:spPr>
      </p:pic>
      <p:sp>
        <p:nvSpPr>
          <p:cNvPr id="65" name="Google Shape;65;p14"/>
          <p:cNvSpPr txBox="1"/>
          <p:nvPr/>
        </p:nvSpPr>
        <p:spPr>
          <a:xfrm>
            <a:off x="2443850" y="1190325"/>
            <a:ext cx="47373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Helvetica Neue"/>
                <a:ea typeface="Helvetica Neue"/>
                <a:cs typeface="Helvetica Neue"/>
                <a:sym typeface="Helvetica Neue"/>
              </a:rPr>
              <a:t>Comunidad de Software Libre de la ESPOL</a:t>
            </a:r>
            <a:endParaRPr b="1">
              <a:latin typeface="Helvetica Neue"/>
              <a:ea typeface="Helvetica Neue"/>
              <a:cs typeface="Helvetica Neue"/>
              <a:sym typeface="Helvetica Neue"/>
            </a:endParaRPr>
          </a:p>
        </p:txBody>
      </p:sp>
      <p:sp>
        <p:nvSpPr>
          <p:cNvPr id="66" name="Google Shape;66;p14"/>
          <p:cNvSpPr txBox="1"/>
          <p:nvPr/>
        </p:nvSpPr>
        <p:spPr>
          <a:xfrm>
            <a:off x="4572000" y="1817300"/>
            <a:ext cx="4046100" cy="25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latin typeface="Helvetica Neue"/>
                <a:ea typeface="Helvetica Neue"/>
                <a:cs typeface="Helvetica Neue"/>
                <a:sym typeface="Helvetica Neue"/>
              </a:rPr>
              <a:t>Equipo</a:t>
            </a:r>
            <a:endParaRPr b="1" sz="2000">
              <a:latin typeface="Helvetica Neue"/>
              <a:ea typeface="Helvetica Neue"/>
              <a:cs typeface="Helvetica Neue"/>
              <a:sym typeface="Helvetica Neue"/>
            </a:endParaRPr>
          </a:p>
          <a:p>
            <a:pPr indent="0" lvl="0" marL="0" rtl="0" algn="l">
              <a:spcBef>
                <a:spcPts val="0"/>
              </a:spcBef>
              <a:spcAft>
                <a:spcPts val="0"/>
              </a:spcAft>
              <a:buNone/>
            </a:pPr>
            <a:r>
              <a:t/>
            </a:r>
            <a:endParaRPr b="1"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s" sz="2000">
                <a:latin typeface="Helvetica Neue"/>
                <a:ea typeface="Helvetica Neue"/>
                <a:cs typeface="Helvetica Neue"/>
                <a:sym typeface="Helvetica Neue"/>
              </a:rPr>
              <a:t>Nicole Alvarez</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s" sz="2000">
                <a:latin typeface="Helvetica Neue"/>
                <a:ea typeface="Helvetica Neue"/>
                <a:cs typeface="Helvetica Neue"/>
                <a:sym typeface="Helvetica Neue"/>
              </a:rPr>
              <a:t>Cristian</a:t>
            </a:r>
            <a:r>
              <a:rPr lang="es" sz="2000">
                <a:latin typeface="Helvetica Neue"/>
                <a:ea typeface="Helvetica Neue"/>
                <a:cs typeface="Helvetica Neue"/>
                <a:sym typeface="Helvetica Neue"/>
              </a:rPr>
              <a:t> Lopez</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s" sz="2000">
                <a:latin typeface="Helvetica Neue"/>
                <a:ea typeface="Helvetica Neue"/>
                <a:cs typeface="Helvetica Neue"/>
                <a:sym typeface="Helvetica Neue"/>
              </a:rPr>
              <a:t>Andr</a:t>
            </a:r>
            <a:r>
              <a:rPr lang="es" sz="2000">
                <a:latin typeface="Helvetica Neue"/>
                <a:ea typeface="Helvetica Neue"/>
                <a:cs typeface="Helvetica Neue"/>
                <a:sym typeface="Helvetica Neue"/>
              </a:rPr>
              <a:t>é </a:t>
            </a:r>
            <a:r>
              <a:rPr lang="es" sz="2000">
                <a:latin typeface="Helvetica Neue"/>
                <a:ea typeface="Helvetica Neue"/>
                <a:cs typeface="Helvetica Neue"/>
                <a:sym typeface="Helvetica Neue"/>
              </a:rPr>
              <a:t>Kim</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s" sz="2000">
                <a:latin typeface="Helvetica Neue"/>
                <a:ea typeface="Helvetica Neue"/>
                <a:cs typeface="Helvetica Neue"/>
                <a:sym typeface="Helvetica Neue"/>
              </a:rPr>
              <a:t>Lopez Damian</a:t>
            </a:r>
            <a:endParaRPr sz="2000">
              <a:latin typeface="Helvetica Neue"/>
              <a:ea typeface="Helvetica Neue"/>
              <a:cs typeface="Helvetica Neue"/>
              <a:sym typeface="Helvetica Neue"/>
            </a:endParaRPr>
          </a:p>
          <a:p>
            <a:pPr indent="-355600" lvl="0" marL="457200" rtl="0" algn="l">
              <a:spcBef>
                <a:spcPts val="0"/>
              </a:spcBef>
              <a:spcAft>
                <a:spcPts val="0"/>
              </a:spcAft>
              <a:buSzPts val="2000"/>
              <a:buFont typeface="Helvetica Neue"/>
              <a:buChar char="●"/>
            </a:pPr>
            <a:r>
              <a:rPr lang="es" sz="2000">
                <a:latin typeface="Helvetica Neue"/>
                <a:ea typeface="Helvetica Neue"/>
                <a:cs typeface="Helvetica Neue"/>
                <a:sym typeface="Helvetica Neue"/>
              </a:rPr>
              <a:t>Carlos Lecaro</a:t>
            </a:r>
            <a:endParaRPr sz="2000">
              <a:latin typeface="Helvetica Neue"/>
              <a:ea typeface="Helvetica Neue"/>
              <a:cs typeface="Helvetica Neue"/>
              <a:sym typeface="Helvetica Neue"/>
            </a:endParaRPr>
          </a:p>
        </p:txBody>
      </p:sp>
      <p:pic>
        <p:nvPicPr>
          <p:cNvPr id="67" name="Google Shape;67;p14"/>
          <p:cNvPicPr preferRelativeResize="0"/>
          <p:nvPr/>
        </p:nvPicPr>
        <p:blipFill>
          <a:blip r:embed="rId4">
            <a:alphaModFix/>
          </a:blip>
          <a:stretch>
            <a:fillRect/>
          </a:stretch>
        </p:blipFill>
        <p:spPr>
          <a:xfrm>
            <a:off x="617200" y="3579500"/>
            <a:ext cx="676000" cy="419125"/>
          </a:xfrm>
          <a:prstGeom prst="rect">
            <a:avLst/>
          </a:prstGeom>
          <a:noFill/>
          <a:ln>
            <a:noFill/>
          </a:ln>
        </p:spPr>
      </p:pic>
      <p:pic>
        <p:nvPicPr>
          <p:cNvPr id="68" name="Google Shape;68;p14"/>
          <p:cNvPicPr preferRelativeResize="0"/>
          <p:nvPr/>
        </p:nvPicPr>
        <p:blipFill>
          <a:blip r:embed="rId5">
            <a:alphaModFix/>
          </a:blip>
          <a:stretch>
            <a:fillRect/>
          </a:stretch>
        </p:blipFill>
        <p:spPr>
          <a:xfrm>
            <a:off x="1443722" y="3579497"/>
            <a:ext cx="419125" cy="419125"/>
          </a:xfrm>
          <a:prstGeom prst="rect">
            <a:avLst/>
          </a:prstGeom>
          <a:noFill/>
          <a:ln>
            <a:noFill/>
          </a:ln>
        </p:spPr>
      </p:pic>
      <p:sp>
        <p:nvSpPr>
          <p:cNvPr id="69" name="Google Shape;69;p14"/>
          <p:cNvSpPr txBox="1"/>
          <p:nvPr/>
        </p:nvSpPr>
        <p:spPr>
          <a:xfrm>
            <a:off x="511900" y="4178488"/>
            <a:ext cx="1518600" cy="27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latin typeface="Helvetica Neue"/>
                <a:ea typeface="Helvetica Neue"/>
                <a:cs typeface="Helvetica Neue"/>
                <a:sym typeface="Helvetica Neue"/>
              </a:rPr>
              <a:t>kokoaespol</a:t>
            </a:r>
            <a:endParaRPr b="1" sz="1600">
              <a:latin typeface="Helvetica Neue"/>
              <a:ea typeface="Helvetica Neue"/>
              <a:cs typeface="Helvetica Neue"/>
              <a:sym typeface="Helvetica Neue"/>
            </a:endParaRPr>
          </a:p>
        </p:txBody>
      </p:sp>
      <p:pic>
        <p:nvPicPr>
          <p:cNvPr id="70" name="Google Shape;70;p14"/>
          <p:cNvPicPr preferRelativeResize="0"/>
          <p:nvPr/>
        </p:nvPicPr>
        <p:blipFill>
          <a:blip r:embed="rId6">
            <a:alphaModFix/>
          </a:blip>
          <a:stretch>
            <a:fillRect/>
          </a:stretch>
        </p:blipFill>
        <p:spPr>
          <a:xfrm rot="5400000">
            <a:off x="7613225" y="146950"/>
            <a:ext cx="1349925" cy="1349925"/>
          </a:xfrm>
          <a:prstGeom prst="rect">
            <a:avLst/>
          </a:prstGeom>
          <a:noFill/>
          <a:ln>
            <a:noFill/>
          </a:ln>
        </p:spPr>
      </p:pic>
      <p:pic>
        <p:nvPicPr>
          <p:cNvPr id="71" name="Google Shape;71;p14"/>
          <p:cNvPicPr preferRelativeResize="0"/>
          <p:nvPr/>
        </p:nvPicPr>
        <p:blipFill>
          <a:blip r:embed="rId7">
            <a:alphaModFix/>
          </a:blip>
          <a:stretch>
            <a:fillRect/>
          </a:stretch>
        </p:blipFill>
        <p:spPr>
          <a:xfrm>
            <a:off x="8234000" y="4324925"/>
            <a:ext cx="729149" cy="72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0" y="0"/>
            <a:ext cx="9144000" cy="5212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625075" y="0"/>
            <a:ext cx="789386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4294967295" type="ctrTitle"/>
          </p:nvPr>
        </p:nvSpPr>
        <p:spPr>
          <a:xfrm>
            <a:off x="311700" y="146950"/>
            <a:ext cx="8520600" cy="9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5000">
                <a:latin typeface="Permanent Marker"/>
                <a:ea typeface="Permanent Marker"/>
                <a:cs typeface="Permanent Marker"/>
                <a:sym typeface="Permanent Marker"/>
              </a:rPr>
              <a:t>ObjetivoS</a:t>
            </a:r>
            <a:endParaRPr b="1" sz="5000">
              <a:latin typeface="Permanent Marker"/>
              <a:ea typeface="Permanent Marker"/>
              <a:cs typeface="Permanent Marker"/>
              <a:sym typeface="Permanent Marker"/>
            </a:endParaRPr>
          </a:p>
        </p:txBody>
      </p:sp>
      <p:pic>
        <p:nvPicPr>
          <p:cNvPr id="83" name="Google Shape;83;p16"/>
          <p:cNvPicPr preferRelativeResize="0"/>
          <p:nvPr/>
        </p:nvPicPr>
        <p:blipFill>
          <a:blip r:embed="rId3">
            <a:alphaModFix/>
          </a:blip>
          <a:stretch>
            <a:fillRect/>
          </a:stretch>
        </p:blipFill>
        <p:spPr>
          <a:xfrm>
            <a:off x="194350" y="3564150"/>
            <a:ext cx="1349925" cy="1349925"/>
          </a:xfrm>
          <a:prstGeom prst="rect">
            <a:avLst/>
          </a:prstGeom>
          <a:noFill/>
          <a:ln>
            <a:noFill/>
          </a:ln>
        </p:spPr>
      </p:pic>
      <p:pic>
        <p:nvPicPr>
          <p:cNvPr id="84" name="Google Shape;84;p16"/>
          <p:cNvPicPr preferRelativeResize="0"/>
          <p:nvPr/>
        </p:nvPicPr>
        <p:blipFill>
          <a:blip r:embed="rId4">
            <a:alphaModFix/>
          </a:blip>
          <a:stretch>
            <a:fillRect/>
          </a:stretch>
        </p:blipFill>
        <p:spPr>
          <a:xfrm>
            <a:off x="7234875" y="3564150"/>
            <a:ext cx="1349925" cy="1349925"/>
          </a:xfrm>
          <a:prstGeom prst="rect">
            <a:avLst/>
          </a:prstGeom>
          <a:noFill/>
          <a:ln>
            <a:noFill/>
          </a:ln>
        </p:spPr>
      </p:pic>
      <p:grpSp>
        <p:nvGrpSpPr>
          <p:cNvPr id="85" name="Google Shape;85;p16"/>
          <p:cNvGrpSpPr/>
          <p:nvPr/>
        </p:nvGrpSpPr>
        <p:grpSpPr>
          <a:xfrm>
            <a:off x="1133774" y="1172613"/>
            <a:ext cx="2547000" cy="2547000"/>
            <a:chOff x="1293736" y="1258050"/>
            <a:chExt cx="2547000" cy="2547000"/>
          </a:xfrm>
        </p:grpSpPr>
        <p:sp>
          <p:nvSpPr>
            <p:cNvPr id="86" name="Google Shape;86;p16"/>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2F2F2F"/>
                </a:solidFill>
                <a:latin typeface="Roboto"/>
                <a:ea typeface="Roboto"/>
                <a:cs typeface="Roboto"/>
                <a:sym typeface="Roboto"/>
              </a:endParaRPr>
            </a:p>
          </p:txBody>
        </p:sp>
        <p:sp>
          <p:nvSpPr>
            <p:cNvPr id="88" name="Google Shape;88;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600">
                  <a:solidFill>
                    <a:srgbClr val="FFFFFF"/>
                  </a:solidFill>
                  <a:latin typeface="Roboto"/>
                  <a:ea typeface="Roboto"/>
                  <a:cs typeface="Roboto"/>
                  <a:sym typeface="Roboto"/>
                </a:rPr>
                <a:t>Inspirar</a:t>
              </a:r>
              <a:endParaRPr b="1" sz="1600">
                <a:solidFill>
                  <a:srgbClr val="FFFFFF"/>
                </a:solidFill>
                <a:latin typeface="Roboto"/>
                <a:ea typeface="Roboto"/>
                <a:cs typeface="Roboto"/>
                <a:sym typeface="Roboto"/>
              </a:endParaRPr>
            </a:p>
          </p:txBody>
        </p:sp>
      </p:grpSp>
      <p:grpSp>
        <p:nvGrpSpPr>
          <p:cNvPr id="89" name="Google Shape;89;p16"/>
          <p:cNvGrpSpPr/>
          <p:nvPr/>
        </p:nvGrpSpPr>
        <p:grpSpPr>
          <a:xfrm>
            <a:off x="2327474" y="1172625"/>
            <a:ext cx="2547000" cy="2547000"/>
            <a:chOff x="1293736" y="1258050"/>
            <a:chExt cx="2547000" cy="2547000"/>
          </a:xfrm>
        </p:grpSpPr>
        <p:sp>
          <p:nvSpPr>
            <p:cNvPr id="90" name="Google Shape;90;p16"/>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2F2F2F"/>
                </a:solidFill>
                <a:latin typeface="Roboto"/>
                <a:ea typeface="Roboto"/>
                <a:cs typeface="Roboto"/>
                <a:sym typeface="Roboto"/>
              </a:endParaRPr>
            </a:p>
          </p:txBody>
        </p:sp>
        <p:sp>
          <p:nvSpPr>
            <p:cNvPr id="92" name="Google Shape;92;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600">
                  <a:solidFill>
                    <a:srgbClr val="FFFFFF"/>
                  </a:solidFill>
                  <a:latin typeface="Roboto"/>
                  <a:ea typeface="Roboto"/>
                  <a:cs typeface="Roboto"/>
                  <a:sym typeface="Roboto"/>
                </a:rPr>
                <a:t>Motivar</a:t>
              </a:r>
              <a:endParaRPr b="1" sz="1600">
                <a:solidFill>
                  <a:srgbClr val="FFFFFF"/>
                </a:solidFill>
                <a:latin typeface="Roboto"/>
                <a:ea typeface="Roboto"/>
                <a:cs typeface="Roboto"/>
                <a:sym typeface="Roboto"/>
              </a:endParaRPr>
            </a:p>
          </p:txBody>
        </p:sp>
      </p:grpSp>
      <p:grpSp>
        <p:nvGrpSpPr>
          <p:cNvPr id="93" name="Google Shape;93;p16"/>
          <p:cNvGrpSpPr/>
          <p:nvPr/>
        </p:nvGrpSpPr>
        <p:grpSpPr>
          <a:xfrm>
            <a:off x="3334974" y="1172625"/>
            <a:ext cx="2547000" cy="2547000"/>
            <a:chOff x="1293736" y="1258050"/>
            <a:chExt cx="2547000" cy="2547000"/>
          </a:xfrm>
        </p:grpSpPr>
        <p:sp>
          <p:nvSpPr>
            <p:cNvPr id="94" name="Google Shape;94;p16"/>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2F2F2F"/>
                </a:solidFill>
                <a:latin typeface="Roboto"/>
                <a:ea typeface="Roboto"/>
                <a:cs typeface="Roboto"/>
                <a:sym typeface="Roboto"/>
              </a:endParaRPr>
            </a:p>
          </p:txBody>
        </p:sp>
        <p:sp>
          <p:nvSpPr>
            <p:cNvPr id="96" name="Google Shape;96;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600">
                  <a:solidFill>
                    <a:srgbClr val="FFFFFF"/>
                  </a:solidFill>
                  <a:latin typeface="Roboto"/>
                  <a:ea typeface="Roboto"/>
                  <a:cs typeface="Roboto"/>
                  <a:sym typeface="Roboto"/>
                </a:rPr>
                <a:t>Informar</a:t>
              </a:r>
              <a:endParaRPr b="1" sz="1600">
                <a:solidFill>
                  <a:srgbClr val="FFFFFF"/>
                </a:solidFill>
                <a:latin typeface="Roboto"/>
                <a:ea typeface="Roboto"/>
                <a:cs typeface="Roboto"/>
                <a:sym typeface="Roboto"/>
              </a:endParaRPr>
            </a:p>
          </p:txBody>
        </p:sp>
      </p:grpSp>
      <p:grpSp>
        <p:nvGrpSpPr>
          <p:cNvPr id="97" name="Google Shape;97;p16"/>
          <p:cNvGrpSpPr/>
          <p:nvPr/>
        </p:nvGrpSpPr>
        <p:grpSpPr>
          <a:xfrm>
            <a:off x="4388074" y="1172625"/>
            <a:ext cx="2547000" cy="2547000"/>
            <a:chOff x="1293736" y="1258050"/>
            <a:chExt cx="2547000" cy="2547000"/>
          </a:xfrm>
        </p:grpSpPr>
        <p:sp>
          <p:nvSpPr>
            <p:cNvPr id="98" name="Google Shape;98;p16"/>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2F2F2F"/>
                </a:solidFill>
                <a:latin typeface="Roboto"/>
                <a:ea typeface="Roboto"/>
                <a:cs typeface="Roboto"/>
                <a:sym typeface="Roboto"/>
              </a:endParaRPr>
            </a:p>
          </p:txBody>
        </p:sp>
        <p:sp>
          <p:nvSpPr>
            <p:cNvPr id="100" name="Google Shape;100;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600">
                  <a:solidFill>
                    <a:srgbClr val="FFFFFF"/>
                  </a:solidFill>
                  <a:latin typeface="Roboto"/>
                  <a:ea typeface="Roboto"/>
                  <a:cs typeface="Roboto"/>
                  <a:sym typeface="Roboto"/>
                </a:rPr>
                <a:t>Crear Soluciones</a:t>
              </a:r>
              <a:endParaRPr b="1" sz="1600">
                <a:solidFill>
                  <a:srgbClr val="FFFFFF"/>
                </a:solidFill>
                <a:latin typeface="Roboto"/>
                <a:ea typeface="Roboto"/>
                <a:cs typeface="Roboto"/>
                <a:sym typeface="Roboto"/>
              </a:endParaRPr>
            </a:p>
          </p:txBody>
        </p:sp>
      </p:grpSp>
      <p:grpSp>
        <p:nvGrpSpPr>
          <p:cNvPr id="101" name="Google Shape;101;p16"/>
          <p:cNvGrpSpPr/>
          <p:nvPr/>
        </p:nvGrpSpPr>
        <p:grpSpPr>
          <a:xfrm>
            <a:off x="5463236" y="1172625"/>
            <a:ext cx="2547000" cy="2547000"/>
            <a:chOff x="1293736" y="1258050"/>
            <a:chExt cx="2547000" cy="2547000"/>
          </a:xfrm>
        </p:grpSpPr>
        <p:sp>
          <p:nvSpPr>
            <p:cNvPr id="102" name="Google Shape;102;p16"/>
            <p:cNvSpPr/>
            <p:nvPr/>
          </p:nvSpPr>
          <p:spPr>
            <a:xfrm rot="2700000">
              <a:off x="2286374" y="1011412"/>
              <a:ext cx="561726" cy="3040276"/>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2F2F2F"/>
                </a:solidFill>
                <a:latin typeface="Roboto"/>
                <a:ea typeface="Roboto"/>
                <a:cs typeface="Roboto"/>
                <a:sym typeface="Roboto"/>
              </a:endParaRPr>
            </a:p>
          </p:txBody>
        </p:sp>
        <p:sp>
          <p:nvSpPr>
            <p:cNvPr id="104" name="Google Shape;104;p1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600">
                  <a:solidFill>
                    <a:srgbClr val="FFFFFF"/>
                  </a:solidFill>
                  <a:latin typeface="Roboto"/>
                  <a:ea typeface="Roboto"/>
                  <a:cs typeface="Roboto"/>
                  <a:sym typeface="Roboto"/>
                </a:rPr>
                <a:t>Reutilizar</a:t>
              </a:r>
              <a:endParaRPr b="1" sz="16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idx="4294967295" type="ctrTitle"/>
          </p:nvPr>
        </p:nvSpPr>
        <p:spPr>
          <a:xfrm>
            <a:off x="311700" y="146950"/>
            <a:ext cx="8520600" cy="9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5000">
                <a:latin typeface="Permanent Marker"/>
                <a:ea typeface="Permanent Marker"/>
                <a:cs typeface="Permanent Marker"/>
                <a:sym typeface="Permanent Marker"/>
              </a:rPr>
              <a:t>VIDEOJUEGO</a:t>
            </a:r>
            <a:endParaRPr b="1" sz="5000">
              <a:latin typeface="Permanent Marker"/>
              <a:ea typeface="Permanent Marker"/>
              <a:cs typeface="Permanent Marker"/>
              <a:sym typeface="Permanent Marker"/>
            </a:endParaRPr>
          </a:p>
        </p:txBody>
      </p:sp>
      <p:pic>
        <p:nvPicPr>
          <p:cNvPr id="110" name="Google Shape;110;p17"/>
          <p:cNvPicPr preferRelativeResize="0"/>
          <p:nvPr/>
        </p:nvPicPr>
        <p:blipFill>
          <a:blip r:embed="rId3">
            <a:alphaModFix/>
          </a:blip>
          <a:stretch>
            <a:fillRect/>
          </a:stretch>
        </p:blipFill>
        <p:spPr>
          <a:xfrm>
            <a:off x="7676950" y="3702350"/>
            <a:ext cx="1246801" cy="1246799"/>
          </a:xfrm>
          <a:prstGeom prst="rect">
            <a:avLst/>
          </a:prstGeom>
          <a:noFill/>
          <a:ln>
            <a:noFill/>
          </a:ln>
        </p:spPr>
      </p:pic>
      <p:pic>
        <p:nvPicPr>
          <p:cNvPr id="111" name="Google Shape;111;p17"/>
          <p:cNvPicPr preferRelativeResize="0"/>
          <p:nvPr/>
        </p:nvPicPr>
        <p:blipFill>
          <a:blip r:embed="rId4">
            <a:alphaModFix/>
          </a:blip>
          <a:stretch>
            <a:fillRect/>
          </a:stretch>
        </p:blipFill>
        <p:spPr>
          <a:xfrm>
            <a:off x="64800" y="3634575"/>
            <a:ext cx="1508925" cy="1508925"/>
          </a:xfrm>
          <a:prstGeom prst="rect">
            <a:avLst/>
          </a:prstGeom>
          <a:noFill/>
          <a:ln>
            <a:noFill/>
          </a:ln>
        </p:spPr>
      </p:pic>
      <p:pic>
        <p:nvPicPr>
          <p:cNvPr id="112" name="Google Shape;112;p17"/>
          <p:cNvPicPr preferRelativeResize="0"/>
          <p:nvPr/>
        </p:nvPicPr>
        <p:blipFill>
          <a:blip r:embed="rId5">
            <a:alphaModFix/>
          </a:blip>
          <a:stretch>
            <a:fillRect/>
          </a:stretch>
        </p:blipFill>
        <p:spPr>
          <a:xfrm rot="38">
            <a:off x="7227136" y="211733"/>
            <a:ext cx="1605166" cy="1542465"/>
          </a:xfrm>
          <a:prstGeom prst="rect">
            <a:avLst/>
          </a:prstGeom>
          <a:noFill/>
          <a:ln>
            <a:noFill/>
          </a:ln>
        </p:spPr>
      </p:pic>
      <p:sp>
        <p:nvSpPr>
          <p:cNvPr id="113" name="Google Shape;113;p17"/>
          <p:cNvSpPr txBox="1"/>
          <p:nvPr/>
        </p:nvSpPr>
        <p:spPr>
          <a:xfrm>
            <a:off x="829175" y="1166025"/>
            <a:ext cx="30963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ighteous"/>
                <a:ea typeface="Righteous"/>
                <a:cs typeface="Righteous"/>
                <a:sym typeface="Righteous"/>
              </a:rPr>
              <a:t>Público</a:t>
            </a:r>
            <a:r>
              <a:rPr lang="es">
                <a:latin typeface="Righteous"/>
                <a:ea typeface="Righteous"/>
                <a:cs typeface="Righteous"/>
                <a:sym typeface="Righteous"/>
              </a:rPr>
              <a:t> : </a:t>
            </a:r>
            <a:r>
              <a:rPr lang="es">
                <a:latin typeface="Righteous"/>
                <a:ea typeface="Righteous"/>
                <a:cs typeface="Righteous"/>
                <a:sym typeface="Righteous"/>
              </a:rPr>
              <a:t>Niños</a:t>
            </a:r>
            <a:r>
              <a:rPr lang="es">
                <a:latin typeface="Righteous"/>
                <a:ea typeface="Righteous"/>
                <a:cs typeface="Righteous"/>
                <a:sym typeface="Righteous"/>
              </a:rPr>
              <a:t> mayores de 6 </a:t>
            </a:r>
            <a:r>
              <a:rPr lang="es">
                <a:latin typeface="Righteous"/>
                <a:ea typeface="Righteous"/>
                <a:cs typeface="Righteous"/>
                <a:sym typeface="Righteous"/>
              </a:rPr>
              <a:t>años</a:t>
            </a:r>
            <a:endParaRPr>
              <a:latin typeface="Righteous"/>
              <a:ea typeface="Righteous"/>
              <a:cs typeface="Righteous"/>
              <a:sym typeface="Righteous"/>
            </a:endParaRPr>
          </a:p>
        </p:txBody>
      </p:sp>
      <p:pic>
        <p:nvPicPr>
          <p:cNvPr id="114" name="Google Shape;114;p17"/>
          <p:cNvPicPr preferRelativeResize="0"/>
          <p:nvPr/>
        </p:nvPicPr>
        <p:blipFill>
          <a:blip r:embed="rId6">
            <a:alphaModFix/>
          </a:blip>
          <a:stretch>
            <a:fillRect/>
          </a:stretch>
        </p:blipFill>
        <p:spPr>
          <a:xfrm>
            <a:off x="2013325" y="1575506"/>
            <a:ext cx="5224025" cy="2929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