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8E53AF52.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0" r:id="rId6"/>
    <p:sldId id="278" r:id="rId7"/>
    <p:sldId id="276" r:id="rId8"/>
    <p:sldId id="277" r:id="rId9"/>
    <p:sldId id="283" r:id="rId10"/>
    <p:sldId id="282" r:id="rId11"/>
    <p:sldId id="288" r:id="rId12"/>
    <p:sldId id="289" r:id="rId13"/>
    <p:sldId id="290" r:id="rId14"/>
    <p:sldId id="29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BB79DB-B678-A51E-EE05-1CC7412A5DAC}" name="Gatete Bugingo" initials="GB" userId="cec02e21f1bfe77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66" d="100"/>
          <a:sy n="66" d="100"/>
        </p:scale>
        <p:origin x="-96" y="-11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00_8E53AF52.xml><?xml version="1.0" encoding="utf-8"?>
<p188:cmLst xmlns:a="http://schemas.openxmlformats.org/drawingml/2006/main" xmlns:r="http://schemas.openxmlformats.org/officeDocument/2006/relationships" xmlns:p188="http://schemas.microsoft.com/office/powerpoint/2018/8/main">
  <p188:cm id="{82ABB329-D464-43FF-BFB5-EDF7125EBFA8}" authorId="{BBBB79DB-B678-A51E-EE05-1CC7412A5DAC}" created="2023-11-30T10:12:44.026">
    <pc:sldMkLst xmlns:pc="http://schemas.microsoft.com/office/powerpoint/2013/main/command">
      <pc:docMk/>
      <pc:sldMk cId="2387849042" sldId="256"/>
    </pc:sldMkLst>
    <p188:txBody>
      <a:bodyPr/>
      <a:lstStyle/>
      <a:p>
        <a:r>
          <a:rPr lang="en-US"/>
          <a:t>VCHGCGH</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11/30/2023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11/30/2023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11/30/2023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8E53AF5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8534400" y="516007"/>
            <a:ext cx="3657600" cy="1209114"/>
          </a:xfrm>
        </p:spPr>
        <p:txBody>
          <a:bodyPr wrap="square" lIns="0" tIns="0" rIns="0" bIns="0" anchor="t">
            <a:spAutoFit/>
          </a:bodyPr>
          <a:lstStyle/>
          <a:p>
            <a:r>
              <a:rPr lang="en-US" sz="2730" b="1" dirty="0">
                <a:solidFill>
                  <a:schemeClr val="bg1"/>
                </a:solidFill>
                <a:latin typeface="Bell MT" panose="02020503060305020303" pitchFamily="18" charset="0"/>
              </a:rPr>
              <a:t>JIMMY &amp; NGAMIJE</a:t>
            </a:r>
            <a:br>
              <a:rPr lang="en-US" b="1"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01740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28CB6031-6C24-6637-4FEB-CF1B8B1DB88C}"/>
              </a:ext>
            </a:extLst>
          </p:cNvPr>
          <p:cNvSpPr txBox="1"/>
          <p:nvPr/>
        </p:nvSpPr>
        <p:spPr>
          <a:xfrm>
            <a:off x="3332480" y="2789141"/>
            <a:ext cx="7613246" cy="1938992"/>
          </a:xfrm>
          <a:prstGeom prst="rect">
            <a:avLst/>
          </a:prstGeom>
          <a:noFill/>
        </p:spPr>
        <p:txBody>
          <a:bodyPr wrap="square">
            <a:spAutoFit/>
          </a:bodyPr>
          <a:lstStyle/>
          <a:p>
            <a:endParaRPr lang="en-US" sz="3000" b="1" dirty="0">
              <a:solidFill>
                <a:schemeClr val="bg1"/>
              </a:solidFill>
            </a:endParaRPr>
          </a:p>
          <a:p>
            <a:endParaRPr lang="en-US" sz="3000" b="1" dirty="0">
              <a:solidFill>
                <a:schemeClr val="bg1">
                  <a:lumMod val="95000"/>
                </a:schemeClr>
              </a:solidFill>
            </a:endParaRPr>
          </a:p>
          <a:p>
            <a:r>
              <a:rPr lang="en-US" sz="3000" b="1" dirty="0">
                <a:solidFill>
                  <a:schemeClr val="accent4">
                    <a:lumMod val="60000"/>
                    <a:lumOff val="40000"/>
                  </a:schemeClr>
                </a:solidFill>
                <a:latin typeface="Bell MT" panose="02020503060305020303" pitchFamily="18" charset="0"/>
              </a:rPr>
              <a:t>RWANDA LABOR FORCE 2022</a:t>
            </a:r>
          </a:p>
          <a:p>
            <a:endParaRPr lang="en-US" sz="3000" b="1" dirty="0">
              <a:solidFill>
                <a:schemeClr val="accent4">
                  <a:lumMod val="60000"/>
                  <a:lumOff val="40000"/>
                </a:schemeClr>
              </a:solidFill>
            </a:endParaRPr>
          </a:p>
        </p:txBody>
      </p:sp>
      <p:sp>
        <p:nvSpPr>
          <p:cNvPr id="14" name="TextBox 13">
            <a:extLst>
              <a:ext uri="{FF2B5EF4-FFF2-40B4-BE49-F238E27FC236}">
                <a16:creationId xmlns:a16="http://schemas.microsoft.com/office/drawing/2014/main" id="{826D092E-4A83-7A8A-8834-18D0B61DB85B}"/>
              </a:ext>
            </a:extLst>
          </p:cNvPr>
          <p:cNvSpPr txBox="1"/>
          <p:nvPr/>
        </p:nvSpPr>
        <p:spPr>
          <a:xfrm>
            <a:off x="-26103" y="510774"/>
            <a:ext cx="6097604" cy="369332"/>
          </a:xfrm>
          <a:prstGeom prst="rect">
            <a:avLst/>
          </a:prstGeom>
          <a:noFill/>
        </p:spPr>
        <p:txBody>
          <a:bodyPr wrap="square">
            <a:spAutoFit/>
          </a:bodyPr>
          <a:lstStyle/>
          <a:p>
            <a:r>
              <a:rPr lang="en-US" sz="1800" b="1" dirty="0">
                <a:solidFill>
                  <a:schemeClr val="accent4">
                    <a:lumMod val="75000"/>
                  </a:schemeClr>
                </a:solidFill>
                <a:latin typeface="Bell MT" panose="02020503060305020303" pitchFamily="18" charset="0"/>
              </a:rPr>
              <a:t>HACKATHON PROJECT   PRESENTATION </a:t>
            </a:r>
          </a:p>
        </p:txBody>
      </p:sp>
    </p:spTree>
    <p:extLst>
      <p:ext uri="{BB962C8B-B14F-4D97-AF65-F5344CB8AC3E}">
        <p14:creationId xmlns:p14="http://schemas.microsoft.com/office/powerpoint/2010/main" val="2387849042"/>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0F16B2-3ECB-91F8-B912-5B03EF5E5CB9}"/>
              </a:ext>
            </a:extLst>
          </p:cNvPr>
          <p:cNvSpPr/>
          <p:nvPr/>
        </p:nvSpPr>
        <p:spPr>
          <a:xfrm>
            <a:off x="2256321" y="673768"/>
            <a:ext cx="7353701" cy="4042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i="0" dirty="0">
                <a:solidFill>
                  <a:srgbClr val="374151"/>
                </a:solidFill>
                <a:effectLst/>
                <a:latin typeface="Söhne"/>
              </a:rPr>
              <a:t>Proposed Solutions by Our Shiny Dashboard</a:t>
            </a:r>
            <a:endParaRPr lang="en-US" sz="2800" dirty="0"/>
          </a:p>
        </p:txBody>
      </p:sp>
      <p:sp>
        <p:nvSpPr>
          <p:cNvPr id="3" name="Rectangle 2">
            <a:extLst>
              <a:ext uri="{FF2B5EF4-FFF2-40B4-BE49-F238E27FC236}">
                <a16:creationId xmlns:a16="http://schemas.microsoft.com/office/drawing/2014/main" id="{98DB0940-664C-035F-1105-E485CD2FFB7C}"/>
              </a:ext>
            </a:extLst>
          </p:cNvPr>
          <p:cNvSpPr/>
          <p:nvPr/>
        </p:nvSpPr>
        <p:spPr>
          <a:xfrm>
            <a:off x="316029" y="1944297"/>
            <a:ext cx="2646948"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Simplified Data Exploration</a:t>
            </a:r>
          </a:p>
          <a:p>
            <a:pPr algn="l"/>
            <a:endParaRPr lang="en-US" sz="2400" b="1" dirty="0">
              <a:solidFill>
                <a:srgbClr val="374151"/>
              </a:solidFill>
              <a:latin typeface="Söhne"/>
            </a:endParaRP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r>
              <a:rPr lang="en-US" b="0" i="0" dirty="0">
                <a:solidFill>
                  <a:srgbClr val="374151"/>
                </a:solidFill>
                <a:effectLst/>
                <a:latin typeface="Söhne"/>
              </a:rPr>
              <a:t>Our dashboard provides an intuitive interface to navigate and explore complex labor force data effortlessly.</a:t>
            </a:r>
          </a:p>
          <a:p>
            <a:pPr algn="ctr"/>
            <a:endParaRPr lang="en-US" dirty="0"/>
          </a:p>
        </p:txBody>
      </p:sp>
      <p:sp>
        <p:nvSpPr>
          <p:cNvPr id="4" name="Rectangle 3">
            <a:extLst>
              <a:ext uri="{FF2B5EF4-FFF2-40B4-BE49-F238E27FC236}">
                <a16:creationId xmlns:a16="http://schemas.microsoft.com/office/drawing/2014/main" id="{4A675B3D-7859-5B27-09E7-CBF43B4EA100}"/>
              </a:ext>
            </a:extLst>
          </p:cNvPr>
          <p:cNvSpPr/>
          <p:nvPr/>
        </p:nvSpPr>
        <p:spPr>
          <a:xfrm>
            <a:off x="3125804" y="1944297"/>
            <a:ext cx="2807368"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Interactive Visualizations</a:t>
            </a:r>
          </a:p>
          <a:p>
            <a:pPr algn="l"/>
            <a:endParaRPr lang="en-US" sz="2400" b="1" dirty="0">
              <a:solidFill>
                <a:srgbClr val="374151"/>
              </a:solidFill>
              <a:latin typeface="Söhne"/>
            </a:endParaRP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r>
              <a:rPr lang="en-US" b="0" i="0" dirty="0">
                <a:solidFill>
                  <a:srgbClr val="374151"/>
                </a:solidFill>
                <a:effectLst/>
                <a:latin typeface="Söhne"/>
              </a:rPr>
              <a:t>Utilizing </a:t>
            </a:r>
            <a:r>
              <a:rPr lang="en-US" b="0" i="0" dirty="0" err="1">
                <a:solidFill>
                  <a:srgbClr val="374151"/>
                </a:solidFill>
                <a:effectLst/>
                <a:latin typeface="Söhne"/>
              </a:rPr>
              <a:t>Shiny's</a:t>
            </a:r>
            <a:r>
              <a:rPr lang="en-US" b="0" i="0" dirty="0">
                <a:solidFill>
                  <a:srgbClr val="374151"/>
                </a:solidFill>
                <a:effectLst/>
                <a:latin typeface="Söhne"/>
              </a:rPr>
              <a:t> capabilities, our dashboard offers dynamic charts and graphs for real-time interaction, enhancing data comprehension.</a:t>
            </a:r>
          </a:p>
        </p:txBody>
      </p:sp>
      <p:sp>
        <p:nvSpPr>
          <p:cNvPr id="5" name="Rectangle 4">
            <a:extLst>
              <a:ext uri="{FF2B5EF4-FFF2-40B4-BE49-F238E27FC236}">
                <a16:creationId xmlns:a16="http://schemas.microsoft.com/office/drawing/2014/main" id="{6682524A-3D82-B365-8BF1-E8F809503FE2}"/>
              </a:ext>
            </a:extLst>
          </p:cNvPr>
          <p:cNvSpPr/>
          <p:nvPr/>
        </p:nvSpPr>
        <p:spPr>
          <a:xfrm>
            <a:off x="6146933" y="1944297"/>
            <a:ext cx="2704700"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Advanced Statistical Tools</a:t>
            </a:r>
          </a:p>
          <a:p>
            <a:pPr algn="l"/>
            <a:endParaRPr lang="en-US" sz="2400" b="1" dirty="0">
              <a:solidFill>
                <a:srgbClr val="374151"/>
              </a:solidFill>
              <a:latin typeface="Söhne"/>
            </a:endParaRPr>
          </a:p>
          <a:p>
            <a:pPr algn="l"/>
            <a:endParaRPr lang="en-US" sz="2400" b="1"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Integration of statistical hypothesis testing and machine learning models allows for a deeper and more accurate analysis of labor force dynamics.</a:t>
            </a:r>
          </a:p>
        </p:txBody>
      </p:sp>
      <p:sp>
        <p:nvSpPr>
          <p:cNvPr id="6" name="Rectangle 5">
            <a:extLst>
              <a:ext uri="{FF2B5EF4-FFF2-40B4-BE49-F238E27FC236}">
                <a16:creationId xmlns:a16="http://schemas.microsoft.com/office/drawing/2014/main" id="{B828BF30-5C6B-2ABE-901B-329165248E09}"/>
              </a:ext>
            </a:extLst>
          </p:cNvPr>
          <p:cNvSpPr/>
          <p:nvPr/>
        </p:nvSpPr>
        <p:spPr>
          <a:xfrm>
            <a:off x="9065395" y="1944297"/>
            <a:ext cx="2810576"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User-Friendly Design</a:t>
            </a:r>
          </a:p>
          <a:p>
            <a:pPr algn="l"/>
            <a:endParaRPr lang="en-US" sz="2400" b="1" dirty="0">
              <a:solidFill>
                <a:srgbClr val="374151"/>
              </a:solidFill>
              <a:latin typeface="Söhne"/>
            </a:endParaRPr>
          </a:p>
          <a:p>
            <a:pPr algn="l"/>
            <a:endParaRPr lang="en-US" sz="2400" b="1" i="0" dirty="0">
              <a:solidFill>
                <a:srgbClr val="374151"/>
              </a:solidFill>
              <a:effectLst/>
              <a:latin typeface="Söhne"/>
            </a:endParaRPr>
          </a:p>
          <a:p>
            <a:pPr algn="l"/>
            <a:endParaRPr lang="en-US" sz="2400" b="1" dirty="0">
              <a:solidFill>
                <a:srgbClr val="374151"/>
              </a:solidFill>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dashboard is designed with a user-centric approach, ensuring accessibility for individuals with varying levels of data analysis expertise.</a:t>
            </a:r>
          </a:p>
          <a:p>
            <a:pPr algn="ctr"/>
            <a:endParaRPr lang="en-US" dirty="0"/>
          </a:p>
        </p:txBody>
      </p:sp>
    </p:spTree>
    <p:extLst>
      <p:ext uri="{BB962C8B-B14F-4D97-AF65-F5344CB8AC3E}">
        <p14:creationId xmlns:p14="http://schemas.microsoft.com/office/powerpoint/2010/main" val="88844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55EC0A4-2149-203D-C22B-ADD6488F353A}"/>
              </a:ext>
            </a:extLst>
          </p:cNvPr>
          <p:cNvSpPr/>
          <p:nvPr/>
        </p:nvSpPr>
        <p:spPr>
          <a:xfrm>
            <a:off x="644893" y="413886"/>
            <a:ext cx="11348185" cy="57174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2B16DB-467F-AFC4-F44D-9451D2509479}"/>
              </a:ext>
            </a:extLst>
          </p:cNvPr>
          <p:cNvSpPr txBox="1"/>
          <p:nvPr/>
        </p:nvSpPr>
        <p:spPr>
          <a:xfrm>
            <a:off x="933651" y="1169249"/>
            <a:ext cx="10770669" cy="3416320"/>
          </a:xfrm>
          <a:prstGeom prst="rect">
            <a:avLst/>
          </a:prstGeom>
          <a:noFill/>
        </p:spPr>
        <p:txBody>
          <a:bodyPr wrap="square">
            <a:spAutoFit/>
          </a:bodyPr>
          <a:lstStyle/>
          <a:p>
            <a:r>
              <a:rPr lang="en-US" dirty="0">
                <a:solidFill>
                  <a:srgbClr val="374151"/>
                </a:solidFill>
                <a:effectLst/>
                <a:latin typeface="Aharoni" panose="020F0502020204030204" pitchFamily="2" charset="-79"/>
                <a:cs typeface="Aharoni" panose="020F0502020204030204" pitchFamily="2" charset="-79"/>
              </a:rPr>
              <a:t>Lastly, In the dynamic landscape of labor force analysis, our Shiny dashboard emerges as a beacon of innovation and efficiency. By seamlessly integrating advanced statistical tools, interactive visualizations, and machine learning models, we have crafted a solution that transcends the limitations of traditional data analysis. Navigating the intricacies of the Rwanda Labor Force Survey becomes an engaging journey with our user-friendly interface. As we present our dashboard, envision a future where labor insights are not just numbers but stories waiting to be told. Join us in reshaping the narrative of labor dynamics, one interactive click at a time. The power of data, the simplicity of Shiny, and the vision for a data-driven future converge in our creation. Welcome to a new era of labor force analysis – welcome to our Shiny Rwanda Labor Force Survey Dashboard.</a:t>
            </a:r>
            <a:endParaRPr lang="en-US" dirty="0">
              <a:latin typeface="Aharoni" panose="020F0502020204030204" pitchFamily="2" charset="-79"/>
              <a:cs typeface="Aharoni" panose="020F0502020204030204" pitchFamily="2" charset="-79"/>
            </a:endParaRPr>
          </a:p>
          <a:p>
            <a:br>
              <a:rPr lang="en-US" dirty="0">
                <a:latin typeface="Aharoni" panose="020F0502020204030204" pitchFamily="2" charset="-79"/>
                <a:cs typeface="Aharoni" panose="020F0502020204030204" pitchFamily="2" charset="-79"/>
              </a:rPr>
            </a:br>
            <a:endParaRPr lang="en-US" dirty="0">
              <a:latin typeface="Aharoni" panose="020F0502020204030204" pitchFamily="2" charset="-79"/>
              <a:cs typeface="Aharoni" panose="020F0502020204030204" pitchFamily="2" charset="-79"/>
            </a:endParaRPr>
          </a:p>
        </p:txBody>
      </p:sp>
    </p:spTree>
    <p:extLst>
      <p:ext uri="{BB962C8B-B14F-4D97-AF65-F5344CB8AC3E}">
        <p14:creationId xmlns:p14="http://schemas.microsoft.com/office/powerpoint/2010/main" val="380572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Presentation 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2344485" y="1607419"/>
            <a:ext cx="2161477" cy="1821581"/>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Introduction to our  dashboard</a:t>
            </a: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269397" y="1643584"/>
            <a:ext cx="2040624" cy="1821581"/>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Aims of the dashboard</a:t>
            </a: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243975" y="1643583"/>
            <a:ext cx="1990958" cy="1785417"/>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Intended Audience</a:t>
            </a: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3213491" y="3202806"/>
            <a:ext cx="2161477" cy="2047775"/>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Team work</a:t>
            </a: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229738" y="3166641"/>
            <a:ext cx="2160565" cy="2047775"/>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Value preposition </a:t>
            </a:r>
          </a:p>
        </p:txBody>
      </p:sp>
    </p:spTree>
    <p:extLst>
      <p:ext uri="{BB962C8B-B14F-4D97-AF65-F5344CB8AC3E}">
        <p14:creationId xmlns:p14="http://schemas.microsoft.com/office/powerpoint/2010/main" val="388757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28497" y="522898"/>
            <a:ext cx="316350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 to our dashboard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6671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FA23F824-546F-E1BD-C01C-F1D4BFAB98C7}"/>
              </a:ext>
            </a:extLst>
          </p:cNvPr>
          <p:cNvSpPr/>
          <p:nvPr/>
        </p:nvSpPr>
        <p:spPr>
          <a:xfrm>
            <a:off x="500514" y="779647"/>
            <a:ext cx="11462886" cy="5630770"/>
          </a:xfrm>
          <a:prstGeom prst="round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374151"/>
                </a:solidFill>
                <a:effectLst/>
                <a:latin typeface="Sitka Text Semibold" pitchFamily="2" charset="0"/>
              </a:rPr>
              <a:t>Welcome to a transformative experience in labor force analysis! The "Rwanda Labor Force Survey Dashboard 2022" is not just a dashboard; it's a dynamic portal into the heartbeat of Rwanda's workforce. Through rich datasets, advanced statistical analyses, and predictive models, we invite you to explore, understand, and predict the intricate dynamics that shape our employment landscape. Join us as we dive into the numbers, uncover compelling stories, and collectively shape the future of work through informed decision-making.</a:t>
            </a:r>
          </a:p>
          <a:p>
            <a:pPr algn="just"/>
            <a:endParaRPr lang="en-US" dirty="0">
              <a:solidFill>
                <a:srgbClr val="374151"/>
              </a:solidFill>
              <a:latin typeface="Sitka Text Semibold" pitchFamily="2" charset="0"/>
            </a:endParaRPr>
          </a:p>
          <a:p>
            <a:pPr algn="just"/>
            <a:r>
              <a:rPr lang="en-US" b="0" i="0" dirty="0">
                <a:solidFill>
                  <a:srgbClr val="374151"/>
                </a:solidFill>
                <a:effectLst/>
                <a:latin typeface="Sitka Text Semibold" pitchFamily="2" charset="0"/>
              </a:rPr>
              <a:t>The "Rwanda Labor Force Survey Dashboard 2022" is a powerful analytics tool crafted in R Shiny, integrating leading packages like leaflet, ggplot2, and more. Offering a panoramic view of Rwanda's labor landscape, it delivers district-wise trends, correlations, and predictive analyses. Its intuitive UI simplifies exploration of diverse datasets, enabling a nuanced understanding of education, employment, and socio-economic factors. This dashboard transcends being a tool; it's a statistical compass empowering decision-makers to navigate labor intricacies. Welcome to a realm where data precision shapes the future of workforce insights.</a:t>
            </a:r>
            <a:endParaRPr lang="en-US" dirty="0">
              <a:latin typeface="Sitka Text Semibold" pitchFamily="2" charset="0"/>
            </a:endParaRP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B050"/>
                </a:solidFill>
              </a:rPr>
              <a:t>Aims of the dashboard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Rounded Corners 2">
            <a:extLst>
              <a:ext uri="{FF2B5EF4-FFF2-40B4-BE49-F238E27FC236}">
                <a16:creationId xmlns:a16="http://schemas.microsoft.com/office/drawing/2014/main" id="{BB6E7CF1-3D9E-1B5A-448A-4DE9A2859D84}"/>
              </a:ext>
            </a:extLst>
          </p:cNvPr>
          <p:cNvSpPr/>
          <p:nvPr/>
        </p:nvSpPr>
        <p:spPr>
          <a:xfrm>
            <a:off x="228600" y="827773"/>
            <a:ext cx="11417968" cy="561151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ü"/>
            </a:pPr>
            <a:r>
              <a:rPr lang="en-US" b="1" i="0" dirty="0">
                <a:solidFill>
                  <a:srgbClr val="00B050"/>
                </a:solidFill>
                <a:effectLst/>
                <a:latin typeface="Söhne"/>
              </a:rPr>
              <a:t>Holistic Labor Exploration: </a:t>
            </a:r>
            <a:r>
              <a:rPr lang="en-US" b="0" i="0" dirty="0">
                <a:solidFill>
                  <a:srgbClr val="374151"/>
                </a:solidFill>
                <a:effectLst/>
                <a:latin typeface="Söhne"/>
              </a:rPr>
              <a:t>Dive deep into Rwanda's labor landscape, exploring education, employment, and socio-economic facets comprehensively.</a:t>
            </a:r>
          </a:p>
          <a:p>
            <a:pPr marL="285750" indent="-285750" algn="l">
              <a:buFont typeface="Wingdings" panose="05000000000000000000" pitchFamily="2" charset="2"/>
              <a:buChar char="ü"/>
            </a:pPr>
            <a:endParaRPr lang="en-US" b="0" i="0" dirty="0">
              <a:solidFill>
                <a:srgbClr val="374151"/>
              </a:solidFill>
              <a:effectLst/>
              <a:latin typeface="Söhne"/>
            </a:endParaRPr>
          </a:p>
          <a:p>
            <a:pPr marL="285750" indent="-285750" algn="l">
              <a:buFont typeface="Wingdings" panose="05000000000000000000" pitchFamily="2" charset="2"/>
              <a:buChar char="ü"/>
            </a:pPr>
            <a:r>
              <a:rPr lang="en-US" b="1" i="0" dirty="0">
                <a:solidFill>
                  <a:srgbClr val="00B050"/>
                </a:solidFill>
                <a:effectLst/>
                <a:latin typeface="Söhne"/>
              </a:rPr>
              <a:t>Statistical Precision for Informed Decision-Making: </a:t>
            </a:r>
            <a:r>
              <a:rPr lang="en-US" b="0" i="0" dirty="0">
                <a:solidFill>
                  <a:srgbClr val="374151"/>
                </a:solidFill>
                <a:effectLst/>
                <a:latin typeface="Söhne"/>
              </a:rPr>
              <a:t>Employ advanced statistical analyses to provide precise insights, empowering decision-makers with informed data-driven choices.</a:t>
            </a:r>
          </a:p>
          <a:p>
            <a:pPr marL="285750" indent="-285750" algn="l">
              <a:buFont typeface="Wingdings" panose="05000000000000000000" pitchFamily="2" charset="2"/>
              <a:buChar char="ü"/>
            </a:pPr>
            <a:endParaRPr lang="en-US" b="0" i="0" dirty="0">
              <a:solidFill>
                <a:srgbClr val="374151"/>
              </a:solidFill>
              <a:effectLst/>
              <a:latin typeface="Söhne"/>
            </a:endParaRPr>
          </a:p>
          <a:p>
            <a:pPr marL="285750" indent="-285750" algn="l">
              <a:buFont typeface="Wingdings" panose="05000000000000000000" pitchFamily="2" charset="2"/>
              <a:buChar char="ü"/>
            </a:pPr>
            <a:r>
              <a:rPr lang="en-US" b="1" i="0" dirty="0">
                <a:solidFill>
                  <a:srgbClr val="00B050"/>
                </a:solidFill>
                <a:effectLst/>
                <a:latin typeface="Söhne"/>
              </a:rPr>
              <a:t>User-Friendly Interface with District-Wise Focus: </a:t>
            </a:r>
            <a:r>
              <a:rPr lang="en-US" b="0" i="0" dirty="0">
                <a:solidFill>
                  <a:srgbClr val="374151"/>
                </a:solidFill>
                <a:effectLst/>
                <a:latin typeface="Söhne"/>
              </a:rPr>
              <a:t>Offer an intuitive UI for policymakers and researchers, facilitating easy data exploration, with a special focus on district-wise trends.</a:t>
            </a:r>
          </a:p>
          <a:p>
            <a:pPr marL="285750" indent="-285750" algn="l">
              <a:buFont typeface="Wingdings" panose="05000000000000000000" pitchFamily="2" charset="2"/>
              <a:buChar char="ü"/>
            </a:pPr>
            <a:endParaRPr lang="en-US" b="0" i="0" dirty="0">
              <a:solidFill>
                <a:srgbClr val="374151"/>
              </a:solidFill>
              <a:effectLst/>
              <a:latin typeface="Söhne"/>
            </a:endParaRPr>
          </a:p>
          <a:p>
            <a:pPr marL="285750" indent="-285750" algn="l">
              <a:buFont typeface="Wingdings" panose="05000000000000000000" pitchFamily="2" charset="2"/>
              <a:buChar char="ü"/>
            </a:pPr>
            <a:r>
              <a:rPr lang="en-US" b="1" i="0" dirty="0">
                <a:solidFill>
                  <a:srgbClr val="00B050"/>
                </a:solidFill>
                <a:effectLst/>
                <a:latin typeface="Söhne"/>
              </a:rPr>
              <a:t>Dynamic Correlations and Predictive Insights: </a:t>
            </a:r>
            <a:r>
              <a:rPr lang="en-US" b="0" i="0" dirty="0">
                <a:solidFill>
                  <a:srgbClr val="374151"/>
                </a:solidFill>
                <a:effectLst/>
                <a:latin typeface="Söhne"/>
              </a:rPr>
              <a:t>Uncover dynamic correlations between labor indicators, utilizing forecasting models to provide a glimpse into the future of labor dynamics.</a:t>
            </a:r>
          </a:p>
          <a:p>
            <a:pPr marL="285750" indent="-285750" algn="l">
              <a:buFont typeface="Wingdings" panose="05000000000000000000" pitchFamily="2" charset="2"/>
              <a:buChar char="ü"/>
            </a:pPr>
            <a:endParaRPr lang="en-US" b="0" i="0" dirty="0">
              <a:solidFill>
                <a:srgbClr val="374151"/>
              </a:solidFill>
              <a:effectLst/>
              <a:latin typeface="Söhne"/>
            </a:endParaRPr>
          </a:p>
          <a:p>
            <a:pPr marL="285750" indent="-285750" algn="l">
              <a:buFont typeface="Wingdings" panose="05000000000000000000" pitchFamily="2" charset="2"/>
              <a:buChar char="ü"/>
            </a:pPr>
            <a:r>
              <a:rPr lang="en-US" b="1" i="0" dirty="0">
                <a:solidFill>
                  <a:srgbClr val="00B050"/>
                </a:solidFill>
                <a:effectLst/>
                <a:latin typeface="Söhne"/>
              </a:rPr>
              <a:t>Strategic Impact on Labor Policies: </a:t>
            </a:r>
            <a:r>
              <a:rPr lang="en-US" b="0" i="0" dirty="0">
                <a:solidFill>
                  <a:srgbClr val="374151"/>
                </a:solidFill>
                <a:effectLst/>
                <a:latin typeface="Söhne"/>
              </a:rPr>
              <a:t>Go beyond being a tool; contribute to shaping the future of workforce insights, aiming for a strategic impact on labor policies and fostering positive changes in the workforce landscape.</a:t>
            </a:r>
          </a:p>
          <a:p>
            <a:pPr algn="ctr"/>
            <a:endParaRPr lang="en-US" dirty="0"/>
          </a:p>
        </p:txBody>
      </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7030A0"/>
                </a:solidFill>
              </a:rPr>
              <a:t>Intended Audience </a:t>
            </a:r>
            <a:br>
              <a:rPr lang="en-US" sz="2800" dirty="0">
                <a:solidFill>
                  <a:srgbClr val="7030A0"/>
                </a:solidFill>
              </a:rPr>
            </a:br>
            <a:endParaRPr lang="en-US" sz="2800" dirty="0">
              <a:solidFill>
                <a:srgbClr val="7030A0"/>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3</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intended Audience of dashboard </a:t>
            </a:r>
          </a:p>
        </p:txBody>
      </p:sp>
      <p:sp>
        <p:nvSpPr>
          <p:cNvPr id="7" name="Rectangle: Rounded Corners 6">
            <a:extLst>
              <a:ext uri="{FF2B5EF4-FFF2-40B4-BE49-F238E27FC236}">
                <a16:creationId xmlns:a16="http://schemas.microsoft.com/office/drawing/2014/main" id="{15E2A6E7-F0DF-04B0-BBD1-6F9824E0EA25}"/>
              </a:ext>
            </a:extLst>
          </p:cNvPr>
          <p:cNvSpPr/>
          <p:nvPr/>
        </p:nvSpPr>
        <p:spPr>
          <a:xfrm>
            <a:off x="530693" y="736339"/>
            <a:ext cx="10749512" cy="529388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b="1" i="0" dirty="0">
                <a:solidFill>
                  <a:srgbClr val="7030A0"/>
                </a:solidFill>
                <a:effectLst/>
                <a:latin typeface="Söhne"/>
              </a:rPr>
              <a:t>Government and Policymakers: </a:t>
            </a:r>
            <a:r>
              <a:rPr lang="en-US" b="0" i="0" dirty="0">
                <a:solidFill>
                  <a:srgbClr val="374151"/>
                </a:solidFill>
                <a:effectLst/>
                <a:latin typeface="Söhne"/>
              </a:rPr>
              <a:t>Targeting government officials and policymakers for informed decision-making and effective labor policy development.</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7030A0"/>
                </a:solidFill>
                <a:effectLst/>
                <a:latin typeface="Söhne"/>
              </a:rPr>
              <a:t>Academic and Research Community: </a:t>
            </a:r>
            <a:r>
              <a:rPr lang="en-US" b="0" i="0" dirty="0">
                <a:solidFill>
                  <a:srgbClr val="374151"/>
                </a:solidFill>
                <a:effectLst/>
                <a:latin typeface="Söhne"/>
              </a:rPr>
              <a:t>Catering to researchers, analysts, and educational institutions aiming to delve into detailed studies and utilize labor data for research and academic purposes.</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7030A0"/>
                </a:solidFill>
                <a:effectLst/>
                <a:latin typeface="Söhne"/>
              </a:rPr>
              <a:t>Business and Industry Professionals: </a:t>
            </a:r>
            <a:r>
              <a:rPr lang="en-US" b="0" i="0" dirty="0">
                <a:solidFill>
                  <a:srgbClr val="374151"/>
                </a:solidFill>
                <a:effectLst/>
                <a:latin typeface="Söhne"/>
              </a:rPr>
              <a:t>Serving entrepreneurs, industry leaders, and businesses by providing insights for strategic planning, workforce management, and industry-specific trends.</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7030A0"/>
                </a:solidFill>
                <a:effectLst/>
                <a:latin typeface="Söhne"/>
              </a:rPr>
              <a:t>Civil Society and Advocacy Groups</a:t>
            </a:r>
            <a:r>
              <a:rPr lang="en-US" b="1" i="0" dirty="0">
                <a:solidFill>
                  <a:srgbClr val="374151"/>
                </a:solidFill>
                <a:effectLst/>
                <a:latin typeface="Söhne"/>
              </a:rPr>
              <a:t>: </a:t>
            </a:r>
            <a:r>
              <a:rPr lang="en-US" b="0" i="0" dirty="0">
                <a:solidFill>
                  <a:srgbClr val="374151"/>
                </a:solidFill>
                <a:effectLst/>
                <a:latin typeface="Söhne"/>
              </a:rPr>
              <a:t>Addressing the needs of NGOs, advocacy groups, and organizations focused on social justice, labor rights, and sustainable development.</a:t>
            </a:r>
          </a:p>
          <a:p>
            <a:pPr marL="285750" indent="-285750" algn="l">
              <a:buFont typeface="Wingdings" panose="05000000000000000000" pitchFamily="2" charset="2"/>
              <a:buChar char="Ø"/>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1" i="0" dirty="0">
                <a:solidFill>
                  <a:srgbClr val="7030A0"/>
                </a:solidFill>
                <a:effectLst/>
                <a:latin typeface="Söhne"/>
              </a:rPr>
              <a:t>General Public and Media: </a:t>
            </a:r>
            <a:r>
              <a:rPr lang="en-US" b="0" i="0" dirty="0">
                <a:solidFill>
                  <a:srgbClr val="374151"/>
                </a:solidFill>
                <a:effectLst/>
                <a:latin typeface="Söhne"/>
              </a:rPr>
              <a:t>Engaging citizens, students, job seekers, and the media to foster awareness, transparency, and understanding of Rwanda's labor landscape.</a:t>
            </a:r>
          </a:p>
          <a:p>
            <a:pPr algn="ctr"/>
            <a:endParaRPr lang="en-US" dirty="0"/>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rPr>
              <a:t>Team work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DC0D5D4-5AC4-A90D-4202-80EDDBD926F0}"/>
              </a:ext>
            </a:extLst>
          </p:cNvPr>
          <p:cNvSpPr/>
          <p:nvPr/>
        </p:nvSpPr>
        <p:spPr>
          <a:xfrm>
            <a:off x="438351" y="653166"/>
            <a:ext cx="11639349" cy="576688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rgbClr val="374151"/>
                </a:solidFill>
                <a:effectLst/>
                <a:latin typeface="Söhne"/>
              </a:rPr>
              <a:t>                                                                Team Collaboration Structure</a:t>
            </a:r>
          </a:p>
          <a:p>
            <a:pPr algn="l"/>
            <a:endParaRPr lang="en-US" b="1" dirty="0">
              <a:solidFill>
                <a:srgbClr val="374151"/>
              </a:solidFill>
              <a:latin typeface="Söhne"/>
            </a:endParaRPr>
          </a:p>
          <a:p>
            <a:pPr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 Project Initiation: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 a team of two, we initiated the project by discussing the objectives, scope, and key features of the dashboard collaboratively.</a:t>
            </a:r>
          </a:p>
          <a:p>
            <a:pPr algn="l"/>
            <a:r>
              <a:rPr lang="en-US" b="1" dirty="0">
                <a:solidFill>
                  <a:srgbClr val="374151"/>
                </a:solidFill>
                <a:latin typeface="Söhne"/>
              </a:rPr>
              <a:t>2. </a:t>
            </a:r>
            <a:r>
              <a:rPr lang="en-US" b="1" i="0" dirty="0">
                <a:solidFill>
                  <a:srgbClr val="374151"/>
                </a:solidFill>
                <a:effectLst/>
                <a:latin typeface="Söhne"/>
              </a:rPr>
              <a:t>Qualifications and Expertise:</a:t>
            </a:r>
            <a:endParaRPr lang="en-US" b="0" i="0" dirty="0">
              <a:solidFill>
                <a:srgbClr val="374151"/>
              </a:solidFill>
              <a:effectLst/>
              <a:latin typeface="Söhne"/>
            </a:endParaRPr>
          </a:p>
          <a:p>
            <a:pPr marL="742950" lvl="1" indent="-285750" algn="l">
              <a:buFont typeface="+mj-lt"/>
              <a:buAutoNum type="arabicPeriod"/>
            </a:pPr>
            <a:r>
              <a:rPr lang="en-US" b="1" dirty="0">
                <a:solidFill>
                  <a:srgbClr val="374151"/>
                </a:solidFill>
                <a:latin typeface="Söhne"/>
              </a:rPr>
              <a:t>JIMMY</a:t>
            </a:r>
            <a:r>
              <a:rPr lang="en-US" b="1" i="0" dirty="0">
                <a:solidFill>
                  <a:srgbClr val="374151"/>
                </a:solidFill>
                <a:effectLst/>
                <a:latin typeface="Söhne"/>
              </a:rPr>
              <a:t>:</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Leveraged his expertise in statistical analysis and hypothesis testing to provide robust insights into labor force trends.</a:t>
            </a:r>
          </a:p>
          <a:p>
            <a:pPr marL="1143000" lvl="2" indent="-228600" algn="l">
              <a:buFont typeface="+mj-lt"/>
              <a:buAutoNum type="arabicPeriod"/>
            </a:pPr>
            <a:r>
              <a:rPr lang="en-US" b="0" i="0" dirty="0">
                <a:solidFill>
                  <a:srgbClr val="374151"/>
                </a:solidFill>
                <a:effectLst/>
                <a:latin typeface="Söhne"/>
              </a:rPr>
              <a:t> </a:t>
            </a:r>
            <a:r>
              <a:rPr lang="en-US" dirty="0">
                <a:solidFill>
                  <a:srgbClr val="374151"/>
                </a:solidFill>
                <a:latin typeface="Söhne"/>
              </a:rPr>
              <a:t>He </a:t>
            </a:r>
            <a:r>
              <a:rPr lang="en-US" b="0" i="0" dirty="0">
                <a:solidFill>
                  <a:srgbClr val="374151"/>
                </a:solidFill>
                <a:effectLst/>
                <a:latin typeface="Söhne"/>
              </a:rPr>
              <a:t>Applied his  data cleaning and preprocessing skills to ensure the accuracy of the datasets.</a:t>
            </a:r>
          </a:p>
          <a:p>
            <a:pPr marL="1143000" lvl="2" indent="-228600" algn="l">
              <a:buFont typeface="+mj-lt"/>
              <a:buAutoNum type="arabicPeriod"/>
            </a:pPr>
            <a:r>
              <a:rPr lang="en-US" b="0" i="0" dirty="0">
                <a:solidFill>
                  <a:srgbClr val="374151"/>
                </a:solidFill>
                <a:effectLst/>
                <a:latin typeface="Söhne"/>
              </a:rPr>
              <a:t>He Contributed to the development of user guides and documentation.</a:t>
            </a:r>
          </a:p>
          <a:p>
            <a:pPr marL="742950" lvl="1" indent="-285750" algn="l">
              <a:buFont typeface="+mj-lt"/>
              <a:buAutoNum type="arabicPeriod"/>
            </a:pPr>
            <a:r>
              <a:rPr lang="en-US" b="1" dirty="0" err="1">
                <a:solidFill>
                  <a:srgbClr val="374151"/>
                </a:solidFill>
                <a:latin typeface="Söhne"/>
              </a:rPr>
              <a:t>Ngamije</a:t>
            </a:r>
            <a:r>
              <a:rPr lang="en-US" b="1" i="0" dirty="0">
                <a:solidFill>
                  <a:srgbClr val="374151"/>
                </a:solidFill>
                <a:effectLst/>
                <a:latin typeface="Söhne"/>
              </a:rPr>
              <a:t>:</a:t>
            </a:r>
            <a:endParaRPr lang="en-US" b="0" i="0" dirty="0">
              <a:solidFill>
                <a:srgbClr val="374151"/>
              </a:solidFill>
              <a:effectLst/>
              <a:latin typeface="Söhne"/>
            </a:endParaRPr>
          </a:p>
          <a:p>
            <a:pPr lvl="2" algn="l"/>
            <a:r>
              <a:rPr lang="en-US" b="0" i="0" dirty="0">
                <a:solidFill>
                  <a:srgbClr val="374151"/>
                </a:solidFill>
                <a:effectLst/>
                <a:latin typeface="Söhne"/>
              </a:rPr>
              <a:t>1.  </a:t>
            </a:r>
            <a:r>
              <a:rPr lang="en-US" dirty="0">
                <a:solidFill>
                  <a:srgbClr val="374151"/>
                </a:solidFill>
                <a:latin typeface="Söhne"/>
              </a:rPr>
              <a:t>He </a:t>
            </a:r>
            <a:r>
              <a:rPr lang="en-US" b="0" i="0" dirty="0">
                <a:solidFill>
                  <a:srgbClr val="374151"/>
                </a:solidFill>
                <a:effectLst/>
                <a:latin typeface="Söhne"/>
              </a:rPr>
              <a:t>Applied programming skills to implement the Shiny dashboard framework and code the interactive features.</a:t>
            </a:r>
          </a:p>
          <a:p>
            <a:pPr marL="1143000" lvl="2" indent="-228600" algn="l">
              <a:buFont typeface="+mj-lt"/>
              <a:buAutoNum type="arabicPeriod"/>
            </a:pPr>
            <a:r>
              <a:rPr lang="en-US" b="0" i="0" dirty="0">
                <a:solidFill>
                  <a:srgbClr val="374151"/>
                </a:solidFill>
                <a:effectLst/>
                <a:latin typeface="Söhne"/>
              </a:rPr>
              <a:t>Utilized machine learning knowledge to enhance the analytical capabilities of the dashboard.</a:t>
            </a:r>
          </a:p>
          <a:p>
            <a:pPr marL="1143000" lvl="2" indent="-228600" algn="l">
              <a:buFont typeface="+mj-lt"/>
              <a:buAutoNum type="arabicPeriod"/>
            </a:pPr>
            <a:r>
              <a:rPr lang="en-US" b="0" i="0" dirty="0">
                <a:solidFill>
                  <a:srgbClr val="374151"/>
                </a:solidFill>
                <a:effectLst/>
                <a:latin typeface="Söhne"/>
              </a:rPr>
              <a:t>Contributed to the visual design, ensuring a seamless integration of statistical insights.</a:t>
            </a:r>
          </a:p>
          <a:p>
            <a:pPr marL="742950" lvl="1" indent="-285750" algn="l">
              <a:buFont typeface="+mj-lt"/>
              <a:buAutoNum type="arabicPeriod"/>
            </a:pPr>
            <a:endParaRPr lang="en-US" b="0" i="0" dirty="0">
              <a:solidFill>
                <a:srgbClr val="374151"/>
              </a:solidFill>
              <a:effectLst/>
              <a:latin typeface="Söhne"/>
            </a:endParaRPr>
          </a:p>
          <a:p>
            <a:pPr algn="ctr"/>
            <a:endParaRPr lang="en-US" dirty="0"/>
          </a:p>
        </p:txBody>
      </p: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2" name="Rectangle: Rounded Corners 1">
            <a:extLst>
              <a:ext uri="{FF2B5EF4-FFF2-40B4-BE49-F238E27FC236}">
                <a16:creationId xmlns:a16="http://schemas.microsoft.com/office/drawing/2014/main" id="{62B0C611-E29B-3E97-7BE5-C18B89F723A9}"/>
              </a:ext>
            </a:extLst>
          </p:cNvPr>
          <p:cNvSpPr/>
          <p:nvPr/>
        </p:nvSpPr>
        <p:spPr>
          <a:xfrm>
            <a:off x="798495" y="452386"/>
            <a:ext cx="11040177" cy="57655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rgbClr val="374151"/>
                </a:solidFill>
                <a:effectLst/>
                <a:latin typeface="Söhne"/>
              </a:rPr>
              <a:t>3. Division of Labor and Specialization: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JIMMY:</a:t>
            </a:r>
            <a:endParaRPr lang="en-US" b="0" i="0" dirty="0">
              <a:solidFill>
                <a:srgbClr val="374151"/>
              </a:solidFill>
              <a:effectLst/>
              <a:latin typeface="Söhne"/>
            </a:endParaRPr>
          </a:p>
          <a:p>
            <a:pPr marL="1200150" lvl="2" indent="-285750" algn="l">
              <a:buFont typeface="Arial" panose="020B0604020202020204" pitchFamily="34" charset="0"/>
              <a:buChar char="•"/>
            </a:pPr>
            <a:r>
              <a:rPr lang="en-US" b="0" i="0" dirty="0">
                <a:solidFill>
                  <a:srgbClr val="374151"/>
                </a:solidFill>
                <a:effectLst/>
                <a:latin typeface="Söhne"/>
              </a:rPr>
              <a:t>Led the data gathering and preparation phase, focusing on collecting and cleaning relevant datasets.</a:t>
            </a:r>
          </a:p>
          <a:p>
            <a:pPr marL="1200150" lvl="2" indent="-285750" algn="l">
              <a:buFont typeface="Arial" panose="020B0604020202020204" pitchFamily="34" charset="0"/>
              <a:buChar char="•"/>
            </a:pPr>
            <a:r>
              <a:rPr lang="en-US" b="0" i="0" dirty="0">
                <a:solidFill>
                  <a:srgbClr val="374151"/>
                </a:solidFill>
                <a:effectLst/>
                <a:latin typeface="Söhne"/>
              </a:rPr>
              <a:t>Took charge of the statistical analysis and hypothesis testing, leveraging </a:t>
            </a:r>
            <a:r>
              <a:rPr lang="en-US" dirty="0">
                <a:solidFill>
                  <a:srgbClr val="374151"/>
                </a:solidFill>
                <a:latin typeface="Söhne"/>
              </a:rPr>
              <a:t>his </a:t>
            </a:r>
            <a:r>
              <a:rPr lang="en-US" b="0" i="0" dirty="0">
                <a:solidFill>
                  <a:srgbClr val="374151"/>
                </a:solidFill>
                <a:effectLst/>
                <a:latin typeface="Söhne"/>
              </a:rPr>
              <a:t>expertise in data analysis and statistics.</a:t>
            </a:r>
          </a:p>
          <a:p>
            <a:pPr lvl="2" algn="l"/>
            <a:r>
              <a:rPr lang="en-US" b="0" i="0" dirty="0">
                <a:solidFill>
                  <a:srgbClr val="374151"/>
                </a:solidFill>
                <a:effectLst/>
                <a:latin typeface="Söhne"/>
              </a:rPr>
              <a:t>Contributed to the design and layout of the dashboard, providing insights into user experience.</a:t>
            </a:r>
          </a:p>
          <a:p>
            <a:pPr marL="742950" lvl="1" indent="-285750" algn="l">
              <a:buFont typeface="+mj-lt"/>
              <a:buAutoNum type="arabicPeriod"/>
            </a:pPr>
            <a:r>
              <a:rPr lang="en-US" b="1" dirty="0" err="1">
                <a:solidFill>
                  <a:srgbClr val="374151"/>
                </a:solidFill>
                <a:latin typeface="Söhne"/>
              </a:rPr>
              <a:t>Ngamiije</a:t>
            </a:r>
            <a:r>
              <a:rPr lang="en-US" b="1" i="0" dirty="0">
                <a:solidFill>
                  <a:srgbClr val="374151"/>
                </a:solidFill>
                <a:effectLst/>
                <a:latin typeface="Söhne"/>
              </a:rPr>
              <a:t>:</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Specialized in programming and coding, implementing the dashboard using R and Shiny.</a:t>
            </a:r>
          </a:p>
          <a:p>
            <a:pPr marL="1143000" lvl="2" indent="-228600" algn="l">
              <a:buFont typeface="+mj-lt"/>
              <a:buAutoNum type="arabicPeriod"/>
            </a:pPr>
            <a:r>
              <a:rPr lang="en-US" b="0" i="0" dirty="0">
                <a:solidFill>
                  <a:srgbClr val="374151"/>
                </a:solidFill>
                <a:effectLst/>
                <a:latin typeface="Söhne"/>
              </a:rPr>
              <a:t>Worked on the machine learning models, integrating predictive insights into the dashboard.</a:t>
            </a:r>
          </a:p>
          <a:p>
            <a:pPr marL="1143000" lvl="2" indent="-228600" algn="l">
              <a:buFont typeface="+mj-lt"/>
              <a:buAutoNum type="arabicPeriod"/>
            </a:pPr>
            <a:r>
              <a:rPr lang="en-US" b="0" i="0" dirty="0">
                <a:solidFill>
                  <a:srgbClr val="374151"/>
                </a:solidFill>
                <a:effectLst/>
                <a:latin typeface="Söhne"/>
              </a:rPr>
              <a:t>Collaborated on the UI/UX design, ensuring a visually appealing and user-friendly interface.</a:t>
            </a:r>
          </a:p>
          <a:p>
            <a:pPr algn="l">
              <a:buFont typeface="Arial" panose="020B0604020202020204" pitchFamily="34" charset="0"/>
              <a:buChar char="•"/>
            </a:pPr>
            <a:endParaRPr lang="en-US" b="0" i="0" dirty="0">
              <a:solidFill>
                <a:srgbClr val="374151"/>
              </a:solidFill>
              <a:effectLst/>
              <a:latin typeface="Söhne"/>
            </a:endParaRPr>
          </a:p>
          <a:p>
            <a:pPr algn="l"/>
            <a:endParaRPr lang="en-US" b="1" dirty="0">
              <a:solidFill>
                <a:srgbClr val="374151"/>
              </a:solidFill>
              <a:latin typeface="Söhne"/>
            </a:endParaRPr>
          </a:p>
          <a:p>
            <a:pPr algn="l"/>
            <a:endParaRPr lang="en-US" b="1" i="0" dirty="0">
              <a:solidFill>
                <a:srgbClr val="374151"/>
              </a:solidFill>
              <a:effectLst/>
              <a:latin typeface="Söhne"/>
            </a:endParaRPr>
          </a:p>
          <a:p>
            <a:pPr algn="l"/>
            <a:r>
              <a:rPr lang="en-US" b="1" i="0" dirty="0">
                <a:solidFill>
                  <a:srgbClr val="374151"/>
                </a:solidFill>
                <a:effectLst/>
                <a:latin typeface="Söhne"/>
              </a:rPr>
              <a:t>4. Equal Share of Responsibilities: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Both of us had  shared responsibilities for content development, documentation, and quality assurance.</a:t>
            </a:r>
          </a:p>
          <a:p>
            <a:pPr algn="ctr"/>
            <a:endParaRPr lang="en-US" dirty="0"/>
          </a:p>
        </p:txBody>
      </p:sp>
    </p:spTree>
    <p:extLst>
      <p:ext uri="{BB962C8B-B14F-4D97-AF65-F5344CB8AC3E}">
        <p14:creationId xmlns:p14="http://schemas.microsoft.com/office/powerpoint/2010/main" val="106171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DB44B9-C00A-BF31-8485-0B4612899730}"/>
              </a:ext>
            </a:extLst>
          </p:cNvPr>
          <p:cNvSpPr/>
          <p:nvPr/>
        </p:nvSpPr>
        <p:spPr>
          <a:xfrm>
            <a:off x="211757" y="192506"/>
            <a:ext cx="11367435" cy="615054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rgbClr val="374151"/>
                </a:solidFill>
                <a:effectLst/>
                <a:latin typeface="Söhne"/>
              </a:rPr>
              <a:t>5. Effective Communication and Coordination: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Utilized collaboration tools to maintain effective communication, share progress, and address challenges.</a:t>
            </a:r>
          </a:p>
          <a:p>
            <a:pPr algn="l">
              <a:buFont typeface="Arial" panose="020B0604020202020204" pitchFamily="34" charset="0"/>
              <a:buChar char="•"/>
            </a:pPr>
            <a:r>
              <a:rPr lang="en-US" b="0" i="0" dirty="0">
                <a:solidFill>
                  <a:srgbClr val="374151"/>
                </a:solidFill>
                <a:effectLst/>
                <a:latin typeface="Söhne"/>
              </a:rPr>
              <a:t>Regularly engaged in feedback loops to refine and improve different aspects of the dashboard collaboratively.</a:t>
            </a:r>
          </a:p>
          <a:p>
            <a:pPr algn="l">
              <a:buFont typeface="+mj-lt"/>
              <a:buAutoNum type="arabicPeriod"/>
            </a:pPr>
            <a:r>
              <a:rPr lang="en-US" dirty="0"/>
              <a:t>Division of Labor and Specialization:</a:t>
            </a:r>
          </a:p>
          <a:p>
            <a:pPr marL="742950" lvl="1" indent="-285750" algn="l">
              <a:buFont typeface="+mj-lt"/>
              <a:buAutoNum type="arabicPeriod"/>
            </a:pPr>
            <a:r>
              <a:rPr lang="en-US" dirty="0"/>
              <a:t>JIMMY:</a:t>
            </a:r>
          </a:p>
          <a:p>
            <a:pPr marL="1200150" lvl="2" indent="-285750" algn="l">
              <a:buFont typeface="Arial" panose="020B0604020202020204" pitchFamily="34" charset="0"/>
              <a:buChar char="•"/>
            </a:pPr>
            <a:r>
              <a:rPr lang="en-US" dirty="0"/>
              <a:t>Led the data gathering and preparation phase, focusing on collecting and cleaning relevant datasets.</a:t>
            </a:r>
          </a:p>
          <a:p>
            <a:pPr marL="1200150" lvl="2" indent="-285750" algn="l">
              <a:buFont typeface="Arial" panose="020B0604020202020204" pitchFamily="34" charset="0"/>
              <a:buChar char="•"/>
            </a:pPr>
            <a:r>
              <a:rPr lang="en-US" dirty="0"/>
              <a:t>Took charge of the statistical analysis and hypothesis testing, leveraging your expertise in data analysis and statistics.</a:t>
            </a:r>
          </a:p>
          <a:p>
            <a:pPr lvl="2" algn="l"/>
            <a:r>
              <a:rPr lang="en-US" dirty="0"/>
              <a:t>Contributed to the design and layout of the dashboard, providing insights into user experience.</a:t>
            </a:r>
          </a:p>
          <a:p>
            <a:pPr marL="742950" lvl="1" indent="-285750" algn="l">
              <a:buFont typeface="+mj-lt"/>
              <a:buAutoNum type="arabicPeriod"/>
            </a:pPr>
            <a:r>
              <a:rPr lang="en-US" dirty="0" err="1"/>
              <a:t>Ngamiije</a:t>
            </a:r>
            <a:r>
              <a:rPr lang="en-US" dirty="0"/>
              <a:t>:</a:t>
            </a:r>
          </a:p>
          <a:p>
            <a:pPr marL="1143000" lvl="2" indent="-228600" algn="l">
              <a:buFont typeface="+mj-lt"/>
              <a:buAutoNum type="arabicPeriod"/>
            </a:pPr>
            <a:r>
              <a:rPr lang="en-US" dirty="0"/>
              <a:t>Specialized in programming and coding, implementing the dashboard using R and Shiny.</a:t>
            </a:r>
          </a:p>
          <a:p>
            <a:pPr marL="1143000" lvl="2" indent="-228600" algn="l">
              <a:buFont typeface="+mj-lt"/>
              <a:buAutoNum type="arabicPeriod"/>
            </a:pPr>
            <a:r>
              <a:rPr lang="en-US" dirty="0"/>
              <a:t>Worked on the machine learning models, integrating predictive insights into the dashboard.</a:t>
            </a:r>
          </a:p>
          <a:p>
            <a:pPr marL="1143000" lvl="2" indent="-228600" algn="l">
              <a:buFont typeface="+mj-lt"/>
              <a:buAutoNum type="arabicPeriod"/>
            </a:pPr>
            <a:r>
              <a:rPr lang="en-US" dirty="0"/>
              <a:t>Collaborated on the UI/UX design, ensuring a visually appealing and user-friendly interface.</a:t>
            </a:r>
          </a:p>
          <a:p>
            <a:pPr algn="l">
              <a:buFont typeface="Arial" panose="020B0604020202020204" pitchFamily="34" charset="0"/>
              <a:buChar char="•"/>
            </a:pPr>
            <a:endParaRPr lang="en-US" dirty="0"/>
          </a:p>
          <a:p>
            <a:pPr algn="ctr"/>
            <a:endParaRPr lang="en-US" dirty="0"/>
          </a:p>
        </p:txBody>
      </p:sp>
    </p:spTree>
    <p:extLst>
      <p:ext uri="{BB962C8B-B14F-4D97-AF65-F5344CB8AC3E}">
        <p14:creationId xmlns:p14="http://schemas.microsoft.com/office/powerpoint/2010/main" val="178779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5D9DFD-0295-35B1-75CA-9D9B96437381}"/>
              </a:ext>
            </a:extLst>
          </p:cNvPr>
          <p:cNvCxnSpPr>
            <a:cxnSpLocks/>
          </p:cNvCxnSpPr>
          <p:nvPr/>
        </p:nvCxnSpPr>
        <p:spPr>
          <a:xfrm>
            <a:off x="77002" y="462012"/>
            <a:ext cx="3647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366FB0F-88FE-45CC-6B81-151DF0E3EC94}"/>
              </a:ext>
            </a:extLst>
          </p:cNvPr>
          <p:cNvCxnSpPr/>
          <p:nvPr/>
        </p:nvCxnSpPr>
        <p:spPr>
          <a:xfrm>
            <a:off x="8412480" y="375385"/>
            <a:ext cx="354209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BDA737-1109-93C3-31E5-5C99211F8248}"/>
              </a:ext>
            </a:extLst>
          </p:cNvPr>
          <p:cNvSpPr/>
          <p:nvPr/>
        </p:nvSpPr>
        <p:spPr>
          <a:xfrm>
            <a:off x="4023360" y="144379"/>
            <a:ext cx="4289661" cy="5005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2060"/>
                </a:solidFill>
                <a:latin typeface="Bell MT" panose="02020503060305020303" pitchFamily="18" charset="0"/>
              </a:rPr>
              <a:t>Value preposition </a:t>
            </a:r>
          </a:p>
        </p:txBody>
      </p:sp>
      <p:sp>
        <p:nvSpPr>
          <p:cNvPr id="12" name="Rectangle 11">
            <a:extLst>
              <a:ext uri="{FF2B5EF4-FFF2-40B4-BE49-F238E27FC236}">
                <a16:creationId xmlns:a16="http://schemas.microsoft.com/office/drawing/2014/main" id="{FEDCF7FF-78D0-7BB2-0931-866F769BB1DA}"/>
              </a:ext>
            </a:extLst>
          </p:cNvPr>
          <p:cNvSpPr/>
          <p:nvPr/>
        </p:nvSpPr>
        <p:spPr>
          <a:xfrm>
            <a:off x="2550695" y="1078028"/>
            <a:ext cx="7353701" cy="4042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02060"/>
                </a:solidFill>
                <a:effectLst/>
                <a:latin typeface="Sitka Heading Semibold" pitchFamily="2" charset="0"/>
              </a:rPr>
              <a:t>Existing Problems in Rwanda Labor Force Survey  </a:t>
            </a:r>
            <a:r>
              <a:rPr lang="en-US" b="1" dirty="0">
                <a:solidFill>
                  <a:srgbClr val="002060"/>
                </a:solidFill>
                <a:latin typeface="Sitka Heading Semibold" pitchFamily="2" charset="0"/>
              </a:rPr>
              <a:t>Data </a:t>
            </a:r>
            <a:r>
              <a:rPr lang="en-US" b="1" i="0" dirty="0">
                <a:solidFill>
                  <a:srgbClr val="002060"/>
                </a:solidFill>
                <a:effectLst/>
                <a:latin typeface="Sitka Heading Semibold" pitchFamily="2" charset="0"/>
              </a:rPr>
              <a:t>Analysis</a:t>
            </a:r>
            <a:endParaRPr lang="en-US" dirty="0">
              <a:solidFill>
                <a:srgbClr val="002060"/>
              </a:solidFill>
              <a:latin typeface="Sitka Heading Semibold" pitchFamily="2" charset="0"/>
            </a:endParaRPr>
          </a:p>
        </p:txBody>
      </p:sp>
      <p:sp>
        <p:nvSpPr>
          <p:cNvPr id="13" name="Rectangle 12">
            <a:extLst>
              <a:ext uri="{FF2B5EF4-FFF2-40B4-BE49-F238E27FC236}">
                <a16:creationId xmlns:a16="http://schemas.microsoft.com/office/drawing/2014/main" id="{D1B24D1A-4DA7-6F13-B9F8-3F3EB59CFD9C}"/>
              </a:ext>
            </a:extLst>
          </p:cNvPr>
          <p:cNvSpPr/>
          <p:nvPr/>
        </p:nvSpPr>
        <p:spPr>
          <a:xfrm>
            <a:off x="316029" y="1944297"/>
            <a:ext cx="2646948"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Data Complexity</a:t>
            </a: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Existing data sources are extensive, making it challenging to extract meaningful insights easily.</a:t>
            </a:r>
          </a:p>
          <a:p>
            <a:pPr algn="ctr"/>
            <a:endParaRPr lang="en-US" dirty="0"/>
          </a:p>
        </p:txBody>
      </p:sp>
      <p:sp>
        <p:nvSpPr>
          <p:cNvPr id="14" name="Rectangle 13">
            <a:extLst>
              <a:ext uri="{FF2B5EF4-FFF2-40B4-BE49-F238E27FC236}">
                <a16:creationId xmlns:a16="http://schemas.microsoft.com/office/drawing/2014/main" id="{DBCACF92-CF08-F3E4-51B0-8F94148CFDC0}"/>
              </a:ext>
            </a:extLst>
          </p:cNvPr>
          <p:cNvSpPr/>
          <p:nvPr/>
        </p:nvSpPr>
        <p:spPr>
          <a:xfrm>
            <a:off x="3023937" y="1944297"/>
            <a:ext cx="2807368"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Limited Visualization</a:t>
            </a: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Lack of dynamic and interactive visualizations hinders comprehensive understanding of the labor force dynamics.</a:t>
            </a:r>
          </a:p>
          <a:p>
            <a:pPr algn="ctr"/>
            <a:endParaRPr lang="en-US" dirty="0"/>
          </a:p>
        </p:txBody>
      </p:sp>
      <p:sp>
        <p:nvSpPr>
          <p:cNvPr id="15" name="Rectangle 14">
            <a:extLst>
              <a:ext uri="{FF2B5EF4-FFF2-40B4-BE49-F238E27FC236}">
                <a16:creationId xmlns:a16="http://schemas.microsoft.com/office/drawing/2014/main" id="{71461E1E-C7EC-9599-A4A9-2472EAAF0B0A}"/>
              </a:ext>
            </a:extLst>
          </p:cNvPr>
          <p:cNvSpPr/>
          <p:nvPr/>
        </p:nvSpPr>
        <p:spPr>
          <a:xfrm>
            <a:off x="6096000" y="1944297"/>
            <a:ext cx="2704700"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Statistical Analysis Gap</a:t>
            </a: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Traditional analysis methods may not fully capture the complexity of labor market trends, leading to potential oversights.</a:t>
            </a:r>
          </a:p>
          <a:p>
            <a:pPr algn="ctr"/>
            <a:endParaRPr lang="en-US" dirty="0"/>
          </a:p>
        </p:txBody>
      </p:sp>
      <p:sp>
        <p:nvSpPr>
          <p:cNvPr id="16" name="Rectangle 15">
            <a:extLst>
              <a:ext uri="{FF2B5EF4-FFF2-40B4-BE49-F238E27FC236}">
                <a16:creationId xmlns:a16="http://schemas.microsoft.com/office/drawing/2014/main" id="{F5A27158-A240-3F00-0FB4-A05AC651B74F}"/>
              </a:ext>
            </a:extLst>
          </p:cNvPr>
          <p:cNvSpPr/>
          <p:nvPr/>
        </p:nvSpPr>
        <p:spPr>
          <a:xfrm>
            <a:off x="9065395" y="1944297"/>
            <a:ext cx="2810576" cy="3835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1" i="0" dirty="0">
                <a:solidFill>
                  <a:srgbClr val="374151"/>
                </a:solidFill>
                <a:effectLst/>
                <a:latin typeface="Söhne"/>
              </a:rPr>
              <a:t>Accessibility Concerns</a:t>
            </a:r>
          </a:p>
          <a:p>
            <a:pPr algn="l"/>
            <a:endParaRPr lang="en-US" sz="2400" b="1" i="0" dirty="0">
              <a:solidFill>
                <a:srgbClr val="374151"/>
              </a:solidFill>
              <a:effectLst/>
              <a:latin typeface="Söhne"/>
            </a:endParaRPr>
          </a:p>
          <a:p>
            <a:pPr algn="l"/>
            <a:endParaRPr lang="en-US" sz="2400"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Current data presentation formats might not be user-friendly, limiting accessibility to a broader audience.</a:t>
            </a:r>
          </a:p>
          <a:p>
            <a:pPr algn="ctr"/>
            <a:endParaRPr lang="en-US" dirty="0"/>
          </a:p>
        </p:txBody>
      </p:sp>
    </p:spTree>
    <p:extLst>
      <p:ext uri="{BB962C8B-B14F-4D97-AF65-F5344CB8AC3E}">
        <p14:creationId xmlns:p14="http://schemas.microsoft.com/office/powerpoint/2010/main" val="178683400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1102</TotalTime>
  <Words>1291</Words>
  <Application>Microsoft Office PowerPoint</Application>
  <PresentationFormat>Widescreen</PresentationFormat>
  <Paragraphs>140</Paragraphs>
  <Slides>12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Aharoni</vt:lpstr>
      <vt:lpstr>Arial</vt:lpstr>
      <vt:lpstr>Bell MT</vt:lpstr>
      <vt:lpstr>Calibri</vt:lpstr>
      <vt:lpstr>Century Gothic</vt:lpstr>
      <vt:lpstr>Segoe UI Light</vt:lpstr>
      <vt:lpstr>Sitka Heading Semibold</vt:lpstr>
      <vt:lpstr>Sitka Text Semibold</vt:lpstr>
      <vt:lpstr>Söhne</vt:lpstr>
      <vt:lpstr>Wingdings</vt:lpstr>
      <vt:lpstr>Office Theme</vt:lpstr>
      <vt:lpstr>JIMMY &amp; NGAMIJE </vt:lpstr>
      <vt:lpstr>Project analysis slide 6</vt:lpstr>
      <vt:lpstr>Project analysis slide 4</vt:lpstr>
      <vt:lpstr>Project analysis slide 2</vt:lpstr>
      <vt:lpstr>Project analysis slide 3</vt:lpstr>
      <vt:lpstr>Project analysis slide 8</vt:lpstr>
      <vt:lpstr>Project analysis slide 10</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JIMMY &amp; NGAMIJE </dc:title>
  <dc:creator>Gatete Bugingo</dc:creator>
  <cp:lastModifiedBy>Gatete Bugingo</cp:lastModifiedBy>
  <cp:revision>3</cp:revision>
  <dcterms:created xsi:type="dcterms:W3CDTF">2023-11-30T09:53:54Z</dcterms:created>
  <dcterms:modified xsi:type="dcterms:W3CDTF">2023-12-01T04:16:24Z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