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5"/>
  </p:notesMasterIdLst>
  <p:handoutMasterIdLst>
    <p:handoutMasterId r:id="rId26"/>
  </p:handoutMasterIdLst>
  <p:sldIdLst>
    <p:sldId id="256" r:id="rId10"/>
    <p:sldId id="270" r:id="rId11"/>
    <p:sldId id="259" r:id="rId12"/>
    <p:sldId id="260" r:id="rId13"/>
    <p:sldId id="271" r:id="rId14"/>
    <p:sldId id="273" r:id="rId15"/>
    <p:sldId id="274" r:id="rId16"/>
    <p:sldId id="275" r:id="rId17"/>
    <p:sldId id="276" r:id="rId18"/>
    <p:sldId id="277" r:id="rId19"/>
    <p:sldId id="281" r:id="rId20"/>
    <p:sldId id="278" r:id="rId21"/>
    <p:sldId id="279" r:id="rId22"/>
    <p:sldId id="283" r:id="rId23"/>
    <p:sldId id="282" r:id="rId2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9" autoAdjust="0"/>
    <p:restoredTop sz="94592"/>
  </p:normalViewPr>
  <p:slideViewPr>
    <p:cSldViewPr snapToObjects="1">
      <p:cViewPr varScale="1">
        <p:scale>
          <a:sx n="66" d="100"/>
          <a:sy n="66" d="100"/>
        </p:scale>
        <p:origin x="192" y="1104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04.12.19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04.12.19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Agent-Based Modeling and Social System Simulation</a:t>
            </a:r>
            <a:endParaRPr lang="en-GB" sz="8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Modeling a flu breakout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Vacci</a:t>
            </a:r>
            <a:r>
              <a:rPr lang="en-GB" dirty="0"/>
              <a:t> Nation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98B1F3C9-06AB-CA4C-8EEB-0B1D6B331BAA}"/>
              </a:ext>
            </a:extLst>
          </p:cNvPr>
          <p:cNvSpPr txBox="1">
            <a:spLocks/>
          </p:cNvSpPr>
          <p:nvPr/>
        </p:nvSpPr>
        <p:spPr>
          <a:xfrm>
            <a:off x="323850" y="1340768"/>
            <a:ext cx="8496300" cy="49679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GB" dirty="0"/>
              <a:t>Simulation carried out using Python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GB" dirty="0"/>
              <a:t>Specifically numpy, networkx and matplotlib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GB" dirty="0" err="1"/>
              <a:t>main.py</a:t>
            </a:r>
            <a:r>
              <a:rPr lang="en-GB" dirty="0"/>
              <a:t> to loop over network for each timestep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GB" dirty="0" err="1"/>
              <a:t>SmallWorld</a:t>
            </a:r>
            <a:r>
              <a:rPr lang="en-GB" dirty="0"/>
              <a:t> class to create the network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GB" dirty="0"/>
              <a:t>Agent class containing utility function and maximization problem</a:t>
            </a:r>
          </a:p>
          <a:p>
            <a:pPr>
              <a:spcAft>
                <a:spcPts val="500"/>
              </a:spcAft>
            </a:pPr>
            <a:endParaRPr lang="en-GB" dirty="0"/>
          </a:p>
          <a:p>
            <a:pPr marL="0" indent="0">
              <a:lnSpc>
                <a:spcPct val="150000"/>
              </a:lnSpc>
              <a:spcAft>
                <a:spcPts val="300"/>
              </a:spcAft>
              <a:buFont typeface="Wingdings" pitchFamily="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4001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489334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GB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Initial Setup</a:t>
            </a:r>
          </a:p>
        </p:txBody>
      </p:sp>
    </p:spTree>
    <p:extLst>
      <p:ext uri="{BB962C8B-B14F-4D97-AF65-F5344CB8AC3E}">
        <p14:creationId xmlns:p14="http://schemas.microsoft.com/office/powerpoint/2010/main" val="14574165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 and Outlook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9" name="Rechteck 8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5818129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489334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GB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Main Results</a:t>
            </a:r>
          </a:p>
        </p:txBody>
      </p:sp>
    </p:spTree>
    <p:extLst>
      <p:ext uri="{BB962C8B-B14F-4D97-AF65-F5344CB8AC3E}">
        <p14:creationId xmlns:p14="http://schemas.microsoft.com/office/powerpoint/2010/main" val="9243284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Possible Extensions</a:t>
            </a:r>
          </a:p>
        </p:txBody>
      </p:sp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98B1F3C9-06AB-CA4C-8EEB-0B1D6B331BAA}"/>
              </a:ext>
            </a:extLst>
          </p:cNvPr>
          <p:cNvSpPr txBox="1">
            <a:spLocks/>
          </p:cNvSpPr>
          <p:nvPr/>
        </p:nvSpPr>
        <p:spPr>
          <a:xfrm>
            <a:off x="323850" y="1340768"/>
            <a:ext cx="8496300" cy="49679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de-DE" sz="2000" dirty="0" err="1"/>
              <a:t>Agents</a:t>
            </a:r>
            <a:r>
              <a:rPr lang="de-DE" sz="2000" dirty="0"/>
              <a:t>:</a:t>
            </a:r>
          </a:p>
          <a:p>
            <a:pPr lvl="1">
              <a:lnSpc>
                <a:spcPct val="150000"/>
              </a:lnSpc>
              <a:spcAft>
                <a:spcPts val="500"/>
              </a:spcAft>
            </a:pPr>
            <a:r>
              <a:rPr lang="de-DE" sz="1800" dirty="0"/>
              <a:t>Individual </a:t>
            </a:r>
            <a:r>
              <a:rPr lang="de-DE" sz="1800" dirty="0" err="1"/>
              <a:t>costs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Ci</a:t>
            </a:r>
            <a:r>
              <a:rPr lang="de-DE" sz="1800" dirty="0"/>
              <a:t>, </a:t>
            </a:r>
            <a:r>
              <a:rPr lang="de-DE" sz="1800" dirty="0" err="1"/>
              <a:t>Cv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different </a:t>
            </a:r>
            <a:r>
              <a:rPr lang="de-DE" sz="1800" dirty="0" err="1"/>
              <a:t>decision</a:t>
            </a:r>
            <a:r>
              <a:rPr lang="de-DE" sz="1800" dirty="0"/>
              <a:t> </a:t>
            </a:r>
            <a:r>
              <a:rPr lang="de-DE" sz="1800" dirty="0" err="1"/>
              <a:t>tresholds</a:t>
            </a:r>
            <a:r>
              <a:rPr lang="de-DE" sz="1800" dirty="0"/>
              <a:t>  </a:t>
            </a:r>
          </a:p>
          <a:p>
            <a:pPr lvl="1">
              <a:lnSpc>
                <a:spcPct val="150000"/>
              </a:lnSpc>
              <a:spcAft>
                <a:spcPts val="500"/>
              </a:spcAft>
            </a:pPr>
            <a:r>
              <a:rPr lang="de-DE" sz="1800" dirty="0"/>
              <a:t>Non-</a:t>
            </a:r>
            <a:r>
              <a:rPr lang="de-DE" sz="1800" dirty="0" err="1"/>
              <a:t>binary</a:t>
            </a:r>
            <a:r>
              <a:rPr lang="de-DE" sz="1800" dirty="0"/>
              <a:t> </a:t>
            </a:r>
            <a:r>
              <a:rPr lang="de-DE" sz="1800" dirty="0" err="1"/>
              <a:t>coding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groups</a:t>
            </a:r>
            <a:r>
              <a:rPr lang="de-DE" sz="1800" dirty="0"/>
              <a:t>, </a:t>
            </a:r>
            <a:r>
              <a:rPr lang="de-DE" sz="1800" dirty="0" err="1"/>
              <a:t>hence</a:t>
            </a:r>
            <a:r>
              <a:rPr lang="de-DE" sz="1800" dirty="0"/>
              <a:t> </a:t>
            </a:r>
            <a:r>
              <a:rPr lang="de-DE" sz="1800" dirty="0" err="1"/>
              <a:t>groups</a:t>
            </a:r>
            <a:r>
              <a:rPr lang="de-DE" sz="1800" dirty="0"/>
              <a:t> in-</a:t>
            </a:r>
            <a:r>
              <a:rPr lang="de-DE" sz="1800" dirty="0" err="1"/>
              <a:t>between</a:t>
            </a:r>
            <a:endParaRPr lang="de-DE" sz="1800" dirty="0"/>
          </a:p>
          <a:p>
            <a:pPr lvl="1">
              <a:lnSpc>
                <a:spcPct val="150000"/>
              </a:lnSpc>
              <a:spcAft>
                <a:spcPts val="500"/>
              </a:spcAft>
            </a:pPr>
            <a:r>
              <a:rPr lang="de-DE" sz="1800" dirty="0"/>
              <a:t>Age-</a:t>
            </a:r>
            <a:r>
              <a:rPr lang="de-DE" sz="1800" dirty="0" err="1"/>
              <a:t>dependency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parameters</a:t>
            </a:r>
            <a:r>
              <a:rPr lang="de-DE" sz="1800" dirty="0"/>
              <a:t>: </a:t>
            </a:r>
            <a:r>
              <a:rPr lang="de-DE" sz="1800" dirty="0" err="1"/>
              <a:t>disease-specifics</a:t>
            </a:r>
            <a:r>
              <a:rPr lang="de-DE" sz="1800" dirty="0"/>
              <a:t>, </a:t>
            </a:r>
            <a:r>
              <a:rPr lang="de-DE" sz="1800" dirty="0" err="1"/>
              <a:t>costs</a:t>
            </a:r>
            <a:r>
              <a:rPr lang="de-DE" sz="1800" dirty="0"/>
              <a:t>, time-</a:t>
            </a:r>
            <a:r>
              <a:rPr lang="de-DE" sz="1800" dirty="0" err="1"/>
              <a:t>horizons</a:t>
            </a:r>
            <a:endParaRPr lang="de-DE" sz="1800" dirty="0"/>
          </a:p>
          <a:p>
            <a:pPr lvl="1">
              <a:lnSpc>
                <a:spcPct val="150000"/>
              </a:lnSpc>
              <a:spcAft>
                <a:spcPts val="500"/>
              </a:spcAft>
            </a:pPr>
            <a:r>
              <a:rPr lang="de-DE" sz="1800" dirty="0" err="1"/>
              <a:t>Allow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births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deaths</a:t>
            </a:r>
            <a:r>
              <a:rPr lang="de-DE" sz="1800" dirty="0"/>
              <a:t> in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population</a:t>
            </a:r>
            <a:endParaRPr lang="de-DE" sz="1800" dirty="0"/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de-DE" sz="2000" dirty="0"/>
              <a:t>Networks:</a:t>
            </a:r>
          </a:p>
          <a:p>
            <a:pPr lvl="1">
              <a:lnSpc>
                <a:spcPct val="150000"/>
              </a:lnSpc>
              <a:spcAft>
                <a:spcPts val="500"/>
              </a:spcAft>
            </a:pPr>
            <a:r>
              <a:rPr lang="de-DE" sz="1800" dirty="0"/>
              <a:t>Work </a:t>
            </a:r>
            <a:r>
              <a:rPr lang="de-DE" sz="1800" dirty="0" err="1"/>
              <a:t>with</a:t>
            </a:r>
            <a:r>
              <a:rPr lang="de-DE" sz="1800" dirty="0"/>
              <a:t> different </a:t>
            </a:r>
            <a:r>
              <a:rPr lang="de-DE" sz="1800" dirty="0" err="1"/>
              <a:t>networks</a:t>
            </a:r>
            <a:r>
              <a:rPr lang="de-DE" sz="1800" dirty="0"/>
              <a:t> </a:t>
            </a:r>
            <a:r>
              <a:rPr lang="de-DE" sz="1800" dirty="0" err="1"/>
              <a:t>structures</a:t>
            </a:r>
            <a:endParaRPr lang="de-DE" sz="1800" dirty="0"/>
          </a:p>
          <a:p>
            <a:pPr lvl="1">
              <a:lnSpc>
                <a:spcPct val="150000"/>
              </a:lnSpc>
              <a:spcAft>
                <a:spcPts val="500"/>
              </a:spcAft>
            </a:pPr>
            <a:r>
              <a:rPr lang="de-DE" sz="1800" dirty="0" err="1"/>
              <a:t>Allow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non-</a:t>
            </a:r>
            <a:r>
              <a:rPr lang="de-DE" sz="1800" dirty="0" err="1"/>
              <a:t>static</a:t>
            </a:r>
            <a:r>
              <a:rPr lang="de-DE" sz="1800" dirty="0"/>
              <a:t> </a:t>
            </a:r>
            <a:r>
              <a:rPr lang="de-DE" sz="1800" dirty="0" err="1"/>
              <a:t>network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agents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cut</a:t>
            </a:r>
            <a:r>
              <a:rPr lang="de-DE" sz="1800" dirty="0"/>
              <a:t> </a:t>
            </a:r>
            <a:r>
              <a:rPr lang="de-DE" sz="1800" dirty="0" err="1"/>
              <a:t>edges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prevention</a:t>
            </a:r>
            <a:r>
              <a:rPr lang="de-DE" sz="1800" dirty="0"/>
              <a:t> </a:t>
            </a:r>
          </a:p>
          <a:p>
            <a:pPr lvl="1">
              <a:lnSpc>
                <a:spcPct val="150000"/>
              </a:lnSpc>
              <a:spcAft>
                <a:spcPts val="500"/>
              </a:spcAft>
            </a:pPr>
            <a:r>
              <a:rPr lang="de-DE" sz="1800" dirty="0"/>
              <a:t>Non-</a:t>
            </a:r>
            <a:r>
              <a:rPr lang="de-DE" sz="1800" dirty="0" err="1"/>
              <a:t>static</a:t>
            </a:r>
            <a:r>
              <a:rPr lang="de-DE" sz="1800" dirty="0"/>
              <a:t> </a:t>
            </a:r>
            <a:r>
              <a:rPr lang="de-DE" sz="1800" dirty="0" err="1"/>
              <a:t>population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nodes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added</a:t>
            </a:r>
            <a:r>
              <a:rPr lang="de-DE" sz="1800" dirty="0"/>
              <a:t>/</a:t>
            </a:r>
            <a:r>
              <a:rPr lang="de-DE" sz="1800" dirty="0" err="1"/>
              <a:t>removed</a:t>
            </a:r>
            <a:endParaRPr lang="en-GB" sz="1800" dirty="0"/>
          </a:p>
          <a:p>
            <a:pPr marL="0" indent="0">
              <a:lnSpc>
                <a:spcPct val="150000"/>
              </a:lnSpc>
              <a:spcAft>
                <a:spcPts val="300"/>
              </a:spcAft>
              <a:buFont typeface="Wingdings" pitchFamily="2" charset="2"/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7355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352E78CC-AF45-CA4A-862A-208618652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3D496D-3F1B-E64B-AB2B-3283E4F8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96824C-5F67-A54F-84C5-42869594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Nicolas Antunes Morgado, Benjamin Gundersen, Julius Siebenaller, Jannes Hühnerbein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1BF09B-D916-BA4C-B5BD-1D721454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ED7CD32-84B5-6445-B2E6-7E3FE5550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E93506A-970C-4F44-B496-949EC27D7E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774803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9B7F00-95D6-9041-A39E-28AB393DE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8496300" cy="46413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Medicine and vaccines form a foundation of modern societies</a:t>
            </a:r>
          </a:p>
          <a:p>
            <a:pPr>
              <a:lnSpc>
                <a:spcPct val="150000"/>
              </a:lnSpc>
            </a:pPr>
            <a:r>
              <a:rPr lang="en-GB" dirty="0"/>
              <a:t>“Anti-vaccination“ groups are on the rise</a:t>
            </a:r>
          </a:p>
          <a:p>
            <a:pPr>
              <a:lnSpc>
                <a:spcPct val="150000"/>
              </a:lnSpc>
            </a:pPr>
            <a:r>
              <a:rPr lang="en-GB" dirty="0"/>
              <a:t>Cases of formerly extinct diseases are appearing again</a:t>
            </a:r>
          </a:p>
          <a:p>
            <a:pPr>
              <a:lnSpc>
                <a:spcPct val="150000"/>
              </a:lnSpc>
            </a:pPr>
            <a:r>
              <a:rPr lang="en-GB" dirty="0"/>
              <a:t>Flu / Influenza especially interesting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Mutation every year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Almost yearly outbreaks</a:t>
            </a:r>
          </a:p>
          <a:p>
            <a:pPr marL="627063" lvl="2" indent="0">
              <a:lnSpc>
                <a:spcPct val="150000"/>
              </a:lnSpc>
              <a:buNone/>
            </a:pPr>
            <a:r>
              <a:rPr lang="en-GB" dirty="0">
                <a:sym typeface="Wingdings" pitchFamily="2" charset="2"/>
              </a:rPr>
              <a:t> Vaccination behaviour as an interesting game theoretical problem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8DE20B-E1C4-2F48-B120-A2140BF5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7FA3D-B773-8C43-891A-4CBC7E7E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Nicolas Antunes Morgado, Benjamin Gundersen, Julius Siebenaller, Jannes Hühnerbein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305935-8FDE-9844-A4AD-7B4DF843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1A78DFB-CDE9-D240-AD0D-D418476F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824952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9" name="Rechteck 8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89085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60"/>
            <a:ext cx="8496300" cy="4965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Compartmental models are commonly used in disease modelling (SIR, SEI, SIS, SIRS, etc.)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Kermack</a:t>
            </a:r>
            <a:r>
              <a:rPr lang="en-GB" dirty="0"/>
              <a:t> and McKendrick (1927)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Adaptations for different subpopulations and disease processes (</a:t>
            </a:r>
            <a:r>
              <a:rPr lang="en-GB" dirty="0" err="1"/>
              <a:t>Dadlani</a:t>
            </a:r>
            <a:r>
              <a:rPr lang="en-GB" dirty="0"/>
              <a:t>, 2013)</a:t>
            </a:r>
          </a:p>
          <a:p>
            <a:pPr>
              <a:lnSpc>
                <a:spcPct val="150000"/>
              </a:lnSpc>
            </a:pPr>
            <a:r>
              <a:rPr lang="en-GB" dirty="0"/>
              <a:t>Mass-action assumption – homogeneous, fully connected populations -&gt; Networks </a:t>
            </a:r>
            <a:r>
              <a:rPr lang="en-GB" sz="2000" dirty="0"/>
              <a:t>(Keeling and Eames, 2005)</a:t>
            </a:r>
          </a:p>
          <a:p>
            <a:pPr>
              <a:lnSpc>
                <a:spcPct val="150000"/>
              </a:lnSpc>
            </a:pPr>
            <a:r>
              <a:rPr lang="en-GB" dirty="0"/>
              <a:t>Network structure is decisive for the spread of a disease </a:t>
            </a:r>
            <a:r>
              <a:rPr lang="en-GB" sz="2000" dirty="0"/>
              <a:t>(Pastor-</a:t>
            </a:r>
            <a:r>
              <a:rPr lang="en-GB" sz="2000" dirty="0" err="1"/>
              <a:t>Satorras</a:t>
            </a:r>
            <a:r>
              <a:rPr lang="en-GB" sz="2000" dirty="0"/>
              <a:t> and </a:t>
            </a:r>
            <a:r>
              <a:rPr lang="en-GB" sz="2000" dirty="0" err="1"/>
              <a:t>Vespignani</a:t>
            </a:r>
            <a:r>
              <a:rPr lang="en-GB" sz="2000" dirty="0"/>
              <a:t>, 2002; Liu et al., 2015; etc.)</a:t>
            </a:r>
            <a:endParaRPr lang="en-GB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8046"/>
          </a:xfrm>
        </p:spPr>
        <p:txBody>
          <a:bodyPr/>
          <a:lstStyle/>
          <a:p>
            <a:r>
              <a:rPr lang="en-GB" dirty="0"/>
              <a:t>Modeling infectious diseases</a:t>
            </a:r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4893342"/>
          </a:xfrm>
        </p:spPr>
        <p:txBody>
          <a:bodyPr/>
          <a:lstStyle/>
          <a:p>
            <a:pPr>
              <a:spcAft>
                <a:spcPts val="500"/>
              </a:spcAft>
            </a:pPr>
            <a:r>
              <a:rPr lang="en-GB" dirty="0"/>
              <a:t>Insufficient uptake levels, given selfish agents and even minimal costs of vaccination </a:t>
            </a:r>
            <a:r>
              <a:rPr lang="en-GB" sz="2000" dirty="0"/>
              <a:t>(</a:t>
            </a:r>
            <a:r>
              <a:rPr lang="en-GB" sz="2000" dirty="0" err="1"/>
              <a:t>Bauch</a:t>
            </a:r>
            <a:r>
              <a:rPr lang="en-GB" sz="2000" dirty="0"/>
              <a:t> and Earn, 2004)</a:t>
            </a:r>
          </a:p>
          <a:p>
            <a:pPr>
              <a:spcAft>
                <a:spcPts val="500"/>
              </a:spcAft>
            </a:pPr>
            <a:r>
              <a:rPr lang="en-GB" dirty="0"/>
              <a:t>Game theory and network model </a:t>
            </a:r>
            <a:r>
              <a:rPr lang="en-GB" sz="2000" dirty="0"/>
              <a:t>(Shi et al., 2017):</a:t>
            </a:r>
            <a:endParaRPr lang="en-GB" dirty="0"/>
          </a:p>
          <a:p>
            <a:pPr lvl="1">
              <a:spcAft>
                <a:spcPts val="500"/>
              </a:spcAft>
            </a:pPr>
            <a:r>
              <a:rPr lang="en-GB" dirty="0"/>
              <a:t>Heterogeneous network structures can preserve vaccination rates if relative costs are increasing </a:t>
            </a:r>
          </a:p>
          <a:p>
            <a:pPr lvl="1">
              <a:spcAft>
                <a:spcPts val="500"/>
              </a:spcAft>
            </a:pPr>
            <a:r>
              <a:rPr lang="en-GB" dirty="0"/>
              <a:t>Highly connected agents more likely to vaccinate if only neighbours are considered</a:t>
            </a:r>
          </a:p>
          <a:p>
            <a:pPr>
              <a:spcAft>
                <a:spcPts val="500"/>
              </a:spcAft>
            </a:pPr>
            <a:r>
              <a:rPr lang="en-GB" dirty="0"/>
              <a:t>Strong effects of belief-groups on uptakes and spreading</a:t>
            </a:r>
          </a:p>
          <a:p>
            <a:pPr lvl="1">
              <a:spcAft>
                <a:spcPts val="500"/>
              </a:spcAft>
            </a:pPr>
            <a:r>
              <a:rPr lang="en-GB" dirty="0"/>
              <a:t>Committed vaccinators increase uptakes and avoid clustering (Liu et al., 2012) </a:t>
            </a:r>
          </a:p>
          <a:p>
            <a:pPr lvl="1">
              <a:spcAft>
                <a:spcPts val="500"/>
              </a:spcAft>
            </a:pPr>
            <a:r>
              <a:rPr lang="en-GB" dirty="0"/>
              <a:t>Fraction of sceptics drives reduced uptake rates rather than discrepancy in cost assessments (Shim et al., 2012; </a:t>
            </a:r>
            <a:r>
              <a:rPr lang="en-GB" dirty="0" err="1"/>
              <a:t>Stegehuis</a:t>
            </a:r>
            <a:r>
              <a:rPr lang="en-GB" dirty="0"/>
              <a:t> et al. 2016)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Game Theoretical Analyses</a:t>
            </a:r>
          </a:p>
        </p:txBody>
      </p:sp>
    </p:spTree>
    <p:extLst>
      <p:ext uri="{BB962C8B-B14F-4D97-AF65-F5344CB8AC3E}">
        <p14:creationId xmlns:p14="http://schemas.microsoft.com/office/powerpoint/2010/main" val="30089197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Our Model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9" name="Rechteck 8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95064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489334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/>
              <a:t>SIVR-model with a constant population and two belief groups (</a:t>
            </a:r>
            <a:r>
              <a:rPr lang="en-GB" dirty="0" err="1"/>
              <a:t>trusters</a:t>
            </a:r>
            <a:r>
              <a:rPr lang="en-GB" dirty="0"/>
              <a:t> vs. sceptical)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/>
              <a:t>Agents are almost rational utility-maximisers and rely on local prevalence of the disease for their assessments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/>
              <a:t>Time-horizon of an agent is bounded (only a few time steps are considered in decisions)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/>
              <a:t>The population is modelled using a small-world graph based on the Watts-</a:t>
            </a:r>
            <a:r>
              <a:rPr lang="en-GB" dirty="0" err="1"/>
              <a:t>Strogatz</a:t>
            </a:r>
            <a:r>
              <a:rPr lang="en-GB" dirty="0"/>
              <a:t> model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General Assumptions</a:t>
            </a:r>
          </a:p>
        </p:txBody>
      </p:sp>
    </p:spTree>
    <p:extLst>
      <p:ext uri="{BB962C8B-B14F-4D97-AF65-F5344CB8AC3E}">
        <p14:creationId xmlns:p14="http://schemas.microsoft.com/office/powerpoint/2010/main" val="28258842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340768"/>
                <a:ext cx="8496300" cy="1800200"/>
              </a:xfrm>
            </p:spPr>
            <p:txBody>
              <a:bodyPr/>
              <a:lstStyle/>
              <a:p>
                <a:pPr>
                  <a:spcAft>
                    <a:spcPts val="500"/>
                  </a:spcAft>
                </a:pPr>
                <a:r>
                  <a:rPr lang="en-GB" dirty="0"/>
                  <a:t>SIVR-model</a:t>
                </a:r>
              </a:p>
              <a:p>
                <a:pPr lvl="1">
                  <a:spcAft>
                    <a:spcPts val="500"/>
                  </a:spcAft>
                </a:pPr>
                <a:r>
                  <a:rPr lang="en-GB" dirty="0"/>
                  <a:t>Susceptible / Infected / Vaccinated / Recovered</a:t>
                </a:r>
              </a:p>
              <a:p>
                <a:pPr>
                  <a:spcAft>
                    <a:spcPts val="500"/>
                  </a:spcAft>
                </a:pPr>
                <a:r>
                  <a:rPr lang="en-GB" dirty="0"/>
                  <a:t>Agents can only get infected by direct neighbours in the network with 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GB" dirty="0"/>
              </a:p>
              <a:p>
                <a:pPr marL="0" indent="0">
                  <a:lnSpc>
                    <a:spcPct val="150000"/>
                  </a:lnSpc>
                  <a:spcAft>
                    <a:spcPts val="300"/>
                  </a:spcAft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340768"/>
                <a:ext cx="8496300" cy="1800200"/>
              </a:xfrm>
              <a:blipFill>
                <a:blip r:embed="rId2"/>
                <a:stretch>
                  <a:fillRect l="-299" t="-5634" b="-1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Epidemiology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2F6B77-F7F3-1547-BF42-315642BFA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140968"/>
            <a:ext cx="4902820" cy="10424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05E2DFC-BA9F-774D-9CA5-AD36553FD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19" y="3017221"/>
            <a:ext cx="3343956" cy="12899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2B2AEF-79FD-5142-83D7-62FF5E6F9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307174"/>
            <a:ext cx="2448272" cy="464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nhaltsplatzhalter 10">
                <a:extLst>
                  <a:ext uri="{FF2B5EF4-FFF2-40B4-BE49-F238E27FC236}">
                    <a16:creationId xmlns:a16="http://schemas.microsoft.com/office/drawing/2014/main" id="{CBCAE6FC-6AC2-2547-9A48-9B9C777CC0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751" y="4895707"/>
                <a:ext cx="8496300" cy="1800200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number of infected neighbours</a:t>
                </a:r>
              </a:p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probability to recover</a:t>
                </a:r>
              </a:p>
            </p:txBody>
          </p:sp>
        </mc:Choice>
        <mc:Fallback xmlns="">
          <p:sp>
            <p:nvSpPr>
              <p:cNvPr id="17" name="Inhaltsplatzhalter 10">
                <a:extLst>
                  <a:ext uri="{FF2B5EF4-FFF2-40B4-BE49-F238E27FC236}">
                    <a16:creationId xmlns:a16="http://schemas.microsoft.com/office/drawing/2014/main" id="{CBCAE6FC-6AC2-2547-9A48-9B9C777CC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51" y="4895707"/>
                <a:ext cx="8496300" cy="1800200"/>
              </a:xfrm>
              <a:prstGeom prst="rect">
                <a:avLst/>
              </a:prstGeom>
              <a:blipFill>
                <a:blip r:embed="rId6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8778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588533"/>
          </a:xfrm>
        </p:spPr>
        <p:txBody>
          <a:bodyPr/>
          <a:lstStyle/>
          <a:p>
            <a:pPr>
              <a:spcAft>
                <a:spcPts val="500"/>
              </a:spcAft>
            </a:pPr>
            <a:r>
              <a:rPr lang="en-GB" dirty="0"/>
              <a:t>With this data the agent derives its utility function</a:t>
            </a:r>
          </a:p>
          <a:p>
            <a:pPr>
              <a:spcAft>
                <a:spcPts val="500"/>
              </a:spcAft>
            </a:pPr>
            <a:r>
              <a:rPr lang="en-GB" dirty="0"/>
              <a:t>The decision to vaccinate or not can be expressed as</a:t>
            </a:r>
          </a:p>
          <a:p>
            <a:pPr marL="0" indent="0">
              <a:spcAft>
                <a:spcPts val="500"/>
              </a:spcAft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spcAft>
                <a:spcPts val="300"/>
              </a:spcAft>
              <a:buNone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Epidemiology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nhaltsplatzhalter 10">
                <a:extLst>
                  <a:ext uri="{FF2B5EF4-FFF2-40B4-BE49-F238E27FC236}">
                    <a16:creationId xmlns:a16="http://schemas.microsoft.com/office/drawing/2014/main" id="{CBCAE6FC-6AC2-2547-9A48-9B9C777CC0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752" y="4895707"/>
                <a:ext cx="4018238" cy="1800200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GB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200" dirty="0"/>
                  <a:t> cost of vaccination</a:t>
                </a:r>
              </a:p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de-D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200" dirty="0"/>
                  <a:t> cost of infection</a:t>
                </a:r>
              </a:p>
            </p:txBody>
          </p:sp>
        </mc:Choice>
        <mc:Fallback xmlns="">
          <p:sp>
            <p:nvSpPr>
              <p:cNvPr id="17" name="Inhaltsplatzhalter 10">
                <a:extLst>
                  <a:ext uri="{FF2B5EF4-FFF2-40B4-BE49-F238E27FC236}">
                    <a16:creationId xmlns:a16="http://schemas.microsoft.com/office/drawing/2014/main" id="{CBCAE6FC-6AC2-2547-9A48-9B9C777CC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52" y="4895707"/>
                <a:ext cx="4018238" cy="1800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AB2B1397-F815-3740-9277-178505AAD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50" y="2381062"/>
            <a:ext cx="6786500" cy="103144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B9BDBAF-2F3F-4842-A252-B1EE5A2A3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68" y="3412504"/>
            <a:ext cx="3784263" cy="1054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10">
                <a:extLst>
                  <a:ext uri="{FF2B5EF4-FFF2-40B4-BE49-F238E27FC236}">
                    <a16:creationId xmlns:a16="http://schemas.microsoft.com/office/drawing/2014/main" id="{7C3F6050-1E33-6740-B1D2-F4C511A0E7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4990" y="4895707"/>
                <a:ext cx="4837530" cy="1800200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𝑛𝑜𝑡</m:t>
                        </m:r>
                        <m:sSub>
                          <m:sSubPr>
                            <m:ctrlPr>
                              <a:rPr lang="en-GB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200" dirty="0"/>
                  <a:t> cost of not vaccinating</a:t>
                </a:r>
              </a:p>
            </p:txBody>
          </p:sp>
        </mc:Choice>
        <mc:Fallback xmlns="">
          <p:sp>
            <p:nvSpPr>
              <p:cNvPr id="16" name="Inhaltsplatzhalter 10">
                <a:extLst>
                  <a:ext uri="{FF2B5EF4-FFF2-40B4-BE49-F238E27FC236}">
                    <a16:creationId xmlns:a16="http://schemas.microsoft.com/office/drawing/2014/main" id="{7C3F6050-1E33-6740-B1D2-F4C511A0E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90" y="4895707"/>
                <a:ext cx="4837530" cy="1800200"/>
              </a:xfrm>
              <a:prstGeom prst="rect">
                <a:avLst/>
              </a:prstGeom>
              <a:blipFill>
                <a:blip r:embed="rId5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7862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78</TotalTime>
  <Words>662</Words>
  <Application>Microsoft Macintosh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Cambria Math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Vacci Nation</vt:lpstr>
      <vt:lpstr>Motivation</vt:lpstr>
      <vt:lpstr>Literature Review</vt:lpstr>
      <vt:lpstr>Modeling infectious diseases</vt:lpstr>
      <vt:lpstr>Game Theoretical Analyses</vt:lpstr>
      <vt:lpstr>Our Model</vt:lpstr>
      <vt:lpstr>General Assumptions</vt:lpstr>
      <vt:lpstr>Epidemiology</vt:lpstr>
      <vt:lpstr>Epidemiology</vt:lpstr>
      <vt:lpstr>Implementation</vt:lpstr>
      <vt:lpstr>Initial Setup</vt:lpstr>
      <vt:lpstr>Results and Outlook</vt:lpstr>
      <vt:lpstr>Main Results</vt:lpstr>
      <vt:lpstr>Possible Extensions</vt:lpstr>
      <vt:lpstr>Thank you very much for your attention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 Nation</dc:title>
  <dc:creator>Jannes Hühnerbein</dc:creator>
  <cp:lastModifiedBy>Julius Siebenaller</cp:lastModifiedBy>
  <cp:revision>42</cp:revision>
  <cp:lastPrinted>2013-06-08T11:22:51Z</cp:lastPrinted>
  <dcterms:created xsi:type="dcterms:W3CDTF">2019-12-02T19:43:24Z</dcterms:created>
  <dcterms:modified xsi:type="dcterms:W3CDTF">2019-12-04T13:58:13Z</dcterms:modified>
</cp:coreProperties>
</file>