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5"/>
  </p:notesMasterIdLst>
  <p:handoutMasterIdLst>
    <p:handoutMasterId r:id="rId26"/>
  </p:handoutMasterIdLst>
  <p:sldIdLst>
    <p:sldId id="256" r:id="rId10"/>
    <p:sldId id="270" r:id="rId11"/>
    <p:sldId id="259" r:id="rId12"/>
    <p:sldId id="260" r:id="rId13"/>
    <p:sldId id="271" r:id="rId14"/>
    <p:sldId id="273" r:id="rId15"/>
    <p:sldId id="274" r:id="rId16"/>
    <p:sldId id="275" r:id="rId17"/>
    <p:sldId id="276" r:id="rId18"/>
    <p:sldId id="277" r:id="rId19"/>
    <p:sldId id="281" r:id="rId20"/>
    <p:sldId id="278" r:id="rId21"/>
    <p:sldId id="279" r:id="rId22"/>
    <p:sldId id="280" r:id="rId23"/>
    <p:sldId id="282" r:id="rId24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880">
          <p15:clr>
            <a:srgbClr val="A4A3A4"/>
          </p15:clr>
        </p15:guide>
        <p15:guide id="9" orient="horz" pos="1275" userDrawn="1">
          <p15:clr>
            <a:srgbClr val="A4A3A4"/>
          </p15:clr>
        </p15:guide>
        <p15:guide id="10" orient="horz" pos="391" userDrawn="1">
          <p15:clr>
            <a:srgbClr val="A4A3A4"/>
          </p15:clr>
        </p15:guide>
        <p15:guide id="11" pos="204" userDrawn="1">
          <p15:clr>
            <a:srgbClr val="A4A3A4"/>
          </p15:clr>
        </p15:guide>
        <p15:guide id="12" pos="5556" userDrawn="1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pos="90">
          <p15:clr>
            <a:srgbClr val="A4A3A4"/>
          </p15:clr>
        </p15:guide>
        <p15:guide id="15" pos="56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2" autoAdjust="0"/>
    <p:restoredTop sz="94592"/>
  </p:normalViewPr>
  <p:slideViewPr>
    <p:cSldViewPr snapToObjects="1">
      <p:cViewPr varScale="1">
        <p:scale>
          <a:sx n="110" d="100"/>
          <a:sy n="110" d="100"/>
        </p:scale>
        <p:origin x="1512" y="184"/>
      </p:cViewPr>
      <p:guideLst>
        <p:guide orient="horz" pos="3929"/>
        <p:guide orient="horz" pos="2160"/>
        <p:guide orient="horz" pos="3045"/>
        <p:guide orient="horz" pos="4269"/>
        <p:guide orient="horz" pos="3974"/>
        <p:guide pos="2880"/>
        <p:guide orient="horz" pos="1275"/>
        <p:guide orient="horz" pos="391"/>
        <p:guide pos="204"/>
        <p:guide pos="5556"/>
        <p:guide orient="horz" pos="482"/>
        <p:guide pos="9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0DF1-1269-6D4A-9621-A3B8154A2E18}" type="datetimeFigureOut">
              <a:rPr lang="de-DE" smtClean="0">
                <a:latin typeface="Arial" panose="020B0604020202020204" pitchFamily="34" charset="0"/>
              </a:rPr>
              <a:t>03.12.19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67F9-0121-424E-BBD0-5352DCCD13D6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26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03.12.19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04487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5562777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59617679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5785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7969210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17580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62096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8803764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753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43426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4590122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8012074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31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899916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273340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717295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352424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25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9265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3030368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661794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982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1002461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6620982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793120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515238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8888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76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2066685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7792068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5585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0221650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6605893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0645615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49647876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875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41077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7517808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63400408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231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25021324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5242492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52005490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9235806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092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8750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228770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616566354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9150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13513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04682289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8104116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774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796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0632589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16174986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88771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24753167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725194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97127692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8529117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321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201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0180771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7206958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49025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051390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300031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0536802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88533805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26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Agent-Based Modeling and Social System Simulation</a:t>
            </a:r>
            <a:endParaRPr lang="en-GB" sz="800" baseline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3492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5864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78417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213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0210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8530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9134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34262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Modeling a flu breakout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9.12.2014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Vacci</a:t>
            </a:r>
            <a:r>
              <a:rPr lang="en-GB" dirty="0"/>
              <a:t> Nation</a:t>
            </a:r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" b="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720054"/>
          </a:xfrm>
        </p:spPr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7" name="Inhaltsplatzhalter 10">
            <a:extLst>
              <a:ext uri="{FF2B5EF4-FFF2-40B4-BE49-F238E27FC236}">
                <a16:creationId xmlns:a16="http://schemas.microsoft.com/office/drawing/2014/main" id="{98B1F3C9-06AB-CA4C-8EEB-0B1D6B331BAA}"/>
              </a:ext>
            </a:extLst>
          </p:cNvPr>
          <p:cNvSpPr txBox="1">
            <a:spLocks/>
          </p:cNvSpPr>
          <p:nvPr/>
        </p:nvSpPr>
        <p:spPr>
          <a:xfrm>
            <a:off x="323850" y="1340768"/>
            <a:ext cx="8496300" cy="49679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en-GB" dirty="0"/>
              <a:t>Simulation carried out using Python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en-GB" dirty="0"/>
              <a:t>Specifically numpy, networkx and matplotlib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en-GB" dirty="0" err="1"/>
              <a:t>main.py</a:t>
            </a:r>
            <a:r>
              <a:rPr lang="en-GB" dirty="0"/>
              <a:t> to loop over network for each timestep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en-GB" dirty="0" err="1"/>
              <a:t>SmallWorld</a:t>
            </a:r>
            <a:r>
              <a:rPr lang="en-GB" dirty="0"/>
              <a:t> class to create the network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en-GB" dirty="0"/>
              <a:t>Agent class containing utility function and maximization problem</a:t>
            </a:r>
          </a:p>
          <a:p>
            <a:pPr>
              <a:spcAft>
                <a:spcPts val="500"/>
              </a:spcAft>
            </a:pPr>
            <a:endParaRPr lang="en-GB" dirty="0"/>
          </a:p>
          <a:p>
            <a:pPr marL="0" indent="0">
              <a:lnSpc>
                <a:spcPct val="150000"/>
              </a:lnSpc>
              <a:spcAft>
                <a:spcPts val="300"/>
              </a:spcAft>
              <a:buFont typeface="Wingdings" pitchFamily="2" charset="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40017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340768"/>
            <a:ext cx="8496300" cy="4893342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endParaRPr lang="en-GB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720054"/>
          </a:xfrm>
        </p:spPr>
        <p:txBody>
          <a:bodyPr/>
          <a:lstStyle/>
          <a:p>
            <a:r>
              <a:rPr lang="en-GB" dirty="0"/>
              <a:t>Initial Setup</a:t>
            </a:r>
          </a:p>
        </p:txBody>
      </p:sp>
    </p:spTree>
    <p:extLst>
      <p:ext uri="{BB962C8B-B14F-4D97-AF65-F5344CB8AC3E}">
        <p14:creationId xmlns:p14="http://schemas.microsoft.com/office/powerpoint/2010/main" val="145741659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Results and Outlook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9" name="Rechteck 8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hteck 9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35818129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340768"/>
            <a:ext cx="8496300" cy="4893342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endParaRPr lang="en-GB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720054"/>
          </a:xfrm>
        </p:spPr>
        <p:txBody>
          <a:bodyPr/>
          <a:lstStyle/>
          <a:p>
            <a:r>
              <a:rPr lang="en-GB" dirty="0"/>
              <a:t>Main Results</a:t>
            </a:r>
          </a:p>
        </p:txBody>
      </p:sp>
    </p:spTree>
    <p:extLst>
      <p:ext uri="{BB962C8B-B14F-4D97-AF65-F5344CB8AC3E}">
        <p14:creationId xmlns:p14="http://schemas.microsoft.com/office/powerpoint/2010/main" val="92432844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340768"/>
            <a:ext cx="8496300" cy="4893342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endParaRPr lang="en-GB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720054"/>
          </a:xfrm>
        </p:spPr>
        <p:txBody>
          <a:bodyPr/>
          <a:lstStyle/>
          <a:p>
            <a:r>
              <a:rPr lang="en-GB" dirty="0"/>
              <a:t>Possible Extensions</a:t>
            </a:r>
          </a:p>
        </p:txBody>
      </p:sp>
    </p:spTree>
    <p:extLst>
      <p:ext uri="{BB962C8B-B14F-4D97-AF65-F5344CB8AC3E}">
        <p14:creationId xmlns:p14="http://schemas.microsoft.com/office/powerpoint/2010/main" val="28900511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352E78CC-AF45-CA4A-862A-208618652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3D496D-3F1B-E64B-AB2B-3283E4F8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96824C-5F67-A54F-84C5-42869594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Nicolas Antunes Morgado, Benjamin Gundersen, Julius Siebenaller, Jannes Hühnerbein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1BF09B-D916-BA4C-B5BD-1D721454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15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ED7CD32-84B5-6445-B2E6-7E3FE5550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E93506A-970C-4F44-B496-949EC27D7E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8774803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9B7F00-95D6-9041-A39E-28AB393DE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592714"/>
            <a:ext cx="8496300" cy="46413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Medicine and vaccines form a foundation of modern society</a:t>
            </a:r>
          </a:p>
          <a:p>
            <a:pPr>
              <a:lnSpc>
                <a:spcPct val="150000"/>
              </a:lnSpc>
            </a:pPr>
            <a:r>
              <a:rPr lang="en-GB" dirty="0"/>
              <a:t>“Anti-vaxxer“ groups are on the rise</a:t>
            </a:r>
          </a:p>
          <a:p>
            <a:pPr>
              <a:lnSpc>
                <a:spcPct val="150000"/>
              </a:lnSpc>
            </a:pPr>
            <a:r>
              <a:rPr lang="en-GB" dirty="0"/>
              <a:t>Cases of formerly extinct diseases are appearing again</a:t>
            </a:r>
          </a:p>
          <a:p>
            <a:pPr>
              <a:lnSpc>
                <a:spcPct val="150000"/>
              </a:lnSpc>
            </a:pPr>
            <a:r>
              <a:rPr lang="en-GB" dirty="0"/>
              <a:t>Flu / Influenza especially interesting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Mutation every year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Almost yearly outbreaks</a:t>
            </a:r>
          </a:p>
          <a:p>
            <a:pPr marL="627063" lvl="2" indent="0">
              <a:lnSpc>
                <a:spcPct val="150000"/>
              </a:lnSpc>
              <a:buNone/>
            </a:pPr>
            <a:r>
              <a:rPr lang="en-GB" dirty="0">
                <a:sym typeface="Wingdings" pitchFamily="2" charset="2"/>
              </a:rPr>
              <a:t> Vaccination behaviour as an interesting game theoretical problem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8DE20B-E1C4-2F48-B120-A2140BF5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07FA3D-B773-8C43-891A-4CBC7E7E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Nicolas Antunes Morgado, Benjamin Gundersen, Julius Siebenaller, Jannes Hühnerbein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305935-8FDE-9844-A4AD-7B4DF843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1A78DFB-CDE9-D240-AD0D-D418476F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824952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9" name="Rechteck 8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hteck 9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89085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60"/>
            <a:ext cx="8496300" cy="49653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err="1"/>
              <a:t>Kermack</a:t>
            </a:r>
            <a:r>
              <a:rPr lang="en-GB" dirty="0"/>
              <a:t> and McKendrick (1927)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First SIR-model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Forms the basis for any sort of disease modeling</a:t>
            </a:r>
          </a:p>
          <a:p>
            <a:pPr>
              <a:lnSpc>
                <a:spcPct val="150000"/>
              </a:lnSpc>
            </a:pPr>
            <a:r>
              <a:rPr lang="en-GB" dirty="0"/>
              <a:t>Most analytic disease models rely on homogeneous, fully connected populations</a:t>
            </a:r>
          </a:p>
          <a:p>
            <a:pPr>
              <a:lnSpc>
                <a:spcPct val="150000"/>
              </a:lnSpc>
            </a:pPr>
            <a:r>
              <a:rPr lang="en-GB" dirty="0"/>
              <a:t>Keeling and Eames (2005)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Networks instead of homogeneous populations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Combination of population and disease transmission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8046"/>
          </a:xfrm>
        </p:spPr>
        <p:txBody>
          <a:bodyPr/>
          <a:lstStyle/>
          <a:p>
            <a:r>
              <a:rPr lang="en-GB" dirty="0"/>
              <a:t>Modeling infectious diseases</a:t>
            </a:r>
          </a:p>
        </p:txBody>
      </p:sp>
    </p:spTree>
    <p:extLst>
      <p:ext uri="{BB962C8B-B14F-4D97-AF65-F5344CB8AC3E}">
        <p14:creationId xmlns:p14="http://schemas.microsoft.com/office/powerpoint/2010/main" val="247069862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340768"/>
            <a:ext cx="8496300" cy="4893342"/>
          </a:xfrm>
        </p:spPr>
        <p:txBody>
          <a:bodyPr/>
          <a:lstStyle/>
          <a:p>
            <a:pPr>
              <a:spcAft>
                <a:spcPts val="500"/>
              </a:spcAft>
            </a:pPr>
            <a:r>
              <a:rPr lang="en-GB" dirty="0" err="1"/>
              <a:t>Bauch</a:t>
            </a:r>
            <a:r>
              <a:rPr lang="en-GB" dirty="0"/>
              <a:t> and Earn (2004)</a:t>
            </a:r>
          </a:p>
          <a:p>
            <a:pPr lvl="1">
              <a:spcAft>
                <a:spcPts val="500"/>
              </a:spcAft>
            </a:pPr>
            <a:r>
              <a:rPr lang="en-GB" dirty="0"/>
              <a:t>Assuming selfish behaviour</a:t>
            </a:r>
          </a:p>
          <a:p>
            <a:pPr lvl="1">
              <a:spcAft>
                <a:spcPts val="500"/>
              </a:spcAft>
            </a:pPr>
            <a:r>
              <a:rPr lang="en-GB" dirty="0"/>
              <a:t>Disease eradication is hard to achieve; even with minimal cost of vaccination</a:t>
            </a:r>
          </a:p>
          <a:p>
            <a:pPr>
              <a:spcAft>
                <a:spcPts val="500"/>
              </a:spcAft>
            </a:pPr>
            <a:r>
              <a:rPr lang="de-DE" dirty="0"/>
              <a:t>Bauch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Bhattacharyya</a:t>
            </a:r>
            <a:r>
              <a:rPr lang="de-DE" dirty="0"/>
              <a:t> (2012)</a:t>
            </a:r>
          </a:p>
          <a:p>
            <a:pPr lvl="1">
              <a:spcAft>
                <a:spcPts val="500"/>
              </a:spcAft>
            </a:pPr>
            <a:r>
              <a:rPr lang="en-GB" dirty="0"/>
              <a:t>Evolutionary game theory with social learning</a:t>
            </a:r>
          </a:p>
          <a:p>
            <a:pPr lvl="1">
              <a:spcAft>
                <a:spcPts val="500"/>
              </a:spcAft>
            </a:pPr>
            <a:r>
              <a:rPr lang="en-GB" dirty="0"/>
              <a:t>Better explanation for vaccine-scares</a:t>
            </a:r>
          </a:p>
          <a:p>
            <a:pPr>
              <a:spcAft>
                <a:spcPts val="500"/>
              </a:spcAft>
            </a:pPr>
            <a:r>
              <a:rPr lang="en-GB" dirty="0"/>
              <a:t>Shim, </a:t>
            </a:r>
            <a:r>
              <a:rPr lang="en-GB" dirty="0" err="1"/>
              <a:t>Grefenstette</a:t>
            </a:r>
            <a:r>
              <a:rPr lang="en-GB" dirty="0"/>
              <a:t>, Albert, </a:t>
            </a:r>
            <a:r>
              <a:rPr lang="en-GB" dirty="0" err="1"/>
              <a:t>Carkouros</a:t>
            </a:r>
            <a:r>
              <a:rPr lang="en-GB" dirty="0"/>
              <a:t> and Burke (2012)</a:t>
            </a:r>
          </a:p>
          <a:p>
            <a:pPr lvl="1">
              <a:spcAft>
                <a:spcPts val="500"/>
              </a:spcAft>
            </a:pPr>
            <a:r>
              <a:rPr lang="en-GB" dirty="0"/>
              <a:t>Dividing population into vaccine-believers and –sceptics</a:t>
            </a:r>
          </a:p>
          <a:p>
            <a:pPr lvl="1">
              <a:spcAft>
                <a:spcPts val="500"/>
              </a:spcAft>
            </a:pPr>
            <a:r>
              <a:rPr lang="en-GB" dirty="0"/>
              <a:t>Vaccination decision based on a cost-return-calculation</a:t>
            </a:r>
          </a:p>
          <a:p>
            <a:pPr lvl="1">
              <a:spcAft>
                <a:spcPts val="500"/>
              </a:spcAft>
            </a:pPr>
            <a:r>
              <a:rPr lang="en-GB" dirty="0"/>
              <a:t>Main motivation for our simulations</a:t>
            </a:r>
          </a:p>
          <a:p>
            <a:pPr>
              <a:spcAft>
                <a:spcPts val="300"/>
              </a:spcAft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720054"/>
          </a:xfrm>
        </p:spPr>
        <p:txBody>
          <a:bodyPr/>
          <a:lstStyle/>
          <a:p>
            <a:r>
              <a:rPr lang="en-GB" dirty="0"/>
              <a:t>Game Theoretical Analyses</a:t>
            </a:r>
          </a:p>
        </p:txBody>
      </p:sp>
    </p:spTree>
    <p:extLst>
      <p:ext uri="{BB962C8B-B14F-4D97-AF65-F5344CB8AC3E}">
        <p14:creationId xmlns:p14="http://schemas.microsoft.com/office/powerpoint/2010/main" val="30089197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Our Model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9" name="Rechteck 8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hteck 9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495064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340768"/>
            <a:ext cx="8496300" cy="4893342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dirty="0"/>
              <a:t>Vaccination or recovery ensures permanent immunity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dirty="0"/>
              <a:t>Agent decides whether to vaccinate by maximizing a utility function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dirty="0"/>
              <a:t>Time-horizon of an agent is bounded (only a few time steps are considered in decisions)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dirty="0"/>
              <a:t>Each agent is either vaccine-trusting or –sceptical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dirty="0"/>
              <a:t>The population is modelled using a small-world graph based on the Watts-</a:t>
            </a:r>
            <a:r>
              <a:rPr lang="en-GB" dirty="0" err="1"/>
              <a:t>Strogatz</a:t>
            </a:r>
            <a:r>
              <a:rPr lang="en-GB" dirty="0"/>
              <a:t> model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720054"/>
          </a:xfrm>
        </p:spPr>
        <p:txBody>
          <a:bodyPr/>
          <a:lstStyle/>
          <a:p>
            <a:r>
              <a:rPr lang="en-GB" dirty="0"/>
              <a:t>General Assumptions</a:t>
            </a:r>
          </a:p>
        </p:txBody>
      </p:sp>
    </p:spTree>
    <p:extLst>
      <p:ext uri="{BB962C8B-B14F-4D97-AF65-F5344CB8AC3E}">
        <p14:creationId xmlns:p14="http://schemas.microsoft.com/office/powerpoint/2010/main" val="282588421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1340768"/>
                <a:ext cx="8496300" cy="1800200"/>
              </a:xfrm>
            </p:spPr>
            <p:txBody>
              <a:bodyPr/>
              <a:lstStyle/>
              <a:p>
                <a:pPr>
                  <a:spcAft>
                    <a:spcPts val="500"/>
                  </a:spcAft>
                </a:pPr>
                <a:r>
                  <a:rPr lang="en-GB" dirty="0"/>
                  <a:t>SIVR-model</a:t>
                </a:r>
              </a:p>
              <a:p>
                <a:pPr lvl="1">
                  <a:spcAft>
                    <a:spcPts val="500"/>
                  </a:spcAft>
                </a:pPr>
                <a:r>
                  <a:rPr lang="en-GB" dirty="0"/>
                  <a:t>Susceptible / Infected / Vaccinated / Recovered</a:t>
                </a:r>
              </a:p>
              <a:p>
                <a:pPr>
                  <a:spcAft>
                    <a:spcPts val="500"/>
                  </a:spcAft>
                </a:pPr>
                <a:r>
                  <a:rPr lang="en-GB" dirty="0"/>
                  <a:t>Agents can only get infected by direct neighbours in the network with rate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GB" dirty="0"/>
              </a:p>
              <a:p>
                <a:pPr marL="0" indent="0">
                  <a:lnSpc>
                    <a:spcPct val="150000"/>
                  </a:lnSpc>
                  <a:spcAft>
                    <a:spcPts val="300"/>
                  </a:spcAft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1340768"/>
                <a:ext cx="8496300" cy="1800200"/>
              </a:xfrm>
              <a:blipFill>
                <a:blip r:embed="rId2"/>
                <a:stretch>
                  <a:fillRect l="-299" t="-5634" b="-14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720054"/>
          </a:xfrm>
        </p:spPr>
        <p:txBody>
          <a:bodyPr/>
          <a:lstStyle/>
          <a:p>
            <a:r>
              <a:rPr lang="en-GB" dirty="0"/>
              <a:t>Epidemiology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22F6B77-F7F3-1547-BF42-315642BFA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3140968"/>
            <a:ext cx="4902820" cy="10424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05E2DFC-BA9F-774D-9CA5-AD36553FD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719" y="3017221"/>
            <a:ext cx="3343956" cy="128995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F2B2AEF-79FD-5142-83D7-62FF5E6F9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307174"/>
            <a:ext cx="2448272" cy="4647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Inhaltsplatzhalter 10">
                <a:extLst>
                  <a:ext uri="{FF2B5EF4-FFF2-40B4-BE49-F238E27FC236}">
                    <a16:creationId xmlns:a16="http://schemas.microsoft.com/office/drawing/2014/main" id="{CBCAE6FC-6AC2-2547-9A48-9B9C777CC0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751" y="4895707"/>
                <a:ext cx="8496300" cy="1800200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number of infected neighbours</a:t>
                </a:r>
              </a:p>
              <a:p>
                <a:pPr>
                  <a:lnSpc>
                    <a:spcPct val="150000"/>
                  </a:lnSpc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probability to recover</a:t>
                </a:r>
              </a:p>
            </p:txBody>
          </p:sp>
        </mc:Choice>
        <mc:Fallback xmlns="">
          <p:sp>
            <p:nvSpPr>
              <p:cNvPr id="17" name="Inhaltsplatzhalter 10">
                <a:extLst>
                  <a:ext uri="{FF2B5EF4-FFF2-40B4-BE49-F238E27FC236}">
                    <a16:creationId xmlns:a16="http://schemas.microsoft.com/office/drawing/2014/main" id="{CBCAE6FC-6AC2-2547-9A48-9B9C777CC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51" y="4895707"/>
                <a:ext cx="8496300" cy="1800200"/>
              </a:xfrm>
              <a:prstGeom prst="rect">
                <a:avLst/>
              </a:prstGeom>
              <a:blipFill>
                <a:blip r:embed="rId6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87789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340768"/>
            <a:ext cx="8496300" cy="588533"/>
          </a:xfrm>
        </p:spPr>
        <p:txBody>
          <a:bodyPr/>
          <a:lstStyle/>
          <a:p>
            <a:pPr>
              <a:spcAft>
                <a:spcPts val="500"/>
              </a:spcAft>
            </a:pPr>
            <a:r>
              <a:rPr lang="en-GB" dirty="0"/>
              <a:t>With this data the agent derives its utility function</a:t>
            </a:r>
          </a:p>
          <a:p>
            <a:pPr>
              <a:spcAft>
                <a:spcPts val="500"/>
              </a:spcAft>
            </a:pPr>
            <a:r>
              <a:rPr lang="en-GB" dirty="0"/>
              <a:t>The decision to vaccinate or not can be expressed as</a:t>
            </a:r>
          </a:p>
          <a:p>
            <a:pPr marL="0" indent="0">
              <a:spcAft>
                <a:spcPts val="500"/>
              </a:spcAft>
              <a:buNone/>
            </a:pPr>
            <a:endParaRPr lang="en-GB" dirty="0"/>
          </a:p>
          <a:p>
            <a:pPr marL="0" indent="0">
              <a:lnSpc>
                <a:spcPct val="150000"/>
              </a:lnSpc>
              <a:spcAft>
                <a:spcPts val="300"/>
              </a:spcAft>
              <a:buNone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9.12.2014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Nicolas Antunes Morgado, Benjamin Gundersen, Julius Siebenaller, Jannes Hühnerbein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720054"/>
          </a:xfrm>
        </p:spPr>
        <p:txBody>
          <a:bodyPr/>
          <a:lstStyle/>
          <a:p>
            <a:r>
              <a:rPr lang="en-GB" dirty="0"/>
              <a:t>Epidemiology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Inhaltsplatzhalter 10">
                <a:extLst>
                  <a:ext uri="{FF2B5EF4-FFF2-40B4-BE49-F238E27FC236}">
                    <a16:creationId xmlns:a16="http://schemas.microsoft.com/office/drawing/2014/main" id="{CBCAE6FC-6AC2-2547-9A48-9B9C777CC0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752" y="4895707"/>
                <a:ext cx="4018238" cy="1800200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GB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de-DE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200" dirty="0"/>
                  <a:t> cost of vaccination</a:t>
                </a:r>
              </a:p>
              <a:p>
                <a:pPr>
                  <a:lnSpc>
                    <a:spcPct val="150000"/>
                  </a:lnSpc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de-DE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de-DE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200" dirty="0"/>
                  <a:t> cost of infection</a:t>
                </a:r>
              </a:p>
            </p:txBody>
          </p:sp>
        </mc:Choice>
        <mc:Fallback xmlns="">
          <p:sp>
            <p:nvSpPr>
              <p:cNvPr id="17" name="Inhaltsplatzhalter 10">
                <a:extLst>
                  <a:ext uri="{FF2B5EF4-FFF2-40B4-BE49-F238E27FC236}">
                    <a16:creationId xmlns:a16="http://schemas.microsoft.com/office/drawing/2014/main" id="{CBCAE6FC-6AC2-2547-9A48-9B9C777CC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52" y="4895707"/>
                <a:ext cx="4018238" cy="1800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AB2B1397-F815-3740-9277-178505AAD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50" y="2381062"/>
            <a:ext cx="6786500" cy="103144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B9BDBAF-2F3F-4842-A252-B1EE5A2A3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868" y="3412504"/>
            <a:ext cx="3784263" cy="1054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10">
                <a:extLst>
                  <a:ext uri="{FF2B5EF4-FFF2-40B4-BE49-F238E27FC236}">
                    <a16:creationId xmlns:a16="http://schemas.microsoft.com/office/drawing/2014/main" id="{7C3F6050-1E33-6740-B1D2-F4C511A0E7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4990" y="4895707"/>
                <a:ext cx="4837530" cy="1800200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𝑛𝑜𝑡</m:t>
                        </m:r>
                        <m:sSub>
                          <m:sSubPr>
                            <m:ctrlPr>
                              <a:rPr lang="en-GB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de-DE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200" dirty="0"/>
                  <a:t> cost of not vaccinating</a:t>
                </a:r>
              </a:p>
            </p:txBody>
          </p:sp>
        </mc:Choice>
        <mc:Fallback xmlns="">
          <p:sp>
            <p:nvSpPr>
              <p:cNvPr id="16" name="Inhaltsplatzhalter 10">
                <a:extLst>
                  <a:ext uri="{FF2B5EF4-FFF2-40B4-BE49-F238E27FC236}">
                    <a16:creationId xmlns:a16="http://schemas.microsoft.com/office/drawing/2014/main" id="{7C3F6050-1E33-6740-B1D2-F4C511A0E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90" y="4895707"/>
                <a:ext cx="4837530" cy="1800200"/>
              </a:xfrm>
              <a:prstGeom prst="rect">
                <a:avLst/>
              </a:prstGeom>
              <a:blipFill>
                <a:blip r:embed="rId5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78621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4zu3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4zu3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3.xml><?xml version="1.0" encoding="utf-8"?>
<a:theme xmlns:a="http://schemas.openxmlformats.org/drawingml/2006/main" name="eth_praesentation_4zu3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4.xml><?xml version="1.0" encoding="utf-8"?>
<a:theme xmlns:a="http://schemas.openxmlformats.org/drawingml/2006/main" name="3_eth_praesentation_4zu3_ETH1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5.xml><?xml version="1.0" encoding="utf-8"?>
<a:theme xmlns:a="http://schemas.openxmlformats.org/drawingml/2006/main" name="eth_praesentation_4zu3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6.xml><?xml version="1.0" encoding="utf-8"?>
<a:theme xmlns:a="http://schemas.openxmlformats.org/drawingml/2006/main" name="eth_praesentation_4zu3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7.xml><?xml version="1.0" encoding="utf-8"?>
<a:theme xmlns:a="http://schemas.openxmlformats.org/drawingml/2006/main" name="eth_praesentation_4zu3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8.xml><?xml version="1.0" encoding="utf-8"?>
<a:theme xmlns:a="http://schemas.openxmlformats.org/drawingml/2006/main" name="eth_praesentation_4zu3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9.xml><?xml version="1.0" encoding="utf-8"?>
<a:theme xmlns:a="http://schemas.openxmlformats.org/drawingml/2006/main" name="eth_praesentation_4zu3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</Template>
  <TotalTime>0</TotalTime>
  <Words>521</Words>
  <Application>Microsoft Macintosh PowerPoint</Application>
  <PresentationFormat>Bildschirmpräsentation (4:3)</PresentationFormat>
  <Paragraphs>96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15</vt:i4>
      </vt:variant>
    </vt:vector>
  </HeadingPairs>
  <TitlesOfParts>
    <vt:vector size="27" baseType="lpstr">
      <vt:lpstr>Arial</vt:lpstr>
      <vt:lpstr>Cambria Math</vt:lpstr>
      <vt:lpstr>Wingdings</vt:lpstr>
      <vt:lpstr>eth_praesentation_4zu3_ETH1</vt:lpstr>
      <vt:lpstr>eth_praesentation_4zu3_ETH2</vt:lpstr>
      <vt:lpstr>eth_praesentation_4zu3_ETH3</vt:lpstr>
      <vt:lpstr>3_eth_praesentation_4zu3_ETH1</vt:lpstr>
      <vt:lpstr>eth_praesentation_4zu3_ETH5</vt:lpstr>
      <vt:lpstr>eth_praesentation_4zu3_ETH6</vt:lpstr>
      <vt:lpstr>eth_praesentation_4zu3_ETH7</vt:lpstr>
      <vt:lpstr>eth_praesentation_4zu3_ETH8</vt:lpstr>
      <vt:lpstr>eth_praesentation_4zu3_ETH9</vt:lpstr>
      <vt:lpstr>Vacci Nation</vt:lpstr>
      <vt:lpstr>Motivation</vt:lpstr>
      <vt:lpstr>Literature Review</vt:lpstr>
      <vt:lpstr>Modeling infectious diseases</vt:lpstr>
      <vt:lpstr>Game Theoretical Analyses</vt:lpstr>
      <vt:lpstr>Our Model</vt:lpstr>
      <vt:lpstr>General Assumptions</vt:lpstr>
      <vt:lpstr>Epidemiology</vt:lpstr>
      <vt:lpstr>Epidemiology</vt:lpstr>
      <vt:lpstr>Implementation</vt:lpstr>
      <vt:lpstr>Initial Setup</vt:lpstr>
      <vt:lpstr>Results and Outlook</vt:lpstr>
      <vt:lpstr>Main Results</vt:lpstr>
      <vt:lpstr>Possible Extensions</vt:lpstr>
      <vt:lpstr>Thank you very much for your attention</vt:lpstr>
    </vt:vector>
  </TitlesOfParts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 Nation</dc:title>
  <dc:creator>Jannes Hühnerbein</dc:creator>
  <cp:lastModifiedBy>Jannes Hühnerbein</cp:lastModifiedBy>
  <cp:revision>13</cp:revision>
  <cp:lastPrinted>2013-06-08T11:22:51Z</cp:lastPrinted>
  <dcterms:created xsi:type="dcterms:W3CDTF">2019-12-02T19:43:24Z</dcterms:created>
  <dcterms:modified xsi:type="dcterms:W3CDTF">2019-12-03T19:03:41Z</dcterms:modified>
</cp:coreProperties>
</file>