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sldIdLst>
    <p:sldId id="256" r:id="rId2"/>
    <p:sldId id="260" r:id="rId3"/>
    <p:sldId id="257" r:id="rId4"/>
    <p:sldId id="266" r:id="rId5"/>
    <p:sldId id="263" r:id="rId6"/>
    <p:sldId id="259" r:id="rId7"/>
    <p:sldId id="267" r:id="rId8"/>
    <p:sldId id="268" r:id="rId9"/>
    <p:sldId id="269" r:id="rId10"/>
    <p:sldId id="264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an, Xin (NIH/NHLBI) [E]" initials="TX([" lastIdx="4" clrIdx="0">
    <p:extLst>
      <p:ext uri="{19B8F6BF-5375-455C-9EA6-DF929625EA0E}">
        <p15:presenceInfo xmlns:p15="http://schemas.microsoft.com/office/powerpoint/2012/main" userId="S::tianx@nih.gov::bcd9dc9a-cbf1-4bad-98bf-d4c64c83a878" providerId="AD"/>
      </p:ext>
    </p:extLst>
  </p:cmAuthor>
  <p:cmAuthor id="2" name="Hurwitz, Natasha (NIH/OD) [E]" initials="H[" lastIdx="1" clrIdx="1">
    <p:extLst>
      <p:ext uri="{19B8F6BF-5375-455C-9EA6-DF929625EA0E}">
        <p15:presenceInfo xmlns:p15="http://schemas.microsoft.com/office/powerpoint/2012/main" userId="S::hurwitzn@nih.gov::2786a6a7-2ade-49ec-8e6a-665dbeee03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F9B1D4-B8A1-7D40-EC75-0951930BEEA3}" v="5" dt="2021-12-13T17:01:41.586"/>
    <p1510:client id="{5FB29E3A-43BA-8815-61D0-F06ECBC36F3B}" v="111" dt="2021-12-13T17:00:29.627"/>
    <p1510:client id="{8B07AEEC-40CF-4CC0-9738-4237F5299632}" v="6" dt="2021-12-10T04:38:30.229"/>
    <p1510:client id="{E5E6CE22-32C2-79AD-373A-C57995E7724A}" v="1" dt="2021-12-13T17:00:57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rwitz, Natasha (NIH/OD) [E]" userId="S::hurwitzn@nih.gov::2786a6a7-2ade-49ec-8e6a-665dbeee0306" providerId="AD" clId="Web-{00F9B1D4-B8A1-7D40-EC75-0951930BEEA3}"/>
    <pc:docChg chg="modSld">
      <pc:chgData name="Hurwitz, Natasha (NIH/OD) [E]" userId="S::hurwitzn@nih.gov::2786a6a7-2ade-49ec-8e6a-665dbeee0306" providerId="AD" clId="Web-{00F9B1D4-B8A1-7D40-EC75-0951930BEEA3}" dt="2021-12-13T17:01:41.586" v="4"/>
      <pc:docMkLst>
        <pc:docMk/>
      </pc:docMkLst>
      <pc:sldChg chg="modSp delCm">
        <pc:chgData name="Hurwitz, Natasha (NIH/OD) [E]" userId="S::hurwitzn@nih.gov::2786a6a7-2ade-49ec-8e6a-665dbeee0306" providerId="AD" clId="Web-{00F9B1D4-B8A1-7D40-EC75-0951930BEEA3}" dt="2021-12-13T17:01:30.836" v="3" actId="20577"/>
        <pc:sldMkLst>
          <pc:docMk/>
          <pc:sldMk cId="3580781994" sldId="266"/>
        </pc:sldMkLst>
        <pc:spChg chg="mod">
          <ac:chgData name="Hurwitz, Natasha (NIH/OD) [E]" userId="S::hurwitzn@nih.gov::2786a6a7-2ade-49ec-8e6a-665dbeee0306" providerId="AD" clId="Web-{00F9B1D4-B8A1-7D40-EC75-0951930BEEA3}" dt="2021-12-13T17:01:30.836" v="3" actId="20577"/>
          <ac:spMkLst>
            <pc:docMk/>
            <pc:sldMk cId="3580781994" sldId="266"/>
            <ac:spMk id="3" creationId="{75EC2145-6827-45B4-83FB-D190D6C3FD72}"/>
          </ac:spMkLst>
        </pc:spChg>
      </pc:sldChg>
      <pc:sldChg chg="delCm">
        <pc:chgData name="Hurwitz, Natasha (NIH/OD) [E]" userId="S::hurwitzn@nih.gov::2786a6a7-2ade-49ec-8e6a-665dbeee0306" providerId="AD" clId="Web-{00F9B1D4-B8A1-7D40-EC75-0951930BEEA3}" dt="2021-12-13T17:01:41.586" v="4"/>
        <pc:sldMkLst>
          <pc:docMk/>
          <pc:sldMk cId="3524726376" sldId="267"/>
        </pc:sldMkLst>
      </pc:sldChg>
    </pc:docChg>
  </pc:docChgLst>
  <pc:docChgLst>
    <pc:chgData name="Hurwitz, Natasha (NIH/OD) [E]" userId="S::hurwitzn@nih.gov::2786a6a7-2ade-49ec-8e6a-665dbeee0306" providerId="AD" clId="Web-{5FB29E3A-43BA-8815-61D0-F06ECBC36F3B}"/>
    <pc:docChg chg="modSld">
      <pc:chgData name="Hurwitz, Natasha (NIH/OD) [E]" userId="S::hurwitzn@nih.gov::2786a6a7-2ade-49ec-8e6a-665dbeee0306" providerId="AD" clId="Web-{5FB29E3A-43BA-8815-61D0-F06ECBC36F3B}" dt="2021-12-13T17:00:29.627" v="116"/>
      <pc:docMkLst>
        <pc:docMk/>
      </pc:docMkLst>
      <pc:sldChg chg="modSp addCm">
        <pc:chgData name="Hurwitz, Natasha (NIH/OD) [E]" userId="S::hurwitzn@nih.gov::2786a6a7-2ade-49ec-8e6a-665dbeee0306" providerId="AD" clId="Web-{5FB29E3A-43BA-8815-61D0-F06ECBC36F3B}" dt="2021-12-13T17:00:29.627" v="116"/>
        <pc:sldMkLst>
          <pc:docMk/>
          <pc:sldMk cId="3524726376" sldId="267"/>
        </pc:sldMkLst>
        <pc:spChg chg="mod">
          <ac:chgData name="Hurwitz, Natasha (NIH/OD) [E]" userId="S::hurwitzn@nih.gov::2786a6a7-2ade-49ec-8e6a-665dbeee0306" providerId="AD" clId="Web-{5FB29E3A-43BA-8815-61D0-F06ECBC36F3B}" dt="2021-12-13T16:59:18.906" v="115" actId="20577"/>
          <ac:spMkLst>
            <pc:docMk/>
            <pc:sldMk cId="3524726376" sldId="267"/>
            <ac:spMk id="3" creationId="{AE28CC64-38FD-4455-8EBF-CDCF787B9060}"/>
          </ac:spMkLst>
        </pc:spChg>
      </pc:sldChg>
    </pc:docChg>
  </pc:docChgLst>
  <pc:docChgLst>
    <pc:chgData name="Tian, Xin (NIH/NHLBI) [E]" userId="bcd9dc9a-cbf1-4bad-98bf-d4c64c83a878" providerId="ADAL" clId="{8B07AEEC-40CF-4CC0-9738-4237F5299632}"/>
    <pc:docChg chg="undo custSel modSld">
      <pc:chgData name="Tian, Xin (NIH/NHLBI) [E]" userId="bcd9dc9a-cbf1-4bad-98bf-d4c64c83a878" providerId="ADAL" clId="{8B07AEEC-40CF-4CC0-9738-4237F5299632}" dt="2021-12-10T04:48:06.931" v="120" actId="20577"/>
      <pc:docMkLst>
        <pc:docMk/>
      </pc:docMkLst>
      <pc:sldChg chg="modSp mod addCm modCm">
        <pc:chgData name="Tian, Xin (NIH/NHLBI) [E]" userId="bcd9dc9a-cbf1-4bad-98bf-d4c64c83a878" providerId="ADAL" clId="{8B07AEEC-40CF-4CC0-9738-4237F5299632}" dt="2021-12-10T04:33:19.038" v="19"/>
        <pc:sldMkLst>
          <pc:docMk/>
          <pc:sldMk cId="151715090" sldId="259"/>
        </pc:sldMkLst>
        <pc:spChg chg="mod">
          <ac:chgData name="Tian, Xin (NIH/NHLBI) [E]" userId="bcd9dc9a-cbf1-4bad-98bf-d4c64c83a878" providerId="ADAL" clId="{8B07AEEC-40CF-4CC0-9738-4237F5299632}" dt="2021-12-10T04:32:27.557" v="17" actId="13926"/>
          <ac:spMkLst>
            <pc:docMk/>
            <pc:sldMk cId="151715090" sldId="259"/>
            <ac:spMk id="3" creationId="{01386DAC-8344-47A3-A27E-EC3781569775}"/>
          </ac:spMkLst>
        </pc:spChg>
      </pc:sldChg>
      <pc:sldChg chg="modSp mod addCm delCm modCm">
        <pc:chgData name="Tian, Xin (NIH/NHLBI) [E]" userId="bcd9dc9a-cbf1-4bad-98bf-d4c64c83a878" providerId="ADAL" clId="{8B07AEEC-40CF-4CC0-9738-4237F5299632}" dt="2021-12-10T04:27:17.504" v="10"/>
        <pc:sldMkLst>
          <pc:docMk/>
          <pc:sldMk cId="3580781994" sldId="266"/>
        </pc:sldMkLst>
        <pc:spChg chg="mod">
          <ac:chgData name="Tian, Xin (NIH/NHLBI) [E]" userId="bcd9dc9a-cbf1-4bad-98bf-d4c64c83a878" providerId="ADAL" clId="{8B07AEEC-40CF-4CC0-9738-4237F5299632}" dt="2021-12-10T04:22:33.192" v="5" actId="947"/>
          <ac:spMkLst>
            <pc:docMk/>
            <pc:sldMk cId="3580781994" sldId="266"/>
            <ac:spMk id="3" creationId="{75EC2145-6827-45B4-83FB-D190D6C3FD72}"/>
          </ac:spMkLst>
        </pc:spChg>
      </pc:sldChg>
      <pc:sldChg chg="modSp mod addCm modCm">
        <pc:chgData name="Tian, Xin (NIH/NHLBI) [E]" userId="bcd9dc9a-cbf1-4bad-98bf-d4c64c83a878" providerId="ADAL" clId="{8B07AEEC-40CF-4CC0-9738-4237F5299632}" dt="2021-12-10T04:48:06.931" v="120" actId="20577"/>
        <pc:sldMkLst>
          <pc:docMk/>
          <pc:sldMk cId="3524726376" sldId="267"/>
        </pc:sldMkLst>
        <pc:spChg chg="mod">
          <ac:chgData name="Tian, Xin (NIH/NHLBI) [E]" userId="bcd9dc9a-cbf1-4bad-98bf-d4c64c83a878" providerId="ADAL" clId="{8B07AEEC-40CF-4CC0-9738-4237F5299632}" dt="2021-12-10T04:48:06.931" v="120" actId="20577"/>
          <ac:spMkLst>
            <pc:docMk/>
            <pc:sldMk cId="3524726376" sldId="267"/>
            <ac:spMk id="3" creationId="{AE28CC64-38FD-4455-8EBF-CDCF787B9060}"/>
          </ac:spMkLst>
        </pc:spChg>
      </pc:sldChg>
    </pc:docChg>
  </pc:docChgLst>
  <pc:docChgLst>
    <pc:chgData name="Hurwitz, Natasha (NIH/OD) [E]" userId="2786a6a7-2ade-49ec-8e6a-665dbeee0306" providerId="ADAL" clId="{6A03C8EF-5D4E-49A6-8995-19A9B11A6843}"/>
    <pc:docChg chg="custSel delSld modSld">
      <pc:chgData name="Hurwitz, Natasha (NIH/OD) [E]" userId="2786a6a7-2ade-49ec-8e6a-665dbeee0306" providerId="ADAL" clId="{6A03C8EF-5D4E-49A6-8995-19A9B11A6843}" dt="2021-12-08T20:04:37.895" v="199" actId="20577"/>
      <pc:docMkLst>
        <pc:docMk/>
      </pc:docMkLst>
      <pc:sldChg chg="modSp mod">
        <pc:chgData name="Hurwitz, Natasha (NIH/OD) [E]" userId="2786a6a7-2ade-49ec-8e6a-665dbeee0306" providerId="ADAL" clId="{6A03C8EF-5D4E-49A6-8995-19A9B11A6843}" dt="2021-12-08T19:44:50.116" v="0" actId="20577"/>
        <pc:sldMkLst>
          <pc:docMk/>
          <pc:sldMk cId="1804933881" sldId="260"/>
        </pc:sldMkLst>
        <pc:spChg chg="mod">
          <ac:chgData name="Hurwitz, Natasha (NIH/OD) [E]" userId="2786a6a7-2ade-49ec-8e6a-665dbeee0306" providerId="ADAL" clId="{6A03C8EF-5D4E-49A6-8995-19A9B11A6843}" dt="2021-12-08T19:44:50.116" v="0" actId="20577"/>
          <ac:spMkLst>
            <pc:docMk/>
            <pc:sldMk cId="1804933881" sldId="260"/>
            <ac:spMk id="3" creationId="{CC18710A-968D-4F23-AB04-1DC80493E555}"/>
          </ac:spMkLst>
        </pc:spChg>
      </pc:sldChg>
      <pc:sldChg chg="modSp mod">
        <pc:chgData name="Hurwitz, Natasha (NIH/OD) [E]" userId="2786a6a7-2ade-49ec-8e6a-665dbeee0306" providerId="ADAL" clId="{6A03C8EF-5D4E-49A6-8995-19A9B11A6843}" dt="2021-12-08T20:04:37.895" v="199" actId="20577"/>
        <pc:sldMkLst>
          <pc:docMk/>
          <pc:sldMk cId="2170220725" sldId="261"/>
        </pc:sldMkLst>
        <pc:spChg chg="mod">
          <ac:chgData name="Hurwitz, Natasha (NIH/OD) [E]" userId="2786a6a7-2ade-49ec-8e6a-665dbeee0306" providerId="ADAL" clId="{6A03C8EF-5D4E-49A6-8995-19A9B11A6843}" dt="2021-12-08T20:04:37.895" v="199" actId="20577"/>
          <ac:spMkLst>
            <pc:docMk/>
            <pc:sldMk cId="2170220725" sldId="261"/>
            <ac:spMk id="3" creationId="{09580F37-3248-4B39-AC5E-9CE2C70E5E6D}"/>
          </ac:spMkLst>
        </pc:spChg>
      </pc:sldChg>
      <pc:sldChg chg="del">
        <pc:chgData name="Hurwitz, Natasha (NIH/OD) [E]" userId="2786a6a7-2ade-49ec-8e6a-665dbeee0306" providerId="ADAL" clId="{6A03C8EF-5D4E-49A6-8995-19A9B11A6843}" dt="2021-12-08T20:03:36.510" v="147" actId="47"/>
        <pc:sldMkLst>
          <pc:docMk/>
          <pc:sldMk cId="4144406296" sldId="262"/>
        </pc:sldMkLst>
      </pc:sldChg>
      <pc:sldChg chg="modSp mod">
        <pc:chgData name="Hurwitz, Natasha (NIH/OD) [E]" userId="2786a6a7-2ade-49ec-8e6a-665dbeee0306" providerId="ADAL" clId="{6A03C8EF-5D4E-49A6-8995-19A9B11A6843}" dt="2021-12-08T19:48:48.488" v="1" actId="20577"/>
        <pc:sldMkLst>
          <pc:docMk/>
          <pc:sldMk cId="1558113041" sldId="263"/>
        </pc:sldMkLst>
        <pc:spChg chg="mod">
          <ac:chgData name="Hurwitz, Natasha (NIH/OD) [E]" userId="2786a6a7-2ade-49ec-8e6a-665dbeee0306" providerId="ADAL" clId="{6A03C8EF-5D4E-49A6-8995-19A9B11A6843}" dt="2021-12-08T19:48:48.488" v="1" actId="20577"/>
          <ac:spMkLst>
            <pc:docMk/>
            <pc:sldMk cId="1558113041" sldId="263"/>
            <ac:spMk id="3" creationId="{A45B5B84-4CAE-445A-A642-4036C4796554}"/>
          </ac:spMkLst>
        </pc:spChg>
      </pc:sldChg>
      <pc:sldChg chg="del">
        <pc:chgData name="Hurwitz, Natasha (NIH/OD) [E]" userId="2786a6a7-2ade-49ec-8e6a-665dbeee0306" providerId="ADAL" clId="{6A03C8EF-5D4E-49A6-8995-19A9B11A6843}" dt="2021-12-08T20:03:40.783" v="148" actId="47"/>
        <pc:sldMkLst>
          <pc:docMk/>
          <pc:sldMk cId="1662847375" sldId="265"/>
        </pc:sldMkLst>
      </pc:sldChg>
      <pc:sldChg chg="modSp mod">
        <pc:chgData name="Hurwitz, Natasha (NIH/OD) [E]" userId="2786a6a7-2ade-49ec-8e6a-665dbeee0306" providerId="ADAL" clId="{6A03C8EF-5D4E-49A6-8995-19A9B11A6843}" dt="2021-12-08T19:51:26.783" v="146" actId="20577"/>
        <pc:sldMkLst>
          <pc:docMk/>
          <pc:sldMk cId="3524726376" sldId="267"/>
        </pc:sldMkLst>
        <pc:spChg chg="mod">
          <ac:chgData name="Hurwitz, Natasha (NIH/OD) [E]" userId="2786a6a7-2ade-49ec-8e6a-665dbeee0306" providerId="ADAL" clId="{6A03C8EF-5D4E-49A6-8995-19A9B11A6843}" dt="2021-12-08T19:51:26.783" v="146" actId="20577"/>
          <ac:spMkLst>
            <pc:docMk/>
            <pc:sldMk cId="3524726376" sldId="267"/>
            <ac:spMk id="3" creationId="{AE28CC64-38FD-4455-8EBF-CDCF787B9060}"/>
          </ac:spMkLst>
        </pc:spChg>
      </pc:sldChg>
    </pc:docChg>
  </pc:docChgLst>
  <pc:docChgLst>
    <pc:chgData name="Hurwitz, Natasha (NIH/OD) [E]" userId="S::hurwitzn@nih.gov::2786a6a7-2ade-49ec-8e6a-665dbeee0306" providerId="AD" clId="Web-{E5E6CE22-32C2-79AD-373A-C57995E7724A}"/>
    <pc:docChg chg="">
      <pc:chgData name="Hurwitz, Natasha (NIH/OD) [E]" userId="S::hurwitzn@nih.gov::2786a6a7-2ade-49ec-8e6a-665dbeee0306" providerId="AD" clId="Web-{E5E6CE22-32C2-79AD-373A-C57995E7724A}" dt="2021-12-13T17:00:57.776" v="0"/>
      <pc:docMkLst>
        <pc:docMk/>
      </pc:docMkLst>
      <pc:sldChg chg="delCm">
        <pc:chgData name="Hurwitz, Natasha (NIH/OD) [E]" userId="S::hurwitzn@nih.gov::2786a6a7-2ade-49ec-8e6a-665dbeee0306" providerId="AD" clId="Web-{E5E6CE22-32C2-79AD-373A-C57995E7724A}" dt="2021-12-13T17:00:57.776" v="0"/>
        <pc:sldMkLst>
          <pc:docMk/>
          <pc:sldMk cId="151715090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4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589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337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28866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980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261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800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7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D62726E-379B-B349-9EED-81ED093FA806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5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9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0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2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6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3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0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0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808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-bi/visuals/service-r-visuals#:~:text=R%20visuals%20are%20created%20from,the%20service%20from%20security%20risk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B026-3DCB-4AF4-9906-D7B111813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947607"/>
            <a:ext cx="4389427" cy="4962786"/>
          </a:xfrm>
        </p:spPr>
        <p:txBody>
          <a:bodyPr anchor="ctr">
            <a:normAutofit/>
          </a:bodyPr>
          <a:lstStyle/>
          <a:p>
            <a:r>
              <a:rPr lang="en-US"/>
              <a:t>Power BI and R and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06826-BB0A-4F39-BB9D-2EEAFBDFE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8207" y="4447552"/>
            <a:ext cx="5687341" cy="2037332"/>
          </a:xfrm>
          <a:effectLst/>
        </p:spPr>
        <p:txBody>
          <a:bodyPr anchor="ctr">
            <a:normAutofit/>
          </a:bodyPr>
          <a:lstStyle/>
          <a:p>
            <a:r>
              <a:rPr lang="en-US" sz="2800"/>
              <a:t>Power BI “Makers” Users Group, NIH Collaborations and Communications Team</a:t>
            </a:r>
          </a:p>
          <a:p>
            <a:r>
              <a:rPr lang="en-US" sz="2800"/>
              <a:t>December 2021</a:t>
            </a:r>
          </a:p>
        </p:txBody>
      </p:sp>
    </p:spTree>
    <p:extLst>
      <p:ext uri="{BB962C8B-B14F-4D97-AF65-F5344CB8AC3E}">
        <p14:creationId xmlns:p14="http://schemas.microsoft.com/office/powerpoint/2010/main" val="3554662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CEC0D-57F8-41D6-8CA0-753C6265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F7835-791F-4760-B81E-1290B87B02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12464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5FC3F-F581-42AF-8A50-7915E1805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1" y="753228"/>
            <a:ext cx="10040182" cy="1080938"/>
          </a:xfrm>
        </p:spPr>
        <p:txBody>
          <a:bodyPr>
            <a:normAutofit fontScale="90000"/>
          </a:bodyPr>
          <a:lstStyle/>
          <a:p>
            <a:r>
              <a:rPr lang="en-US" sz="3600">
                <a:effectLst/>
                <a:ea typeface="Calibri" panose="020F0502020204030204" pitchFamily="34" charset="0"/>
              </a:rPr>
              <a:t>Guidelines from Microsoft on Using Python/R in Power BI (from CIT)</a:t>
            </a:r>
            <a:br>
              <a:rPr lang="en-US" sz="3600">
                <a:effectLst/>
                <a:ea typeface="Calibri" panose="020F0502020204030204" pitchFamily="34" charset="0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80F37-3248-4B39-AC5E-9CE2C70E5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sz="24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Natasha thinks this is not necessarily security-related guidance, but more ways around known issues (bugs with MS and Python, mostly).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40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Guidelines from Microsoft on Using Python/R in Power BI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Use Power Query as first option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Only install the packages you need.  Only import packages you use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Streamline input data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Don’t use intermediate Data Frames in your script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Use one R or Python script per query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Uncheck “Enhanced meta-data” if you are using Python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Keep the data privacy implications in mind. Data Privacy must be set to "Public" 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Change date column to text before running Python and change it back to Date format after running the script.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22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0339-2A21-4E68-9771-65835EE5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CIT </a:t>
            </a:r>
            <a:br>
              <a:rPr lang="en-US"/>
            </a:br>
            <a:r>
              <a:rPr lang="en-US" sz="3600">
                <a:effectLst/>
                <a:ea typeface="Calibri" panose="020F0502020204030204" pitchFamily="34" charset="0"/>
              </a:rPr>
              <a:t>Potential risks of enabling R &amp; Python in Power BI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8710A-968D-4F23-AB04-1DC80493E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Potentially contain code with security/data privacy risks.</a:t>
            </a:r>
            <a:endParaRPr lang="en-US" sz="32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Globally config only - There is no control available to restrict R/Python to Security group/subset of users.</a:t>
            </a:r>
            <a:endParaRPr lang="en-US" sz="32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Cannot control what Power BI maker/developer implement in Power BI Desktop.</a:t>
            </a:r>
            <a:endParaRPr lang="en-US" sz="32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93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87E42-4587-4CB5-AB20-A443A8DC3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AEA1F-9E24-4227-A868-7366EA6C4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There are developers and users of Power BI at NIH who want the R and Python integration turned on.</a:t>
            </a:r>
          </a:p>
          <a:p>
            <a:r>
              <a:rPr lang="en-US"/>
              <a:t>This feature must be turned on or off for the entire community of NIH.</a:t>
            </a:r>
          </a:p>
          <a:p>
            <a:r>
              <a:rPr lang="en-US"/>
              <a:t>There are security risks in the authoring phase of R and Python scripts. There is no control on what can be written into an R or Python script. The capabilities are vast.</a:t>
            </a:r>
          </a:p>
          <a:p>
            <a:r>
              <a:rPr lang="en-US"/>
              <a:t>There are decision-makers, analysts, data scientists and statisticians across NIH who would benefit from the integration.</a:t>
            </a:r>
          </a:p>
        </p:txBody>
      </p:sp>
    </p:spTree>
    <p:extLst>
      <p:ext uri="{BB962C8B-B14F-4D97-AF65-F5344CB8AC3E}">
        <p14:creationId xmlns:p14="http://schemas.microsoft.com/office/powerpoint/2010/main" val="257272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9900-CFA6-458C-B113-CB50DCC92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C2145-6827-45B4-83FB-D190D6C3F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52320"/>
            <a:ext cx="9613861" cy="45110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>
                <a:effectLst/>
                <a:latin typeface="Calibri"/>
                <a:ea typeface="Calibri" panose="020F0502020204030204" pitchFamily="34" charset="0"/>
                <a:cs typeface="Times New Roman"/>
              </a:rPr>
              <a:t>There are standard visualizations that data scientists, statisticians and scientific researchers use like correlation matrices, regression analysis, survival curves, violin plots,</a:t>
            </a:r>
            <a:r>
              <a:rPr lang="en-US" sz="2000">
                <a:latin typeface="Calibri"/>
                <a:ea typeface="Calibri" panose="020F0502020204030204" pitchFamily="34" charset="0"/>
                <a:cs typeface="Times New Roman"/>
              </a:rPr>
              <a:t> </a:t>
            </a:r>
            <a:r>
              <a:rPr lang="en-US" sz="2000">
                <a:effectLst/>
                <a:latin typeface="Calibri"/>
                <a:ea typeface="Calibri" panose="020F0502020204030204" pitchFamily="34" charset="0"/>
                <a:cs typeface="Times New Roman"/>
              </a:rPr>
              <a:t>box plots and more that are not standard visualizations in Power BI.</a:t>
            </a:r>
            <a:r>
              <a:rPr lang="en-US" sz="2000">
                <a:latin typeface="Calibri"/>
                <a:ea typeface="Calibri" panose="020F0502020204030204" pitchFamily="34" charset="0"/>
                <a:cs typeface="Times New Roman"/>
              </a:rPr>
              <a:t> </a:t>
            </a:r>
            <a:endParaRPr lang="en-US" sz="200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communities use R and Python to rearrange data to create visualizations and analyze large amounts of data.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Staff members could share their findings among team members, track changes in near real-time and present their results to PIs who are interested in the progress of a study or set of analyses.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Clinical research teams have reports with R visuals that need to be shared across their teams. With Power BI + R and Python, these teams could automatically refresh data and allow the Principal Investigator and research team access to the information they need to make critical decisions.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8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EC14-D949-454E-90A9-889D03EF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– R and Python authoring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B5B84-4CAE-445A-A642-4036C4796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46807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risk is not in Power BI. The risk is in R and Python. </a:t>
            </a:r>
          </a:p>
          <a:p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ICOs make choices about what software staff may have on their NIH computers. If a staff member has been provided with R and Python to complete their work tasks, their IC has already completed the necessary review to allow this capability and introduce this risk. </a:t>
            </a:r>
          </a:p>
          <a:p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risk of sharing data or scripts that could introduce security problems already exists in having R and Python on a staff member’s computer. Integrating R and Python with Power BI does not increase this risk. </a:t>
            </a:r>
          </a:p>
          <a:p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the staff member who authors the dashboard and has R and Python on their computer can manipulate the scripts in Power BI. </a:t>
            </a:r>
          </a:p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staff begin requesting R and Python for their computers solely because they want to do something in Power BI, but do not have background in using R and Python, ICs should carefully evaluate these requests. 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1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7097A-F2ED-4D69-9EDB-C7BFC2D7A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the integration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86DAC-8344-47A3-A27E-EC3781569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can run R and Python scripts directly in Power BI Desktop and import the resulting datasets into a Power BI Desktop data model. </a:t>
            </a:r>
          </a:p>
          <a:p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use this capability, users must have R or Python installed on their desktop machines. </a:t>
            </a:r>
          </a:p>
          <a:p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 and Python can then be used to import data, create the data model and create custom visualizations. </a:t>
            </a:r>
          </a:p>
        </p:txBody>
      </p:sp>
    </p:spTree>
    <p:extLst>
      <p:ext uri="{BB962C8B-B14F-4D97-AF65-F5344CB8AC3E}">
        <p14:creationId xmlns:p14="http://schemas.microsoft.com/office/powerpoint/2010/main" val="151715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24E0-4BAB-4F13-9362-5B6CCB30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Would an R and Python script increase the risk of data leakage?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8CC64-38FD-4455-8EBF-CDCF787B9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077875" cy="432321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No. The same security features that prevent data leakage in any Power BI application prevent data leakage in applications with R and Python scripts.</a:t>
            </a:r>
          </a:p>
          <a:p>
            <a:r>
              <a:rPr lang="en-US"/>
              <a:t>When staff share applications, they are prompted to decide how much information to share. </a:t>
            </a:r>
          </a:p>
          <a:p>
            <a:r>
              <a:rPr lang="en-US"/>
              <a:t>There are other security features that can be applied to the entire application like row-level, column-level and object-level security.</a:t>
            </a:r>
          </a:p>
          <a:p>
            <a:r>
              <a:rPr lang="en-US"/>
              <a:t>Only the developer can change the R or Python script in the Power BI Desktop. </a:t>
            </a:r>
          </a:p>
          <a:p>
            <a:pPr lvl="1"/>
            <a:r>
              <a:rPr lang="en-US"/>
              <a:t>A published dashboard does not display the R or Python script. </a:t>
            </a:r>
          </a:p>
          <a:p>
            <a:pPr lvl="1"/>
            <a:r>
              <a:rPr lang="en-US"/>
              <a:t>A user does not have access to the script to manipulate it at Power BI online/service.</a:t>
            </a:r>
          </a:p>
          <a:p>
            <a:pPr lvl="1"/>
            <a:r>
              <a:rPr lang="en-US"/>
              <a:t>Scripts can only be changed in the Power BI Desktop</a:t>
            </a:r>
          </a:p>
          <a:p>
            <a:pPr lvl="1"/>
            <a:r>
              <a:rPr lang="en-US"/>
              <a:t>Scripts cannot be changed in the online Power BI service.</a:t>
            </a:r>
          </a:p>
        </p:txBody>
      </p:sp>
    </p:spTree>
    <p:extLst>
      <p:ext uri="{BB962C8B-B14F-4D97-AF65-F5344CB8AC3E}">
        <p14:creationId xmlns:p14="http://schemas.microsoft.com/office/powerpoint/2010/main" val="3524726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51334-A8B6-4C57-97E4-AF0C9ACE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Could a user embed an R or Python script into a shared dashboard?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25BFF-3348-4A37-9561-9E0093BEC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No, a user who has been granted access to a published dashboard does not have access to the R or Python scripts in that dashboard.</a:t>
            </a:r>
          </a:p>
          <a:p>
            <a:r>
              <a:rPr lang="en-US"/>
              <a:t>The Power BI service applies a</a:t>
            </a:r>
            <a:r>
              <a:rPr lang="en-US" i="1"/>
              <a:t> sandbox </a:t>
            </a:r>
            <a:r>
              <a:rPr lang="en-US"/>
              <a:t>technology to protect users and the service from security risks.</a:t>
            </a:r>
          </a:p>
          <a:p>
            <a:r>
              <a:rPr lang="en-US"/>
              <a:t>This </a:t>
            </a:r>
            <a:r>
              <a:rPr lang="en-US" i="1"/>
              <a:t>sandbox</a:t>
            </a:r>
            <a:r>
              <a:rPr lang="en-US"/>
              <a:t> approach imposes some restrictions on the R scripts running in the Power BI service, such as accessing the Internet, or accessing to other resources that are not required to create the R visual.</a:t>
            </a:r>
          </a:p>
          <a:p>
            <a:r>
              <a:rPr lang="en-US"/>
              <a:t>More information is available </a:t>
            </a:r>
            <a:r>
              <a:rPr lang="en-US">
                <a:hlinkClick r:id="rId2"/>
              </a:rPr>
              <a:t>here</a:t>
            </a:r>
            <a:r>
              <a:rPr lang="en-US"/>
              <a:t>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88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B005-9A43-43EC-8EF8-D76B8F7E4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are R and Python scripts a security risk?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09EAC-7DBA-430D-9041-681AC360B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 and Python users have tools in their hands that can do a lot with data. They can download mass amounts of data, manipulate that data and gain insights from that data. That’s the job of a data scientist. But Power BI doesn’t change that. What Microsoft wants you to know is that you cannot hold them responsible for anything your users do with R and Python. </a:t>
            </a:r>
          </a:p>
          <a:p>
            <a:r>
              <a:rPr lang="en-US"/>
              <a:t>Again, your users must have R and Python on their computers to do anything with it in Power BI. At NIH, ICs manage the applications that are available on staff computers. In order to have R and Python, a staff member needs IC approval. </a:t>
            </a:r>
          </a:p>
        </p:txBody>
      </p:sp>
    </p:spTree>
    <p:extLst>
      <p:ext uri="{BB962C8B-B14F-4D97-AF65-F5344CB8AC3E}">
        <p14:creationId xmlns:p14="http://schemas.microsoft.com/office/powerpoint/2010/main" val="252560078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Berlin</vt:lpstr>
      <vt:lpstr>Power BI and R and Python</vt:lpstr>
      <vt:lpstr>CIT  Potential risks of enabling R &amp; Python in Power BI</vt:lpstr>
      <vt:lpstr>Problem</vt:lpstr>
      <vt:lpstr>Benefits</vt:lpstr>
      <vt:lpstr>Problem – R and Python authoring phase</vt:lpstr>
      <vt:lpstr>How does the integration work?</vt:lpstr>
      <vt:lpstr>Would an R and Python script increase the risk of data leakage?</vt:lpstr>
      <vt:lpstr>Could a user embed an R or Python script into a shared dashboard?</vt:lpstr>
      <vt:lpstr>Why are R and Python scripts a security risk?</vt:lpstr>
      <vt:lpstr>Backup</vt:lpstr>
      <vt:lpstr>Guidelines from Microsoft on Using Python/R in Power BI (from CIT)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and R and Python</dc:title>
  <dc:creator>Hurwitz, Natasha (NIH/OD) [E]</dc:creator>
  <cp:revision>1</cp:revision>
  <dcterms:created xsi:type="dcterms:W3CDTF">2021-12-08T18:35:59Z</dcterms:created>
  <dcterms:modified xsi:type="dcterms:W3CDTF">2021-12-13T17:01:55Z</dcterms:modified>
</cp:coreProperties>
</file>