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0"/>
  </p:notesMasterIdLst>
  <p:sldIdLst>
    <p:sldId id="256" r:id="rId2"/>
    <p:sldId id="302" r:id="rId3"/>
    <p:sldId id="333" r:id="rId4"/>
    <p:sldId id="357" r:id="rId5"/>
    <p:sldId id="335" r:id="rId6"/>
    <p:sldId id="336" r:id="rId7"/>
    <p:sldId id="372" r:id="rId8"/>
    <p:sldId id="337" r:id="rId9"/>
    <p:sldId id="358" r:id="rId10"/>
    <p:sldId id="355" r:id="rId11"/>
    <p:sldId id="356" r:id="rId12"/>
    <p:sldId id="359" r:id="rId13"/>
    <p:sldId id="360" r:id="rId14"/>
    <p:sldId id="373" r:id="rId15"/>
    <p:sldId id="338" r:id="rId16"/>
    <p:sldId id="361" r:id="rId17"/>
    <p:sldId id="362" r:id="rId18"/>
    <p:sldId id="340" r:id="rId19"/>
    <p:sldId id="363" r:id="rId20"/>
    <p:sldId id="364" r:id="rId21"/>
    <p:sldId id="367" r:id="rId22"/>
    <p:sldId id="368" r:id="rId23"/>
    <p:sldId id="369" r:id="rId24"/>
    <p:sldId id="365" r:id="rId25"/>
    <p:sldId id="366" r:id="rId26"/>
    <p:sldId id="374" r:id="rId27"/>
    <p:sldId id="375" r:id="rId28"/>
    <p:sldId id="37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83" r:id="rId44"/>
    <p:sldId id="376" r:id="rId45"/>
    <p:sldId id="377" r:id="rId46"/>
    <p:sldId id="378" r:id="rId47"/>
    <p:sldId id="379" r:id="rId48"/>
    <p:sldId id="380" r:id="rId49"/>
    <p:sldId id="381" r:id="rId50"/>
    <p:sldId id="382" r:id="rId51"/>
    <p:sldId id="384" r:id="rId52"/>
    <p:sldId id="385" r:id="rId53"/>
    <p:sldId id="386" r:id="rId54"/>
    <p:sldId id="387" r:id="rId55"/>
    <p:sldId id="388" r:id="rId56"/>
    <p:sldId id="389" r:id="rId57"/>
    <p:sldId id="390" r:id="rId58"/>
    <p:sldId id="303" r:id="rId5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3979" autoAdjust="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856EB-DD3E-4993-A80B-6A0C6594685A}"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A5A73BC5-5C8F-4440-AFE3-CCDB464D0EF4}">
      <dgm:prSet custT="1"/>
      <dgm:spPr/>
      <dgm:t>
        <a:bodyPr/>
        <a:lstStyle/>
        <a:p>
          <a:pPr rtl="0"/>
          <a:r>
            <a:rPr lang="en-US" sz="1800" b="0" dirty="0"/>
            <a:t>Service Contract</a:t>
          </a:r>
          <a:endParaRPr lang="en-US" sz="1800" dirty="0"/>
        </a:p>
      </dgm:t>
    </dgm:pt>
    <dgm:pt modelId="{8A478F7A-19E6-44F6-86BE-E8B5D532538C}" type="parTrans" cxnId="{583C22F3-239A-4C44-B790-BF8645C807D7}">
      <dgm:prSet/>
      <dgm:spPr/>
      <dgm:t>
        <a:bodyPr/>
        <a:lstStyle/>
        <a:p>
          <a:endParaRPr lang="en-US"/>
        </a:p>
      </dgm:t>
    </dgm:pt>
    <dgm:pt modelId="{48A2A031-C04B-47E9-9B23-DB891C6FBC23}" type="sibTrans" cxnId="{583C22F3-239A-4C44-B790-BF8645C807D7}">
      <dgm:prSet/>
      <dgm:spPr/>
      <dgm:t>
        <a:bodyPr/>
        <a:lstStyle/>
        <a:p>
          <a:endParaRPr lang="en-US"/>
        </a:p>
      </dgm:t>
    </dgm:pt>
    <dgm:pt modelId="{E11B207F-F087-4FB6-93C1-F19AD2AB38EC}">
      <dgm:prSet/>
      <dgm:spPr/>
      <dgm:t>
        <a:bodyPr/>
        <a:lstStyle/>
        <a:p>
          <a:pPr rtl="0"/>
          <a:r>
            <a:rPr lang="en-US" b="0" dirty="0"/>
            <a:t>Defines Operations, Behaviors and </a:t>
          </a:r>
          <a:br>
            <a:rPr lang="en-US" b="0" dirty="0"/>
          </a:br>
          <a:r>
            <a:rPr lang="en-US" b="0" dirty="0"/>
            <a:t>Communication Shape</a:t>
          </a:r>
          <a:endParaRPr lang="en-US" dirty="0"/>
        </a:p>
      </dgm:t>
    </dgm:pt>
    <dgm:pt modelId="{878E3E5A-2C43-4929-A3C9-5FDE363B7479}" type="parTrans" cxnId="{F1348FC1-7175-4A52-A820-663034611BA6}">
      <dgm:prSet/>
      <dgm:spPr/>
      <dgm:t>
        <a:bodyPr/>
        <a:lstStyle/>
        <a:p>
          <a:endParaRPr lang="en-US"/>
        </a:p>
      </dgm:t>
    </dgm:pt>
    <dgm:pt modelId="{B0013205-F11C-4932-A9A2-BFAB5EACF0C8}" type="sibTrans" cxnId="{F1348FC1-7175-4A52-A820-663034611BA6}">
      <dgm:prSet/>
      <dgm:spPr/>
      <dgm:t>
        <a:bodyPr/>
        <a:lstStyle/>
        <a:p>
          <a:endParaRPr lang="en-US"/>
        </a:p>
      </dgm:t>
    </dgm:pt>
    <dgm:pt modelId="{CB583B7C-D28A-4DCB-A63B-92BFAD99FCB9}">
      <dgm:prSet custT="1"/>
      <dgm:spPr/>
      <dgm:t>
        <a:bodyPr/>
        <a:lstStyle/>
        <a:p>
          <a:pPr rtl="0"/>
          <a:r>
            <a:rPr lang="en-US" sz="1800" b="0" dirty="0"/>
            <a:t>Data Contract</a:t>
          </a:r>
          <a:endParaRPr lang="en-US" sz="1800" dirty="0"/>
        </a:p>
      </dgm:t>
    </dgm:pt>
    <dgm:pt modelId="{D7D8E08D-BEB2-4D98-BEAB-CD06A5584CF8}" type="parTrans" cxnId="{3BB455AA-8267-43B1-B14D-2B35F256C5B0}">
      <dgm:prSet/>
      <dgm:spPr/>
      <dgm:t>
        <a:bodyPr/>
        <a:lstStyle/>
        <a:p>
          <a:endParaRPr lang="en-US"/>
        </a:p>
      </dgm:t>
    </dgm:pt>
    <dgm:pt modelId="{B33CB863-0C97-4A3B-89E7-3FAEF3CAE3B9}" type="sibTrans" cxnId="{3BB455AA-8267-43B1-B14D-2B35F256C5B0}">
      <dgm:prSet/>
      <dgm:spPr/>
      <dgm:t>
        <a:bodyPr/>
        <a:lstStyle/>
        <a:p>
          <a:endParaRPr lang="en-US"/>
        </a:p>
      </dgm:t>
    </dgm:pt>
    <dgm:pt modelId="{5416BB70-054E-451E-A8BB-E0B2A4327E0A}">
      <dgm:prSet/>
      <dgm:spPr/>
      <dgm:t>
        <a:bodyPr/>
        <a:lstStyle/>
        <a:p>
          <a:pPr rtl="0"/>
          <a:r>
            <a:rPr lang="en-US" b="0" dirty="0"/>
            <a:t>Defines Schema and Versioning Strategies</a:t>
          </a:r>
          <a:endParaRPr lang="en-US" dirty="0"/>
        </a:p>
      </dgm:t>
    </dgm:pt>
    <dgm:pt modelId="{AB6E97B8-979D-476E-8FE5-CD91E0CA41A1}" type="parTrans" cxnId="{3F028D6D-32FC-4BF6-A477-2AAA8F01A13F}">
      <dgm:prSet/>
      <dgm:spPr/>
      <dgm:t>
        <a:bodyPr/>
        <a:lstStyle/>
        <a:p>
          <a:endParaRPr lang="en-US"/>
        </a:p>
      </dgm:t>
    </dgm:pt>
    <dgm:pt modelId="{4FF2DA9E-0D20-4658-BE78-4983FC610881}" type="sibTrans" cxnId="{3F028D6D-32FC-4BF6-A477-2AAA8F01A13F}">
      <dgm:prSet/>
      <dgm:spPr/>
      <dgm:t>
        <a:bodyPr/>
        <a:lstStyle/>
        <a:p>
          <a:endParaRPr lang="en-US"/>
        </a:p>
      </dgm:t>
    </dgm:pt>
    <dgm:pt modelId="{E997A6CE-3D5C-4FF6-B328-94BDFF416763}">
      <dgm:prSet custT="1"/>
      <dgm:spPr/>
      <dgm:t>
        <a:bodyPr/>
        <a:lstStyle/>
        <a:p>
          <a:pPr rtl="0"/>
          <a:r>
            <a:rPr lang="en-US" sz="1800" b="0" dirty="0"/>
            <a:t>Message Contract</a:t>
          </a:r>
          <a:endParaRPr lang="en-US" sz="1800" dirty="0"/>
        </a:p>
      </dgm:t>
    </dgm:pt>
    <dgm:pt modelId="{81B4F488-5120-4EC5-B324-D8023BBBF5E2}" type="parTrans" cxnId="{E54EC5E3-3715-446C-A301-146501093350}">
      <dgm:prSet/>
      <dgm:spPr/>
      <dgm:t>
        <a:bodyPr/>
        <a:lstStyle/>
        <a:p>
          <a:endParaRPr lang="en-US"/>
        </a:p>
      </dgm:t>
    </dgm:pt>
    <dgm:pt modelId="{4ABDC97C-1326-41C8-B929-D4100AF7AF70}" type="sibTrans" cxnId="{E54EC5E3-3715-446C-A301-146501093350}">
      <dgm:prSet/>
      <dgm:spPr/>
      <dgm:t>
        <a:bodyPr/>
        <a:lstStyle/>
        <a:p>
          <a:endParaRPr lang="en-US"/>
        </a:p>
      </dgm:t>
    </dgm:pt>
    <dgm:pt modelId="{BA865FBF-1981-4905-B44C-D50F95752B51}">
      <dgm:prSet/>
      <dgm:spPr/>
      <dgm:t>
        <a:bodyPr/>
        <a:lstStyle/>
        <a:p>
          <a:pPr rtl="0"/>
          <a:r>
            <a:rPr lang="en-US" b="0" dirty="0"/>
            <a:t>Allows defining application-specific headers and unwrapped body content</a:t>
          </a:r>
          <a:endParaRPr lang="en-US" dirty="0"/>
        </a:p>
      </dgm:t>
    </dgm:pt>
    <dgm:pt modelId="{AF1FF143-1C66-4203-A28A-4967CCCE27C1}" type="parTrans" cxnId="{C578DF8B-C326-40FA-A508-741A97D1C744}">
      <dgm:prSet/>
      <dgm:spPr/>
      <dgm:t>
        <a:bodyPr/>
        <a:lstStyle/>
        <a:p>
          <a:endParaRPr lang="en-US"/>
        </a:p>
      </dgm:t>
    </dgm:pt>
    <dgm:pt modelId="{EE4B319B-7CBF-4577-8F85-F74A53C0E8A9}" type="sibTrans" cxnId="{C578DF8B-C326-40FA-A508-741A97D1C744}">
      <dgm:prSet/>
      <dgm:spPr/>
      <dgm:t>
        <a:bodyPr/>
        <a:lstStyle/>
        <a:p>
          <a:endParaRPr lang="en-US"/>
        </a:p>
      </dgm:t>
    </dgm:pt>
    <dgm:pt modelId="{48258FA6-6A05-4967-9AC1-A9BC326317DC}">
      <dgm:prSet/>
      <dgm:spPr/>
      <dgm:t>
        <a:bodyPr/>
        <a:lstStyle/>
        <a:p>
          <a:pPr rtl="0"/>
          <a:r>
            <a:rPr lang="en-US" dirty="0"/>
            <a:t>What does your service do</a:t>
          </a:r>
        </a:p>
      </dgm:t>
    </dgm:pt>
    <dgm:pt modelId="{F5440F34-DDB0-477A-B2E8-15A59C8E923A}" type="parTrans" cxnId="{73939766-E735-40E4-93D1-CB6AA2310D6C}">
      <dgm:prSet/>
      <dgm:spPr/>
      <dgm:t>
        <a:bodyPr/>
        <a:lstStyle/>
        <a:p>
          <a:endParaRPr lang="en-US"/>
        </a:p>
      </dgm:t>
    </dgm:pt>
    <dgm:pt modelId="{A2DDDD46-5B57-4B07-93BF-BD6DE9AD1E4F}" type="sibTrans" cxnId="{73939766-E735-40E4-93D1-CB6AA2310D6C}">
      <dgm:prSet/>
      <dgm:spPr/>
      <dgm:t>
        <a:bodyPr/>
        <a:lstStyle/>
        <a:p>
          <a:endParaRPr lang="en-US"/>
        </a:p>
      </dgm:t>
    </dgm:pt>
    <dgm:pt modelId="{3C202884-3DEB-46DF-8AC6-4C80BD811128}">
      <dgm:prSet/>
      <dgm:spPr/>
      <dgm:t>
        <a:bodyPr/>
        <a:lstStyle/>
        <a:p>
          <a:pPr rtl="0"/>
          <a:r>
            <a:rPr lang="en-US" dirty="0"/>
            <a:t>What object data is used</a:t>
          </a:r>
        </a:p>
      </dgm:t>
    </dgm:pt>
    <dgm:pt modelId="{B6B2A767-28AE-4739-9F07-BA0F85B06CFE}" type="parTrans" cxnId="{4857066B-5F50-4854-B82E-2CB5836DD157}">
      <dgm:prSet/>
      <dgm:spPr/>
      <dgm:t>
        <a:bodyPr/>
        <a:lstStyle/>
        <a:p>
          <a:endParaRPr lang="en-US"/>
        </a:p>
      </dgm:t>
    </dgm:pt>
    <dgm:pt modelId="{8A730713-447B-470A-AA1E-47E4A013AFA0}" type="sibTrans" cxnId="{4857066B-5F50-4854-B82E-2CB5836DD157}">
      <dgm:prSet/>
      <dgm:spPr/>
      <dgm:t>
        <a:bodyPr/>
        <a:lstStyle/>
        <a:p>
          <a:endParaRPr lang="en-US"/>
        </a:p>
      </dgm:t>
    </dgm:pt>
    <dgm:pt modelId="{3444435E-E0FC-424A-9DCC-0DC92AA288B4}">
      <dgm:prSet/>
      <dgm:spPr/>
      <dgm:t>
        <a:bodyPr/>
        <a:lstStyle/>
        <a:p>
          <a:pPr rtl="0"/>
          <a:r>
            <a:rPr lang="en-US" dirty="0"/>
            <a:t>Allows control over the SOAP structure of messages</a:t>
          </a:r>
        </a:p>
      </dgm:t>
    </dgm:pt>
    <dgm:pt modelId="{A79E41FC-6686-4602-8617-405F1CED60CB}" type="parTrans" cxnId="{A2F14B1A-EDAD-44B0-BB38-E062C0D28D68}">
      <dgm:prSet/>
      <dgm:spPr/>
      <dgm:t>
        <a:bodyPr/>
        <a:lstStyle/>
        <a:p>
          <a:endParaRPr lang="en-US"/>
        </a:p>
      </dgm:t>
    </dgm:pt>
    <dgm:pt modelId="{2B896A6F-5FF8-4369-A0D2-AAD83E0DDAB0}" type="sibTrans" cxnId="{A2F14B1A-EDAD-44B0-BB38-E062C0D28D68}">
      <dgm:prSet/>
      <dgm:spPr/>
      <dgm:t>
        <a:bodyPr/>
        <a:lstStyle/>
        <a:p>
          <a:endParaRPr lang="en-US"/>
        </a:p>
      </dgm:t>
    </dgm:pt>
    <dgm:pt modelId="{2CA6A895-06AE-43E1-8BD7-414470389E69}" type="pres">
      <dgm:prSet presAssocID="{F32856EB-DD3E-4993-A80B-6A0C6594685A}" presName="theList" presStyleCnt="0">
        <dgm:presLayoutVars>
          <dgm:dir/>
          <dgm:animLvl val="lvl"/>
          <dgm:resizeHandles val="exact"/>
        </dgm:presLayoutVars>
      </dgm:prSet>
      <dgm:spPr/>
    </dgm:pt>
    <dgm:pt modelId="{1D60FB75-4D58-4030-8D70-3A45FB96632C}" type="pres">
      <dgm:prSet presAssocID="{A5A73BC5-5C8F-4440-AFE3-CCDB464D0EF4}" presName="compNode" presStyleCnt="0"/>
      <dgm:spPr/>
    </dgm:pt>
    <dgm:pt modelId="{5EED2564-2E67-4EC3-AEB9-8E13240ABB23}" type="pres">
      <dgm:prSet presAssocID="{A5A73BC5-5C8F-4440-AFE3-CCDB464D0EF4}" presName="aNode" presStyleLbl="bgShp" presStyleIdx="0" presStyleCnt="3" custLinFactNeighborX="850" custLinFactNeighborY="5137"/>
      <dgm:spPr/>
    </dgm:pt>
    <dgm:pt modelId="{C3A16957-8161-4252-97D4-CDC0D2D03896}" type="pres">
      <dgm:prSet presAssocID="{A5A73BC5-5C8F-4440-AFE3-CCDB464D0EF4}" presName="textNode" presStyleLbl="bgShp" presStyleIdx="0" presStyleCnt="3"/>
      <dgm:spPr/>
    </dgm:pt>
    <dgm:pt modelId="{AE1C108A-8CAA-485E-8EE0-CB40B1703BBA}" type="pres">
      <dgm:prSet presAssocID="{A5A73BC5-5C8F-4440-AFE3-CCDB464D0EF4}" presName="compChildNode" presStyleCnt="0"/>
      <dgm:spPr/>
    </dgm:pt>
    <dgm:pt modelId="{305CCBF4-A15D-4BB6-A971-DE5D6963FF61}" type="pres">
      <dgm:prSet presAssocID="{A5A73BC5-5C8F-4440-AFE3-CCDB464D0EF4}" presName="theInnerList" presStyleCnt="0"/>
      <dgm:spPr/>
    </dgm:pt>
    <dgm:pt modelId="{D6AA4E4A-AB67-4EBC-9C44-D9EC98547C08}" type="pres">
      <dgm:prSet presAssocID="{E11B207F-F087-4FB6-93C1-F19AD2AB38EC}" presName="childNode" presStyleLbl="node1" presStyleIdx="0" presStyleCnt="6">
        <dgm:presLayoutVars>
          <dgm:bulletEnabled val="1"/>
        </dgm:presLayoutVars>
      </dgm:prSet>
      <dgm:spPr/>
    </dgm:pt>
    <dgm:pt modelId="{08347003-A9F3-4F5F-8270-C17341E99192}" type="pres">
      <dgm:prSet presAssocID="{E11B207F-F087-4FB6-93C1-F19AD2AB38EC}" presName="aSpace2" presStyleCnt="0"/>
      <dgm:spPr/>
    </dgm:pt>
    <dgm:pt modelId="{C9F00B02-EA20-4A4A-BF84-FB1C519AF36E}" type="pres">
      <dgm:prSet presAssocID="{48258FA6-6A05-4967-9AC1-A9BC326317DC}" presName="childNode" presStyleLbl="node1" presStyleIdx="1" presStyleCnt="6">
        <dgm:presLayoutVars>
          <dgm:bulletEnabled val="1"/>
        </dgm:presLayoutVars>
      </dgm:prSet>
      <dgm:spPr/>
    </dgm:pt>
    <dgm:pt modelId="{81A660DE-69CB-4DAA-BA48-1ECB5737DAC3}" type="pres">
      <dgm:prSet presAssocID="{A5A73BC5-5C8F-4440-AFE3-CCDB464D0EF4}" presName="aSpace" presStyleCnt="0"/>
      <dgm:spPr/>
    </dgm:pt>
    <dgm:pt modelId="{CCD62299-21CC-4F72-BEAA-C4F03A4102B2}" type="pres">
      <dgm:prSet presAssocID="{CB583B7C-D28A-4DCB-A63B-92BFAD99FCB9}" presName="compNode" presStyleCnt="0"/>
      <dgm:spPr/>
    </dgm:pt>
    <dgm:pt modelId="{991128D8-C5E0-41E5-A610-862DF5754F41}" type="pres">
      <dgm:prSet presAssocID="{CB583B7C-D28A-4DCB-A63B-92BFAD99FCB9}" presName="aNode" presStyleLbl="bgShp" presStyleIdx="1" presStyleCnt="3"/>
      <dgm:spPr/>
    </dgm:pt>
    <dgm:pt modelId="{CA0A998F-3C1F-43A3-8655-7F221F622459}" type="pres">
      <dgm:prSet presAssocID="{CB583B7C-D28A-4DCB-A63B-92BFAD99FCB9}" presName="textNode" presStyleLbl="bgShp" presStyleIdx="1" presStyleCnt="3"/>
      <dgm:spPr/>
    </dgm:pt>
    <dgm:pt modelId="{11E48FFE-B751-4DF4-B3FB-F84431C7696E}" type="pres">
      <dgm:prSet presAssocID="{CB583B7C-D28A-4DCB-A63B-92BFAD99FCB9}" presName="compChildNode" presStyleCnt="0"/>
      <dgm:spPr/>
    </dgm:pt>
    <dgm:pt modelId="{BFA2578D-3FCA-4CE5-8F85-028662086D4B}" type="pres">
      <dgm:prSet presAssocID="{CB583B7C-D28A-4DCB-A63B-92BFAD99FCB9}" presName="theInnerList" presStyleCnt="0"/>
      <dgm:spPr/>
    </dgm:pt>
    <dgm:pt modelId="{22D86E0F-CCCD-47B3-9306-5CBBE9B388CD}" type="pres">
      <dgm:prSet presAssocID="{5416BB70-054E-451E-A8BB-E0B2A4327E0A}" presName="childNode" presStyleLbl="node1" presStyleIdx="2" presStyleCnt="6">
        <dgm:presLayoutVars>
          <dgm:bulletEnabled val="1"/>
        </dgm:presLayoutVars>
      </dgm:prSet>
      <dgm:spPr/>
    </dgm:pt>
    <dgm:pt modelId="{D9F513AA-8E78-4E03-BA7B-F8C34CC5395F}" type="pres">
      <dgm:prSet presAssocID="{5416BB70-054E-451E-A8BB-E0B2A4327E0A}" presName="aSpace2" presStyleCnt="0"/>
      <dgm:spPr/>
    </dgm:pt>
    <dgm:pt modelId="{87E03912-6255-4C8D-8034-0896770BB0BD}" type="pres">
      <dgm:prSet presAssocID="{3C202884-3DEB-46DF-8AC6-4C80BD811128}" presName="childNode" presStyleLbl="node1" presStyleIdx="3" presStyleCnt="6">
        <dgm:presLayoutVars>
          <dgm:bulletEnabled val="1"/>
        </dgm:presLayoutVars>
      </dgm:prSet>
      <dgm:spPr/>
    </dgm:pt>
    <dgm:pt modelId="{C3DAC209-861D-4F03-B193-78AE579F9FC9}" type="pres">
      <dgm:prSet presAssocID="{CB583B7C-D28A-4DCB-A63B-92BFAD99FCB9}" presName="aSpace" presStyleCnt="0"/>
      <dgm:spPr/>
    </dgm:pt>
    <dgm:pt modelId="{BEA32145-0B08-496D-BE91-59951A237144}" type="pres">
      <dgm:prSet presAssocID="{E997A6CE-3D5C-4FF6-B328-94BDFF416763}" presName="compNode" presStyleCnt="0"/>
      <dgm:spPr/>
    </dgm:pt>
    <dgm:pt modelId="{1B5C4719-F7D5-4772-88C3-01B2E32A26CD}" type="pres">
      <dgm:prSet presAssocID="{E997A6CE-3D5C-4FF6-B328-94BDFF416763}" presName="aNode" presStyleLbl="bgShp" presStyleIdx="2" presStyleCnt="3"/>
      <dgm:spPr/>
    </dgm:pt>
    <dgm:pt modelId="{6F46CF2F-1386-42C9-BDC7-5607443FC8A5}" type="pres">
      <dgm:prSet presAssocID="{E997A6CE-3D5C-4FF6-B328-94BDFF416763}" presName="textNode" presStyleLbl="bgShp" presStyleIdx="2" presStyleCnt="3"/>
      <dgm:spPr/>
    </dgm:pt>
    <dgm:pt modelId="{1A4F9E50-3A86-4CE9-A4B8-4437F5872A56}" type="pres">
      <dgm:prSet presAssocID="{E997A6CE-3D5C-4FF6-B328-94BDFF416763}" presName="compChildNode" presStyleCnt="0"/>
      <dgm:spPr/>
    </dgm:pt>
    <dgm:pt modelId="{40D88122-7D00-47F3-B8D2-693B2D3671BD}" type="pres">
      <dgm:prSet presAssocID="{E997A6CE-3D5C-4FF6-B328-94BDFF416763}" presName="theInnerList" presStyleCnt="0"/>
      <dgm:spPr/>
    </dgm:pt>
    <dgm:pt modelId="{AB3170E8-3548-4E4A-8EED-26803D03CB7E}" type="pres">
      <dgm:prSet presAssocID="{BA865FBF-1981-4905-B44C-D50F95752B51}" presName="childNode" presStyleLbl="node1" presStyleIdx="4" presStyleCnt="6">
        <dgm:presLayoutVars>
          <dgm:bulletEnabled val="1"/>
        </dgm:presLayoutVars>
      </dgm:prSet>
      <dgm:spPr/>
    </dgm:pt>
    <dgm:pt modelId="{7B2835DA-343A-4E86-AC7B-82C743F5BCBF}" type="pres">
      <dgm:prSet presAssocID="{BA865FBF-1981-4905-B44C-D50F95752B51}" presName="aSpace2" presStyleCnt="0"/>
      <dgm:spPr/>
    </dgm:pt>
    <dgm:pt modelId="{377CB23D-E5C0-4EDC-A465-CEE36A232DB6}" type="pres">
      <dgm:prSet presAssocID="{3444435E-E0FC-424A-9DCC-0DC92AA288B4}" presName="childNode" presStyleLbl="node1" presStyleIdx="5" presStyleCnt="6">
        <dgm:presLayoutVars>
          <dgm:bulletEnabled val="1"/>
        </dgm:presLayoutVars>
      </dgm:prSet>
      <dgm:spPr/>
    </dgm:pt>
  </dgm:ptLst>
  <dgm:cxnLst>
    <dgm:cxn modelId="{290AA212-50D7-4ADC-85D1-2F431EB503C9}" type="presOf" srcId="{E997A6CE-3D5C-4FF6-B328-94BDFF416763}" destId="{1B5C4719-F7D5-4772-88C3-01B2E32A26CD}" srcOrd="0" destOrd="0" presId="urn:microsoft.com/office/officeart/2005/8/layout/lProcess2"/>
    <dgm:cxn modelId="{A2F14B1A-EDAD-44B0-BB38-E062C0D28D68}" srcId="{E997A6CE-3D5C-4FF6-B328-94BDFF416763}" destId="{3444435E-E0FC-424A-9DCC-0DC92AA288B4}" srcOrd="1" destOrd="0" parTransId="{A79E41FC-6686-4602-8617-405F1CED60CB}" sibTransId="{2B896A6F-5FF8-4369-A0D2-AAD83E0DDAB0}"/>
    <dgm:cxn modelId="{A3E08922-2237-462C-A96C-12DB6DE42A4D}" type="presOf" srcId="{E997A6CE-3D5C-4FF6-B328-94BDFF416763}" destId="{6F46CF2F-1386-42C9-BDC7-5607443FC8A5}" srcOrd="1" destOrd="0" presId="urn:microsoft.com/office/officeart/2005/8/layout/lProcess2"/>
    <dgm:cxn modelId="{00C26D40-3CCE-4E89-9A4A-AA03BAD7EA70}" type="presOf" srcId="{BA865FBF-1981-4905-B44C-D50F95752B51}" destId="{AB3170E8-3548-4E4A-8EED-26803D03CB7E}" srcOrd="0" destOrd="0" presId="urn:microsoft.com/office/officeart/2005/8/layout/lProcess2"/>
    <dgm:cxn modelId="{73939766-E735-40E4-93D1-CB6AA2310D6C}" srcId="{A5A73BC5-5C8F-4440-AFE3-CCDB464D0EF4}" destId="{48258FA6-6A05-4967-9AC1-A9BC326317DC}" srcOrd="1" destOrd="0" parTransId="{F5440F34-DDB0-477A-B2E8-15A59C8E923A}" sibTransId="{A2DDDD46-5B57-4B07-93BF-BD6DE9AD1E4F}"/>
    <dgm:cxn modelId="{4857066B-5F50-4854-B82E-2CB5836DD157}" srcId="{CB583B7C-D28A-4DCB-A63B-92BFAD99FCB9}" destId="{3C202884-3DEB-46DF-8AC6-4C80BD811128}" srcOrd="1" destOrd="0" parTransId="{B6B2A767-28AE-4739-9F07-BA0F85B06CFE}" sibTransId="{8A730713-447B-470A-AA1E-47E4A013AFA0}"/>
    <dgm:cxn modelId="{BFD6894C-751F-4FAC-AB07-F5F3CF1BB7D3}" type="presOf" srcId="{A5A73BC5-5C8F-4440-AFE3-CCDB464D0EF4}" destId="{C3A16957-8161-4252-97D4-CDC0D2D03896}" srcOrd="1" destOrd="0" presId="urn:microsoft.com/office/officeart/2005/8/layout/lProcess2"/>
    <dgm:cxn modelId="{3F028D6D-32FC-4BF6-A477-2AAA8F01A13F}" srcId="{CB583B7C-D28A-4DCB-A63B-92BFAD99FCB9}" destId="{5416BB70-054E-451E-A8BB-E0B2A4327E0A}" srcOrd="0" destOrd="0" parTransId="{AB6E97B8-979D-476E-8FE5-CD91E0CA41A1}" sibTransId="{4FF2DA9E-0D20-4658-BE78-4983FC610881}"/>
    <dgm:cxn modelId="{B3ABED4F-7FB5-4E4D-8A04-A42ED2C5F383}" type="presOf" srcId="{CB583B7C-D28A-4DCB-A63B-92BFAD99FCB9}" destId="{991128D8-C5E0-41E5-A610-862DF5754F41}" srcOrd="0" destOrd="0" presId="urn:microsoft.com/office/officeart/2005/8/layout/lProcess2"/>
    <dgm:cxn modelId="{E5E25E55-C6C5-4881-B4BD-45903B04F928}" type="presOf" srcId="{3C202884-3DEB-46DF-8AC6-4C80BD811128}" destId="{87E03912-6255-4C8D-8034-0896770BB0BD}" srcOrd="0" destOrd="0" presId="urn:microsoft.com/office/officeart/2005/8/layout/lProcess2"/>
    <dgm:cxn modelId="{AFD3B458-013D-494F-87D5-C671D252790B}" type="presOf" srcId="{A5A73BC5-5C8F-4440-AFE3-CCDB464D0EF4}" destId="{5EED2564-2E67-4EC3-AEB9-8E13240ABB23}" srcOrd="0" destOrd="0" presId="urn:microsoft.com/office/officeart/2005/8/layout/lProcess2"/>
    <dgm:cxn modelId="{ABD82C83-E1CC-4CD3-AE63-C72702A4A450}" type="presOf" srcId="{5416BB70-054E-451E-A8BB-E0B2A4327E0A}" destId="{22D86E0F-CCCD-47B3-9306-5CBBE9B388CD}" srcOrd="0" destOrd="0" presId="urn:microsoft.com/office/officeart/2005/8/layout/lProcess2"/>
    <dgm:cxn modelId="{3206278B-085C-4724-96D8-C0086A282CC2}" type="presOf" srcId="{CB583B7C-D28A-4DCB-A63B-92BFAD99FCB9}" destId="{CA0A998F-3C1F-43A3-8655-7F221F622459}" srcOrd="1" destOrd="0" presId="urn:microsoft.com/office/officeart/2005/8/layout/lProcess2"/>
    <dgm:cxn modelId="{C578DF8B-C326-40FA-A508-741A97D1C744}" srcId="{E997A6CE-3D5C-4FF6-B328-94BDFF416763}" destId="{BA865FBF-1981-4905-B44C-D50F95752B51}" srcOrd="0" destOrd="0" parTransId="{AF1FF143-1C66-4203-A28A-4967CCCE27C1}" sibTransId="{EE4B319B-7CBF-4577-8F85-F74A53C0E8A9}"/>
    <dgm:cxn modelId="{3BB455AA-8267-43B1-B14D-2B35F256C5B0}" srcId="{F32856EB-DD3E-4993-A80B-6A0C6594685A}" destId="{CB583B7C-D28A-4DCB-A63B-92BFAD99FCB9}" srcOrd="1" destOrd="0" parTransId="{D7D8E08D-BEB2-4D98-BEAB-CD06A5584CF8}" sibTransId="{B33CB863-0C97-4A3B-89E7-3FAEF3CAE3B9}"/>
    <dgm:cxn modelId="{F953F6AC-544D-4CE2-BDB5-3630D4715DF0}" type="presOf" srcId="{48258FA6-6A05-4967-9AC1-A9BC326317DC}" destId="{C9F00B02-EA20-4A4A-BF84-FB1C519AF36E}" srcOrd="0" destOrd="0" presId="urn:microsoft.com/office/officeart/2005/8/layout/lProcess2"/>
    <dgm:cxn modelId="{33BC1BB7-00FD-4E55-8407-61FD4825E909}" type="presOf" srcId="{E11B207F-F087-4FB6-93C1-F19AD2AB38EC}" destId="{D6AA4E4A-AB67-4EBC-9C44-D9EC98547C08}" srcOrd="0" destOrd="0" presId="urn:microsoft.com/office/officeart/2005/8/layout/lProcess2"/>
    <dgm:cxn modelId="{89055BBD-8DBE-4E48-BCC5-89B0435EEB98}" type="presOf" srcId="{F32856EB-DD3E-4993-A80B-6A0C6594685A}" destId="{2CA6A895-06AE-43E1-8BD7-414470389E69}" srcOrd="0" destOrd="0" presId="urn:microsoft.com/office/officeart/2005/8/layout/lProcess2"/>
    <dgm:cxn modelId="{F1348FC1-7175-4A52-A820-663034611BA6}" srcId="{A5A73BC5-5C8F-4440-AFE3-CCDB464D0EF4}" destId="{E11B207F-F087-4FB6-93C1-F19AD2AB38EC}" srcOrd="0" destOrd="0" parTransId="{878E3E5A-2C43-4929-A3C9-5FDE363B7479}" sibTransId="{B0013205-F11C-4932-A9A2-BFAB5EACF0C8}"/>
    <dgm:cxn modelId="{BCB3ECCE-4490-40FE-B7B8-4BA43D5F9F81}" type="presOf" srcId="{3444435E-E0FC-424A-9DCC-0DC92AA288B4}" destId="{377CB23D-E5C0-4EDC-A465-CEE36A232DB6}" srcOrd="0" destOrd="0" presId="urn:microsoft.com/office/officeart/2005/8/layout/lProcess2"/>
    <dgm:cxn modelId="{E54EC5E3-3715-446C-A301-146501093350}" srcId="{F32856EB-DD3E-4993-A80B-6A0C6594685A}" destId="{E997A6CE-3D5C-4FF6-B328-94BDFF416763}" srcOrd="2" destOrd="0" parTransId="{81B4F488-5120-4EC5-B324-D8023BBBF5E2}" sibTransId="{4ABDC97C-1326-41C8-B929-D4100AF7AF70}"/>
    <dgm:cxn modelId="{583C22F3-239A-4C44-B790-BF8645C807D7}" srcId="{F32856EB-DD3E-4993-A80B-6A0C6594685A}" destId="{A5A73BC5-5C8F-4440-AFE3-CCDB464D0EF4}" srcOrd="0" destOrd="0" parTransId="{8A478F7A-19E6-44F6-86BE-E8B5D532538C}" sibTransId="{48A2A031-C04B-47E9-9B23-DB891C6FBC23}"/>
    <dgm:cxn modelId="{EE320806-1DC2-433D-A8CC-8FCE08F4D046}" type="presParOf" srcId="{2CA6A895-06AE-43E1-8BD7-414470389E69}" destId="{1D60FB75-4D58-4030-8D70-3A45FB96632C}" srcOrd="0" destOrd="0" presId="urn:microsoft.com/office/officeart/2005/8/layout/lProcess2"/>
    <dgm:cxn modelId="{5E031261-0107-4A5F-B373-6D79BFF95B46}" type="presParOf" srcId="{1D60FB75-4D58-4030-8D70-3A45FB96632C}" destId="{5EED2564-2E67-4EC3-AEB9-8E13240ABB23}" srcOrd="0" destOrd="0" presId="urn:microsoft.com/office/officeart/2005/8/layout/lProcess2"/>
    <dgm:cxn modelId="{796BECC5-CE6C-44DC-A949-67A2E5A36B8D}" type="presParOf" srcId="{1D60FB75-4D58-4030-8D70-3A45FB96632C}" destId="{C3A16957-8161-4252-97D4-CDC0D2D03896}" srcOrd="1" destOrd="0" presId="urn:microsoft.com/office/officeart/2005/8/layout/lProcess2"/>
    <dgm:cxn modelId="{363227C7-5BB7-401E-BB71-751C99177BAA}" type="presParOf" srcId="{1D60FB75-4D58-4030-8D70-3A45FB96632C}" destId="{AE1C108A-8CAA-485E-8EE0-CB40B1703BBA}" srcOrd="2" destOrd="0" presId="urn:microsoft.com/office/officeart/2005/8/layout/lProcess2"/>
    <dgm:cxn modelId="{EDC0980B-28FE-482D-815D-29BBC80C77DC}" type="presParOf" srcId="{AE1C108A-8CAA-485E-8EE0-CB40B1703BBA}" destId="{305CCBF4-A15D-4BB6-A971-DE5D6963FF61}" srcOrd="0" destOrd="0" presId="urn:microsoft.com/office/officeart/2005/8/layout/lProcess2"/>
    <dgm:cxn modelId="{E7C03255-3D5D-44A6-86F8-AF9A40C65561}" type="presParOf" srcId="{305CCBF4-A15D-4BB6-A971-DE5D6963FF61}" destId="{D6AA4E4A-AB67-4EBC-9C44-D9EC98547C08}" srcOrd="0" destOrd="0" presId="urn:microsoft.com/office/officeart/2005/8/layout/lProcess2"/>
    <dgm:cxn modelId="{7EEECEEE-AA42-45A2-B002-8405C3169075}" type="presParOf" srcId="{305CCBF4-A15D-4BB6-A971-DE5D6963FF61}" destId="{08347003-A9F3-4F5F-8270-C17341E99192}" srcOrd="1" destOrd="0" presId="urn:microsoft.com/office/officeart/2005/8/layout/lProcess2"/>
    <dgm:cxn modelId="{06F17723-3DCF-43CE-BE54-149A7D681818}" type="presParOf" srcId="{305CCBF4-A15D-4BB6-A971-DE5D6963FF61}" destId="{C9F00B02-EA20-4A4A-BF84-FB1C519AF36E}" srcOrd="2" destOrd="0" presId="urn:microsoft.com/office/officeart/2005/8/layout/lProcess2"/>
    <dgm:cxn modelId="{3C4618E4-AACE-48BF-90AA-6DF063A370DF}" type="presParOf" srcId="{2CA6A895-06AE-43E1-8BD7-414470389E69}" destId="{81A660DE-69CB-4DAA-BA48-1ECB5737DAC3}" srcOrd="1" destOrd="0" presId="urn:microsoft.com/office/officeart/2005/8/layout/lProcess2"/>
    <dgm:cxn modelId="{AA4CF4F8-3F0D-4A52-8194-65A8FF784543}" type="presParOf" srcId="{2CA6A895-06AE-43E1-8BD7-414470389E69}" destId="{CCD62299-21CC-4F72-BEAA-C4F03A4102B2}" srcOrd="2" destOrd="0" presId="urn:microsoft.com/office/officeart/2005/8/layout/lProcess2"/>
    <dgm:cxn modelId="{19AE0A9A-482F-4EBF-8EA3-242D7D0B2C42}" type="presParOf" srcId="{CCD62299-21CC-4F72-BEAA-C4F03A4102B2}" destId="{991128D8-C5E0-41E5-A610-862DF5754F41}" srcOrd="0" destOrd="0" presId="urn:microsoft.com/office/officeart/2005/8/layout/lProcess2"/>
    <dgm:cxn modelId="{C5AB820C-7600-4D3A-8A95-FF01C0F66167}" type="presParOf" srcId="{CCD62299-21CC-4F72-BEAA-C4F03A4102B2}" destId="{CA0A998F-3C1F-43A3-8655-7F221F622459}" srcOrd="1" destOrd="0" presId="urn:microsoft.com/office/officeart/2005/8/layout/lProcess2"/>
    <dgm:cxn modelId="{EDD44038-0DC4-47E6-AEBB-8BB3C5A4AFCE}" type="presParOf" srcId="{CCD62299-21CC-4F72-BEAA-C4F03A4102B2}" destId="{11E48FFE-B751-4DF4-B3FB-F84431C7696E}" srcOrd="2" destOrd="0" presId="urn:microsoft.com/office/officeart/2005/8/layout/lProcess2"/>
    <dgm:cxn modelId="{F1868FDE-0762-46A1-A514-16431C140B7F}" type="presParOf" srcId="{11E48FFE-B751-4DF4-B3FB-F84431C7696E}" destId="{BFA2578D-3FCA-4CE5-8F85-028662086D4B}" srcOrd="0" destOrd="0" presId="urn:microsoft.com/office/officeart/2005/8/layout/lProcess2"/>
    <dgm:cxn modelId="{03822AED-B409-4E62-8C95-5D55F17ADF58}" type="presParOf" srcId="{BFA2578D-3FCA-4CE5-8F85-028662086D4B}" destId="{22D86E0F-CCCD-47B3-9306-5CBBE9B388CD}" srcOrd="0" destOrd="0" presId="urn:microsoft.com/office/officeart/2005/8/layout/lProcess2"/>
    <dgm:cxn modelId="{20DE0F66-1769-435C-9E2F-CA2E9FC9B944}" type="presParOf" srcId="{BFA2578D-3FCA-4CE5-8F85-028662086D4B}" destId="{D9F513AA-8E78-4E03-BA7B-F8C34CC5395F}" srcOrd="1" destOrd="0" presId="urn:microsoft.com/office/officeart/2005/8/layout/lProcess2"/>
    <dgm:cxn modelId="{BC5B8957-400B-4250-80EB-DC0CB52C384B}" type="presParOf" srcId="{BFA2578D-3FCA-4CE5-8F85-028662086D4B}" destId="{87E03912-6255-4C8D-8034-0896770BB0BD}" srcOrd="2" destOrd="0" presId="urn:microsoft.com/office/officeart/2005/8/layout/lProcess2"/>
    <dgm:cxn modelId="{CD279F57-7390-4EC4-935C-3B1D740FCB8E}" type="presParOf" srcId="{2CA6A895-06AE-43E1-8BD7-414470389E69}" destId="{C3DAC209-861D-4F03-B193-78AE579F9FC9}" srcOrd="3" destOrd="0" presId="urn:microsoft.com/office/officeart/2005/8/layout/lProcess2"/>
    <dgm:cxn modelId="{439B1DDC-C90B-4A14-84BF-3DEF5A70EB09}" type="presParOf" srcId="{2CA6A895-06AE-43E1-8BD7-414470389E69}" destId="{BEA32145-0B08-496D-BE91-59951A237144}" srcOrd="4" destOrd="0" presId="urn:microsoft.com/office/officeart/2005/8/layout/lProcess2"/>
    <dgm:cxn modelId="{547668F0-1C90-4109-B942-70FF453F2AC8}" type="presParOf" srcId="{BEA32145-0B08-496D-BE91-59951A237144}" destId="{1B5C4719-F7D5-4772-88C3-01B2E32A26CD}" srcOrd="0" destOrd="0" presId="urn:microsoft.com/office/officeart/2005/8/layout/lProcess2"/>
    <dgm:cxn modelId="{6ABECD76-E9B0-47E2-B304-2B5B6F685B29}" type="presParOf" srcId="{BEA32145-0B08-496D-BE91-59951A237144}" destId="{6F46CF2F-1386-42C9-BDC7-5607443FC8A5}" srcOrd="1" destOrd="0" presId="urn:microsoft.com/office/officeart/2005/8/layout/lProcess2"/>
    <dgm:cxn modelId="{15771B72-83F3-47CA-A1CF-F4D1C45FC3A4}" type="presParOf" srcId="{BEA32145-0B08-496D-BE91-59951A237144}" destId="{1A4F9E50-3A86-4CE9-A4B8-4437F5872A56}" srcOrd="2" destOrd="0" presId="urn:microsoft.com/office/officeart/2005/8/layout/lProcess2"/>
    <dgm:cxn modelId="{62F142C4-690A-4D0F-981A-9050E42F8F31}" type="presParOf" srcId="{1A4F9E50-3A86-4CE9-A4B8-4437F5872A56}" destId="{40D88122-7D00-47F3-B8D2-693B2D3671BD}" srcOrd="0" destOrd="0" presId="urn:microsoft.com/office/officeart/2005/8/layout/lProcess2"/>
    <dgm:cxn modelId="{2D54BAB9-7B1B-4AF4-8742-7C460CCD177D}" type="presParOf" srcId="{40D88122-7D00-47F3-B8D2-693B2D3671BD}" destId="{AB3170E8-3548-4E4A-8EED-26803D03CB7E}" srcOrd="0" destOrd="0" presId="urn:microsoft.com/office/officeart/2005/8/layout/lProcess2"/>
    <dgm:cxn modelId="{18A91AC3-4917-4813-9F82-EB1901D28D25}" type="presParOf" srcId="{40D88122-7D00-47F3-B8D2-693B2D3671BD}" destId="{7B2835DA-343A-4E86-AC7B-82C743F5BCBF}" srcOrd="1" destOrd="0" presId="urn:microsoft.com/office/officeart/2005/8/layout/lProcess2"/>
    <dgm:cxn modelId="{04B077FD-E92F-4B72-A4DF-EBF14A874146}" type="presParOf" srcId="{40D88122-7D00-47F3-B8D2-693B2D3671BD}" destId="{377CB23D-E5C0-4EDC-A465-CEE36A232DB6}"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D2564-2E67-4EC3-AEB9-8E13240ABB23}">
      <dsp:nvSpPr>
        <dsp:cNvPr id="0" name=""/>
        <dsp:cNvSpPr/>
      </dsp:nvSpPr>
      <dsp:spPr>
        <a:xfrm>
          <a:off x="21981" y="0"/>
          <a:ext cx="2474158" cy="380727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kern="1200" dirty="0"/>
            <a:t>Service Contract</a:t>
          </a:r>
          <a:endParaRPr lang="en-US" sz="1800" kern="1200" dirty="0"/>
        </a:p>
      </dsp:txBody>
      <dsp:txXfrm>
        <a:off x="21981" y="0"/>
        <a:ext cx="2474158" cy="1142183"/>
      </dsp:txXfrm>
    </dsp:sp>
    <dsp:sp modelId="{D6AA4E4A-AB67-4EBC-9C44-D9EC98547C08}">
      <dsp:nvSpPr>
        <dsp:cNvPr id="0" name=""/>
        <dsp:cNvSpPr/>
      </dsp:nvSpPr>
      <dsp:spPr>
        <a:xfrm>
          <a:off x="248367" y="1143298"/>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b="0" kern="1200" dirty="0"/>
            <a:t>Defines Operations, Behaviors and </a:t>
          </a:r>
          <a:br>
            <a:rPr lang="en-US" sz="1500" b="0" kern="1200" dirty="0"/>
          </a:br>
          <a:r>
            <a:rPr lang="en-US" sz="1500" b="0" kern="1200" dirty="0"/>
            <a:t>Communication Shape</a:t>
          </a:r>
          <a:endParaRPr lang="en-US" sz="1500" kern="1200" dirty="0"/>
        </a:p>
      </dsp:txBody>
      <dsp:txXfrm>
        <a:off x="281989" y="1176920"/>
        <a:ext cx="1912082" cy="1080702"/>
      </dsp:txXfrm>
    </dsp:sp>
    <dsp:sp modelId="{C9F00B02-EA20-4A4A-BF84-FB1C519AF36E}">
      <dsp:nvSpPr>
        <dsp:cNvPr id="0" name=""/>
        <dsp:cNvSpPr/>
      </dsp:nvSpPr>
      <dsp:spPr>
        <a:xfrm>
          <a:off x="248367" y="2467852"/>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What does your service do</a:t>
          </a:r>
        </a:p>
      </dsp:txBody>
      <dsp:txXfrm>
        <a:off x="281989" y="2501474"/>
        <a:ext cx="1912082" cy="1080702"/>
      </dsp:txXfrm>
    </dsp:sp>
    <dsp:sp modelId="{991128D8-C5E0-41E5-A610-862DF5754F41}">
      <dsp:nvSpPr>
        <dsp:cNvPr id="0" name=""/>
        <dsp:cNvSpPr/>
      </dsp:nvSpPr>
      <dsp:spPr>
        <a:xfrm>
          <a:off x="2660671" y="0"/>
          <a:ext cx="2474158" cy="380727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kern="1200" dirty="0"/>
            <a:t>Data Contract</a:t>
          </a:r>
          <a:endParaRPr lang="en-US" sz="1800" kern="1200" dirty="0"/>
        </a:p>
      </dsp:txBody>
      <dsp:txXfrm>
        <a:off x="2660671" y="0"/>
        <a:ext cx="2474158" cy="1142183"/>
      </dsp:txXfrm>
    </dsp:sp>
    <dsp:sp modelId="{22D86E0F-CCCD-47B3-9306-5CBBE9B388CD}">
      <dsp:nvSpPr>
        <dsp:cNvPr id="0" name=""/>
        <dsp:cNvSpPr/>
      </dsp:nvSpPr>
      <dsp:spPr>
        <a:xfrm>
          <a:off x="2908087" y="1143298"/>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b="0" kern="1200" dirty="0"/>
            <a:t>Defines Schema and Versioning Strategies</a:t>
          </a:r>
          <a:endParaRPr lang="en-US" sz="1500" kern="1200" dirty="0"/>
        </a:p>
      </dsp:txBody>
      <dsp:txXfrm>
        <a:off x="2941709" y="1176920"/>
        <a:ext cx="1912082" cy="1080702"/>
      </dsp:txXfrm>
    </dsp:sp>
    <dsp:sp modelId="{87E03912-6255-4C8D-8034-0896770BB0BD}">
      <dsp:nvSpPr>
        <dsp:cNvPr id="0" name=""/>
        <dsp:cNvSpPr/>
      </dsp:nvSpPr>
      <dsp:spPr>
        <a:xfrm>
          <a:off x="2908087" y="2467852"/>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What object data is used</a:t>
          </a:r>
        </a:p>
      </dsp:txBody>
      <dsp:txXfrm>
        <a:off x="2941709" y="2501474"/>
        <a:ext cx="1912082" cy="1080702"/>
      </dsp:txXfrm>
    </dsp:sp>
    <dsp:sp modelId="{1B5C4719-F7D5-4772-88C3-01B2E32A26CD}">
      <dsp:nvSpPr>
        <dsp:cNvPr id="0" name=""/>
        <dsp:cNvSpPr/>
      </dsp:nvSpPr>
      <dsp:spPr>
        <a:xfrm>
          <a:off x="5320391" y="0"/>
          <a:ext cx="2474158" cy="3807278"/>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kern="1200" dirty="0"/>
            <a:t>Message Contract</a:t>
          </a:r>
          <a:endParaRPr lang="en-US" sz="1800" kern="1200" dirty="0"/>
        </a:p>
      </dsp:txBody>
      <dsp:txXfrm>
        <a:off x="5320391" y="0"/>
        <a:ext cx="2474158" cy="1142183"/>
      </dsp:txXfrm>
    </dsp:sp>
    <dsp:sp modelId="{AB3170E8-3548-4E4A-8EED-26803D03CB7E}">
      <dsp:nvSpPr>
        <dsp:cNvPr id="0" name=""/>
        <dsp:cNvSpPr/>
      </dsp:nvSpPr>
      <dsp:spPr>
        <a:xfrm>
          <a:off x="5567807" y="1143298"/>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b="0" kern="1200" dirty="0"/>
            <a:t>Allows defining application-specific headers and unwrapped body content</a:t>
          </a:r>
          <a:endParaRPr lang="en-US" sz="1500" kern="1200" dirty="0"/>
        </a:p>
      </dsp:txBody>
      <dsp:txXfrm>
        <a:off x="5601429" y="1176920"/>
        <a:ext cx="1912082" cy="1080702"/>
      </dsp:txXfrm>
    </dsp:sp>
    <dsp:sp modelId="{377CB23D-E5C0-4EDC-A465-CEE36A232DB6}">
      <dsp:nvSpPr>
        <dsp:cNvPr id="0" name=""/>
        <dsp:cNvSpPr/>
      </dsp:nvSpPr>
      <dsp:spPr>
        <a:xfrm>
          <a:off x="5567807" y="2467852"/>
          <a:ext cx="1979326" cy="1147946"/>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rtl="0">
            <a:lnSpc>
              <a:spcPct val="90000"/>
            </a:lnSpc>
            <a:spcBef>
              <a:spcPct val="0"/>
            </a:spcBef>
            <a:spcAft>
              <a:spcPct val="35000"/>
            </a:spcAft>
            <a:buNone/>
          </a:pPr>
          <a:r>
            <a:rPr lang="en-US" sz="1500" kern="1200" dirty="0"/>
            <a:t>Allows control over the SOAP structure of messages</a:t>
          </a:r>
        </a:p>
      </dsp:txBody>
      <dsp:txXfrm>
        <a:off x="5601429" y="2501474"/>
        <a:ext cx="1912082" cy="108070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https://docs.microsoft.com/en-us/dotnet/framework/wcf/whats-wcf</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1605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https://docs.microsoft.com/en-us/dotnet/framework/wcf/architecture</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3999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25493"/>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7655" y="2241458"/>
            <a:ext cx="11887199"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Building RESTful Service with Windows Communication Foundation (WCF)</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 Fundamental Concepts - 2</a:t>
            </a:r>
          </a:p>
        </p:txBody>
      </p:sp>
      <p:sp>
        <p:nvSpPr>
          <p:cNvPr id="3" name="Text Placeholder 2"/>
          <p:cNvSpPr>
            <a:spLocks noGrp="1"/>
          </p:cNvSpPr>
          <p:nvPr>
            <p:ph type="body" idx="1"/>
          </p:nvPr>
        </p:nvSpPr>
        <p:spPr/>
        <p:txBody>
          <a:bodyPr>
            <a:normAutofit/>
          </a:bodyPr>
          <a:lstStyle/>
          <a:p>
            <a:pPr>
              <a:lnSpc>
                <a:spcPct val="120000"/>
              </a:lnSpc>
            </a:pPr>
            <a:r>
              <a:rPr lang="en-US" dirty="0"/>
              <a:t>Communication Protocols</a:t>
            </a:r>
          </a:p>
          <a:p>
            <a:pPr lvl="1">
              <a:lnSpc>
                <a:spcPct val="120000"/>
              </a:lnSpc>
            </a:pPr>
            <a:r>
              <a:rPr lang="en-US" dirty="0"/>
              <a:t>One required element of the communication stack is the </a:t>
            </a:r>
            <a:r>
              <a:rPr lang="en-US" i="1" dirty="0"/>
              <a:t>transport protocol</a:t>
            </a:r>
            <a:r>
              <a:rPr lang="en-US" dirty="0"/>
              <a:t>.  Messages can be sent over intranets and the Internet using common transports, such as HTTP and TCP. </a:t>
            </a:r>
          </a:p>
          <a:p>
            <a:pPr lvl="1">
              <a:lnSpc>
                <a:spcPct val="120000"/>
              </a:lnSpc>
            </a:pPr>
            <a:r>
              <a:rPr lang="en-US" dirty="0"/>
              <a:t>Another required element in the communication stack is the encoding that specifies how any given message is formatted. WCF provides the following encodings:</a:t>
            </a:r>
          </a:p>
          <a:p>
            <a:pPr lvl="2">
              <a:lnSpc>
                <a:spcPct val="120000"/>
              </a:lnSpc>
              <a:spcBef>
                <a:spcPts val="0"/>
              </a:spcBef>
            </a:pPr>
            <a:r>
              <a:rPr lang="en-US" i="1" dirty="0"/>
              <a:t>Text encoding</a:t>
            </a:r>
            <a:r>
              <a:rPr lang="en-US" dirty="0"/>
              <a:t>, an interoperable encoding.</a:t>
            </a:r>
          </a:p>
          <a:p>
            <a:pPr lvl="2">
              <a:lnSpc>
                <a:spcPct val="120000"/>
              </a:lnSpc>
              <a:spcBef>
                <a:spcPts val="0"/>
              </a:spcBef>
            </a:pPr>
            <a:r>
              <a:rPr lang="en-US" i="1" dirty="0"/>
              <a:t>Message Transmission Optimization Mechanism (MTOM) encoding</a:t>
            </a:r>
            <a:r>
              <a:rPr lang="en-US" dirty="0"/>
              <a:t>, which is an interoperable way for efficiently sending unstructured binary data to and from a service.</a:t>
            </a:r>
          </a:p>
          <a:p>
            <a:pPr lvl="2">
              <a:lnSpc>
                <a:spcPct val="120000"/>
              </a:lnSpc>
              <a:spcBef>
                <a:spcPts val="0"/>
              </a:spcBef>
            </a:pPr>
            <a:r>
              <a:rPr lang="en-US" i="1" dirty="0"/>
              <a:t>Binary encoding</a:t>
            </a:r>
            <a:r>
              <a:rPr lang="en-US" dirty="0"/>
              <a:t> for efficient transfer.</a:t>
            </a:r>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843788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 Fundamental Concepts - 3</a:t>
            </a:r>
          </a:p>
        </p:txBody>
      </p:sp>
      <p:sp>
        <p:nvSpPr>
          <p:cNvPr id="3" name="Text Placeholder 2"/>
          <p:cNvSpPr>
            <a:spLocks noGrp="1"/>
          </p:cNvSpPr>
          <p:nvPr>
            <p:ph type="body" idx="1"/>
          </p:nvPr>
        </p:nvSpPr>
        <p:spPr/>
        <p:txBody>
          <a:bodyPr>
            <a:normAutofit/>
          </a:bodyPr>
          <a:lstStyle/>
          <a:p>
            <a:r>
              <a:rPr lang="en-US" dirty="0"/>
              <a:t>Message Patterns</a:t>
            </a:r>
          </a:p>
          <a:p>
            <a:r>
              <a:rPr lang="en-US" dirty="0"/>
              <a:t>WCF supports several messaging patterns, including request-reply, one-way, and duplex communication. </a:t>
            </a:r>
          </a:p>
          <a:p>
            <a:r>
              <a:rPr lang="en-US" dirty="0"/>
              <a:t>Different transports support different messaging patterns, and thus affect the types of interactions that they support. </a:t>
            </a:r>
          </a:p>
          <a:p>
            <a:r>
              <a:rPr lang="en-US" dirty="0"/>
              <a:t>The WCF APIs and runtime also help you to send messages securely and reliably.</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173511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Architecture: Messaging Runtime</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grpSp>
        <p:nvGrpSpPr>
          <p:cNvPr id="5" name="Group 4"/>
          <p:cNvGrpSpPr/>
          <p:nvPr/>
        </p:nvGrpSpPr>
        <p:grpSpPr>
          <a:xfrm>
            <a:off x="2044698" y="1724261"/>
            <a:ext cx="8661400" cy="4321652"/>
            <a:chOff x="0" y="1725613"/>
            <a:chExt cx="9144000" cy="4641850"/>
          </a:xfrm>
        </p:grpSpPr>
        <p:sp>
          <p:nvSpPr>
            <p:cNvPr id="6" name="Rectangle 60"/>
            <p:cNvSpPr>
              <a:spLocks noChangeArrowheads="1"/>
            </p:cNvSpPr>
            <p:nvPr/>
          </p:nvSpPr>
          <p:spPr bwMode="auto">
            <a:xfrm>
              <a:off x="0" y="5815013"/>
              <a:ext cx="9144000" cy="552450"/>
            </a:xfrm>
            <a:prstGeom prst="rect">
              <a:avLst/>
            </a:prstGeom>
            <a:gradFill rotWithShape="0">
              <a:gsLst>
                <a:gs pos="0">
                  <a:schemeClr val="tx1">
                    <a:alpha val="50000"/>
                  </a:schemeClr>
                </a:gs>
                <a:gs pos="100000">
                  <a:schemeClr val="hlink">
                    <a:alpha val="70000"/>
                  </a:schemeClr>
                </a:gs>
              </a:gsLst>
              <a:lin ang="18900000" scaled="1"/>
            </a:gradFill>
            <a:ln w="12700" algn="ctr">
              <a:noFill/>
              <a:miter lim="800000"/>
              <a:headEnd/>
              <a:tailEnd/>
            </a:ln>
          </p:spPr>
          <p:txBody>
            <a:bodyPr wrap="none" anchor="ctr"/>
            <a:lstStyle/>
            <a:p>
              <a:endParaRPr lang="en-US"/>
            </a:p>
          </p:txBody>
        </p:sp>
        <p:sp>
          <p:nvSpPr>
            <p:cNvPr id="7" name="Rectangle 61"/>
            <p:cNvSpPr>
              <a:spLocks noChangeArrowheads="1"/>
            </p:cNvSpPr>
            <p:nvPr/>
          </p:nvSpPr>
          <p:spPr bwMode="auto">
            <a:xfrm>
              <a:off x="0" y="3627438"/>
              <a:ext cx="9144000" cy="2190750"/>
            </a:xfrm>
            <a:prstGeom prst="rect">
              <a:avLst/>
            </a:prstGeom>
            <a:gradFill rotWithShape="0">
              <a:gsLst>
                <a:gs pos="0">
                  <a:schemeClr val="tx1">
                    <a:alpha val="50000"/>
                  </a:schemeClr>
                </a:gs>
                <a:gs pos="100000">
                  <a:schemeClr val="accent1">
                    <a:alpha val="70000"/>
                  </a:schemeClr>
                </a:gs>
              </a:gsLst>
              <a:lin ang="18900000" scaled="1"/>
            </a:gradFill>
            <a:ln w="12700" algn="ctr">
              <a:noFill/>
              <a:miter lim="800000"/>
              <a:headEnd/>
              <a:tailEnd/>
            </a:ln>
          </p:spPr>
          <p:txBody>
            <a:bodyPr wrap="none" anchor="ctr"/>
            <a:lstStyle/>
            <a:p>
              <a:endParaRPr lang="en-US"/>
            </a:p>
          </p:txBody>
        </p:sp>
        <p:sp>
          <p:nvSpPr>
            <p:cNvPr id="8" name="Rectangle 62"/>
            <p:cNvSpPr>
              <a:spLocks noChangeArrowheads="1"/>
            </p:cNvSpPr>
            <p:nvPr/>
          </p:nvSpPr>
          <p:spPr bwMode="auto">
            <a:xfrm>
              <a:off x="0" y="1725613"/>
              <a:ext cx="9144000" cy="1908175"/>
            </a:xfrm>
            <a:prstGeom prst="rect">
              <a:avLst/>
            </a:prstGeom>
            <a:gradFill rotWithShape="0">
              <a:gsLst>
                <a:gs pos="0">
                  <a:schemeClr val="tx1">
                    <a:alpha val="50000"/>
                  </a:schemeClr>
                </a:gs>
                <a:gs pos="100000">
                  <a:schemeClr val="accent2">
                    <a:alpha val="70000"/>
                  </a:schemeClr>
                </a:gs>
              </a:gsLst>
              <a:lin ang="18900000" scaled="1"/>
            </a:gradFill>
            <a:ln w="12700" algn="ctr">
              <a:noFill/>
              <a:miter lim="800000"/>
              <a:headEnd/>
              <a:tailEnd/>
            </a:ln>
          </p:spPr>
          <p:txBody>
            <a:bodyPr wrap="none" anchor="ctr"/>
            <a:lstStyle/>
            <a:p>
              <a:endParaRPr lang="en-US"/>
            </a:p>
          </p:txBody>
        </p:sp>
        <p:cxnSp>
          <p:nvCxnSpPr>
            <p:cNvPr id="9" name="AutoShape 63"/>
            <p:cNvCxnSpPr>
              <a:cxnSpLocks noChangeShapeType="1"/>
            </p:cNvCxnSpPr>
            <p:nvPr/>
          </p:nvCxnSpPr>
          <p:spPr bwMode="auto">
            <a:xfrm rot="5400000">
              <a:off x="1825625" y="3551238"/>
              <a:ext cx="317500" cy="0"/>
            </a:xfrm>
            <a:prstGeom prst="straightConnector1">
              <a:avLst/>
            </a:prstGeom>
            <a:noFill/>
            <a:ln w="50800">
              <a:solidFill>
                <a:srgbClr val="F7E993"/>
              </a:solidFill>
              <a:round/>
              <a:headEnd/>
              <a:tailEnd/>
            </a:ln>
          </p:spPr>
        </p:cxnSp>
        <p:cxnSp>
          <p:nvCxnSpPr>
            <p:cNvPr id="10" name="AutoShape 64"/>
            <p:cNvCxnSpPr>
              <a:cxnSpLocks noChangeShapeType="1"/>
            </p:cNvCxnSpPr>
            <p:nvPr/>
          </p:nvCxnSpPr>
          <p:spPr bwMode="auto">
            <a:xfrm rot="5400000">
              <a:off x="1820862" y="4446588"/>
              <a:ext cx="327025" cy="0"/>
            </a:xfrm>
            <a:prstGeom prst="straightConnector1">
              <a:avLst/>
            </a:prstGeom>
            <a:noFill/>
            <a:ln w="50800">
              <a:solidFill>
                <a:srgbClr val="F7E993"/>
              </a:solidFill>
              <a:round/>
              <a:headEnd/>
              <a:tailEnd/>
            </a:ln>
          </p:spPr>
        </p:cxnSp>
        <p:cxnSp>
          <p:nvCxnSpPr>
            <p:cNvPr id="11" name="AutoShape 65"/>
            <p:cNvCxnSpPr>
              <a:cxnSpLocks noChangeShapeType="1"/>
            </p:cNvCxnSpPr>
            <p:nvPr/>
          </p:nvCxnSpPr>
          <p:spPr bwMode="auto">
            <a:xfrm rot="5400000">
              <a:off x="1816100" y="5351463"/>
              <a:ext cx="336550" cy="0"/>
            </a:xfrm>
            <a:prstGeom prst="straightConnector1">
              <a:avLst/>
            </a:prstGeom>
            <a:noFill/>
            <a:ln w="50800">
              <a:solidFill>
                <a:srgbClr val="F7E993"/>
              </a:solidFill>
              <a:round/>
              <a:headEnd/>
              <a:tailEnd/>
            </a:ln>
          </p:spPr>
        </p:cxnSp>
        <p:cxnSp>
          <p:nvCxnSpPr>
            <p:cNvPr id="12" name="AutoShape 66"/>
            <p:cNvCxnSpPr>
              <a:cxnSpLocks noChangeShapeType="1"/>
            </p:cNvCxnSpPr>
            <p:nvPr/>
          </p:nvCxnSpPr>
          <p:spPr bwMode="auto">
            <a:xfrm rot="5400000">
              <a:off x="5980113" y="3529013"/>
              <a:ext cx="317500" cy="0"/>
            </a:xfrm>
            <a:prstGeom prst="straightConnector1">
              <a:avLst/>
            </a:prstGeom>
            <a:noFill/>
            <a:ln w="50800">
              <a:solidFill>
                <a:srgbClr val="F7E993"/>
              </a:solidFill>
              <a:round/>
              <a:headEnd/>
              <a:tailEnd/>
            </a:ln>
          </p:spPr>
        </p:cxnSp>
        <p:cxnSp>
          <p:nvCxnSpPr>
            <p:cNvPr id="13" name="AutoShape 67"/>
            <p:cNvCxnSpPr>
              <a:cxnSpLocks noChangeShapeType="1"/>
            </p:cNvCxnSpPr>
            <p:nvPr/>
          </p:nvCxnSpPr>
          <p:spPr bwMode="auto">
            <a:xfrm rot="5400000">
              <a:off x="5986462" y="4435476"/>
              <a:ext cx="327025" cy="0"/>
            </a:xfrm>
            <a:prstGeom prst="straightConnector1">
              <a:avLst/>
            </a:prstGeom>
            <a:noFill/>
            <a:ln w="50800">
              <a:solidFill>
                <a:srgbClr val="F7E993"/>
              </a:solidFill>
              <a:round/>
              <a:headEnd/>
              <a:tailEnd/>
            </a:ln>
          </p:spPr>
        </p:cxnSp>
        <p:cxnSp>
          <p:nvCxnSpPr>
            <p:cNvPr id="14" name="AutoShape 68"/>
            <p:cNvCxnSpPr>
              <a:cxnSpLocks noChangeShapeType="1"/>
            </p:cNvCxnSpPr>
            <p:nvPr/>
          </p:nvCxnSpPr>
          <p:spPr bwMode="auto">
            <a:xfrm rot="5400000">
              <a:off x="5981700" y="5340350"/>
              <a:ext cx="336550" cy="0"/>
            </a:xfrm>
            <a:prstGeom prst="straightConnector1">
              <a:avLst/>
            </a:prstGeom>
            <a:noFill/>
            <a:ln w="50800">
              <a:solidFill>
                <a:srgbClr val="F7E993"/>
              </a:solidFill>
              <a:round/>
              <a:headEnd/>
              <a:tailEnd/>
            </a:ln>
          </p:spPr>
        </p:cxnSp>
        <p:graphicFrame>
          <p:nvGraphicFramePr>
            <p:cNvPr id="15" name="Object 69"/>
            <p:cNvGraphicFramePr>
              <a:graphicFrameLocks noChangeAspect="1"/>
            </p:cNvGraphicFramePr>
            <p:nvPr>
              <p:extLst>
                <p:ext uri="{D42A27DB-BD31-4B8C-83A1-F6EECF244321}">
                  <p14:modId xmlns:p14="http://schemas.microsoft.com/office/powerpoint/2010/main" val="1377390718"/>
                </p:ext>
              </p:extLst>
            </p:nvPr>
          </p:nvGraphicFramePr>
          <p:xfrm>
            <a:off x="4168775" y="5202238"/>
            <a:ext cx="901700" cy="593725"/>
          </p:xfrm>
          <a:graphic>
            <a:graphicData uri="http://schemas.openxmlformats.org/presentationml/2006/ole">
              <mc:AlternateContent xmlns:mc="http://schemas.openxmlformats.org/markup-compatibility/2006">
                <mc:Choice xmlns:v="urn:schemas-microsoft-com:vml" Requires="v">
                  <p:oleObj name="Visio" r:id="rId2" imgW="1367790" imgH="1041559" progId="">
                    <p:embed/>
                  </p:oleObj>
                </mc:Choice>
                <mc:Fallback>
                  <p:oleObj name="Visio" r:id="rId2" imgW="1367790" imgH="1041559" progId="">
                    <p:embed/>
                    <p:pic>
                      <p:nvPicPr>
                        <p:cNvPr id="16" name="Object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775" y="5202238"/>
                          <a:ext cx="901700" cy="593725"/>
                        </a:xfrm>
                        <a:prstGeom prst="rect">
                          <a:avLst/>
                        </a:prstGeom>
                        <a:noFill/>
                        <a:ln>
                          <a:noFill/>
                        </a:ln>
                        <a:effectLst/>
                        <a:extLst>
                          <a:ext uri="{909E8E84-426E-40DD-AFC4-6F175D3DCCD1}">
                            <a14:hiddenFill xmlns:a14="http://schemas.microsoft.com/office/drawing/2010/main">
                              <a:gradFill rotWithShape="0">
                                <a:gsLst>
                                  <a:gs pos="0">
                                    <a:schemeClr val="bg1"/>
                                  </a:gs>
                                  <a:gs pos="50000">
                                    <a:schemeClr val="accent1"/>
                                  </a:gs>
                                  <a:gs pos="100000">
                                    <a:schemeClr val="bg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 name="Group 71"/>
            <p:cNvGrpSpPr>
              <a:grpSpLocks/>
            </p:cNvGrpSpPr>
            <p:nvPr/>
          </p:nvGrpSpPr>
          <p:grpSpPr bwMode="auto">
            <a:xfrm>
              <a:off x="1096963" y="5451475"/>
              <a:ext cx="1752600" cy="717550"/>
              <a:chOff x="691" y="3434"/>
              <a:chExt cx="1104" cy="452"/>
            </a:xfrm>
          </p:grpSpPr>
          <p:pic>
            <p:nvPicPr>
              <p:cNvPr id="46" name="Picture 72" descr="TransparentRoundedRectangle-Green"/>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47" name="Rectangle 73"/>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17" name="Group 74"/>
            <p:cNvGrpSpPr>
              <a:grpSpLocks/>
            </p:cNvGrpSpPr>
            <p:nvPr/>
          </p:nvGrpSpPr>
          <p:grpSpPr bwMode="auto">
            <a:xfrm>
              <a:off x="1112838" y="4543425"/>
              <a:ext cx="1752600" cy="717550"/>
              <a:chOff x="691" y="3434"/>
              <a:chExt cx="1104" cy="452"/>
            </a:xfrm>
          </p:grpSpPr>
          <p:pic>
            <p:nvPicPr>
              <p:cNvPr id="44" name="Picture 75" descr="TransparentRoundedRectangle-Green"/>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45" name="Rectangle 76"/>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18" name="Group 77"/>
            <p:cNvGrpSpPr>
              <a:grpSpLocks/>
            </p:cNvGrpSpPr>
            <p:nvPr/>
          </p:nvGrpSpPr>
          <p:grpSpPr bwMode="auto">
            <a:xfrm>
              <a:off x="1103313" y="3651250"/>
              <a:ext cx="1752600" cy="717550"/>
              <a:chOff x="691" y="3434"/>
              <a:chExt cx="1104" cy="452"/>
            </a:xfrm>
          </p:grpSpPr>
          <p:pic>
            <p:nvPicPr>
              <p:cNvPr id="42" name="Picture 78" descr="TransparentRoundedRectangle-Green"/>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43" name="Rectangle 79"/>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grpSp>
          <p:nvGrpSpPr>
            <p:cNvPr id="19" name="Group 80"/>
            <p:cNvGrpSpPr>
              <a:grpSpLocks/>
            </p:cNvGrpSpPr>
            <p:nvPr/>
          </p:nvGrpSpPr>
          <p:grpSpPr bwMode="auto">
            <a:xfrm>
              <a:off x="5280025" y="5432425"/>
              <a:ext cx="1752600" cy="717550"/>
              <a:chOff x="691" y="3434"/>
              <a:chExt cx="1104" cy="452"/>
            </a:xfrm>
          </p:grpSpPr>
          <p:pic>
            <p:nvPicPr>
              <p:cNvPr id="40" name="Picture 81" descr="TransparentRoundedRectangle-Green"/>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41" name="Rectangle 82"/>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Transport</a:t>
                </a:r>
              </a:p>
            </p:txBody>
          </p:sp>
        </p:grpSp>
        <p:grpSp>
          <p:nvGrpSpPr>
            <p:cNvPr id="20" name="Group 83"/>
            <p:cNvGrpSpPr>
              <a:grpSpLocks/>
            </p:cNvGrpSpPr>
            <p:nvPr/>
          </p:nvGrpSpPr>
          <p:grpSpPr bwMode="auto">
            <a:xfrm>
              <a:off x="5295900" y="4524375"/>
              <a:ext cx="1752600" cy="717550"/>
              <a:chOff x="691" y="3434"/>
              <a:chExt cx="1104" cy="452"/>
            </a:xfrm>
          </p:grpSpPr>
          <p:pic>
            <p:nvPicPr>
              <p:cNvPr id="38" name="Picture 84" descr="TransparentRoundedRectangle-Green"/>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39" name="Rectangle 85"/>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Encoder</a:t>
                </a:r>
              </a:p>
            </p:txBody>
          </p:sp>
        </p:grpSp>
        <p:grpSp>
          <p:nvGrpSpPr>
            <p:cNvPr id="21" name="Group 86"/>
            <p:cNvGrpSpPr>
              <a:grpSpLocks/>
            </p:cNvGrpSpPr>
            <p:nvPr/>
          </p:nvGrpSpPr>
          <p:grpSpPr bwMode="auto">
            <a:xfrm>
              <a:off x="5286375" y="3632200"/>
              <a:ext cx="1752600" cy="717550"/>
              <a:chOff x="691" y="3434"/>
              <a:chExt cx="1104" cy="452"/>
            </a:xfrm>
          </p:grpSpPr>
          <p:pic>
            <p:nvPicPr>
              <p:cNvPr id="36" name="Picture 87" descr="TransparentRoundedRectangle-Green"/>
              <p:cNvPicPr>
                <a:picLocks noChangeArrowheads="1"/>
              </p:cNvPicPr>
              <p:nvPr/>
            </p:nvPicPr>
            <p:blipFill>
              <a:blip r:embed="rId4"/>
              <a:srcRect/>
              <a:stretch>
                <a:fillRect/>
              </a:stretch>
            </p:blipFill>
            <p:spPr bwMode="auto">
              <a:xfrm>
                <a:off x="691" y="3434"/>
                <a:ext cx="1104" cy="452"/>
              </a:xfrm>
              <a:prstGeom prst="rect">
                <a:avLst/>
              </a:prstGeom>
              <a:noFill/>
              <a:ln w="9525">
                <a:noFill/>
                <a:miter lim="800000"/>
                <a:headEnd/>
                <a:tailEnd/>
              </a:ln>
            </p:spPr>
          </p:pic>
          <p:sp>
            <p:nvSpPr>
              <p:cNvPr id="37" name="Rectangle 88"/>
              <p:cNvSpPr>
                <a:spLocks noChangeArrowheads="1"/>
              </p:cNvSpPr>
              <p:nvPr/>
            </p:nvSpPr>
            <p:spPr bwMode="auto">
              <a:xfrm>
                <a:off x="791" y="3570"/>
                <a:ext cx="896" cy="189"/>
              </a:xfrm>
              <a:prstGeom prst="rect">
                <a:avLst/>
              </a:prstGeom>
              <a:noFill/>
              <a:ln w="12700" algn="ctr">
                <a:noFill/>
                <a:miter lim="800000"/>
                <a:headEnd/>
                <a:tailEnd/>
              </a:ln>
            </p:spPr>
            <p:txBody>
              <a:bodyPr>
                <a:spAutoFit/>
              </a:bodyPr>
              <a:lstStyle/>
              <a:p>
                <a:pPr algn="ctr" eaLnBrk="0" hangingPunct="0">
                  <a:lnSpc>
                    <a:spcPct val="85000"/>
                  </a:lnSpc>
                  <a:spcBef>
                    <a:spcPct val="20000"/>
                  </a:spcBef>
                </a:pPr>
                <a:r>
                  <a:rPr lang="en-US" sz="1600" b="1"/>
                  <a:t>Protocol(s)</a:t>
                </a:r>
              </a:p>
            </p:txBody>
          </p:sp>
        </p:grpSp>
        <p:pic>
          <p:nvPicPr>
            <p:cNvPr id="22" name="Picture 89" descr="silver edge - sapphire square"/>
            <p:cNvPicPr>
              <a:picLocks noChangeArrowheads="1"/>
            </p:cNvPicPr>
            <p:nvPr/>
          </p:nvPicPr>
          <p:blipFill>
            <a:blip r:embed="rId5"/>
            <a:srcRect/>
            <a:stretch>
              <a:fillRect/>
            </a:stretch>
          </p:blipFill>
          <p:spPr bwMode="auto">
            <a:xfrm>
              <a:off x="941388" y="1952625"/>
              <a:ext cx="2057400" cy="1525588"/>
            </a:xfrm>
            <a:prstGeom prst="rect">
              <a:avLst/>
            </a:prstGeom>
            <a:noFill/>
            <a:ln w="9525">
              <a:noFill/>
              <a:miter lim="800000"/>
              <a:headEnd/>
              <a:tailEnd/>
            </a:ln>
          </p:spPr>
        </p:pic>
        <p:sp>
          <p:nvSpPr>
            <p:cNvPr id="23" name="Text Box 90"/>
            <p:cNvSpPr txBox="1">
              <a:spLocks noChangeArrowheads="1"/>
            </p:cNvSpPr>
            <p:nvPr/>
          </p:nvSpPr>
          <p:spPr bwMode="auto">
            <a:xfrm>
              <a:off x="1371039" y="2454275"/>
              <a:ext cx="1166347" cy="561986"/>
            </a:xfrm>
            <a:prstGeom prst="rect">
              <a:avLst/>
            </a:prstGeom>
            <a:noFill/>
            <a:ln w="12700" algn="ctr">
              <a:noFill/>
              <a:miter lim="800000"/>
              <a:headEnd/>
              <a:tailEnd/>
            </a:ln>
            <a:effectLst/>
          </p:spPr>
          <p:txBody>
            <a:bodyPr wrap="none">
              <a:spAutoFit/>
            </a:bodyPr>
            <a:lstStyle/>
            <a:p>
              <a:pPr algn="ctr" eaLnBrk="0" hangingPunct="0">
                <a:defRPr/>
              </a:pPr>
              <a:r>
                <a:rPr lang="en-US" sz="2800" dirty="0">
                  <a:latin typeface="Segoe Semibold" pitchFamily="34" charset="0"/>
                </a:rPr>
                <a:t>Client</a:t>
              </a:r>
            </a:p>
          </p:txBody>
        </p:sp>
        <p:cxnSp>
          <p:nvCxnSpPr>
            <p:cNvPr id="24" name="AutoShape 91"/>
            <p:cNvCxnSpPr>
              <a:cxnSpLocks noChangeShapeType="1"/>
            </p:cNvCxnSpPr>
            <p:nvPr/>
          </p:nvCxnSpPr>
          <p:spPr bwMode="auto">
            <a:xfrm rot="5400000">
              <a:off x="5988050" y="2714625"/>
              <a:ext cx="317500" cy="0"/>
            </a:xfrm>
            <a:prstGeom prst="straightConnector1">
              <a:avLst/>
            </a:prstGeom>
            <a:noFill/>
            <a:ln w="50800">
              <a:solidFill>
                <a:srgbClr val="F7E993"/>
              </a:solidFill>
              <a:round/>
              <a:headEnd/>
              <a:tailEnd/>
            </a:ln>
          </p:spPr>
        </p:cxnSp>
        <p:pic>
          <p:nvPicPr>
            <p:cNvPr id="25" name="Picture 92" descr="silver edge - rose square"/>
            <p:cNvPicPr>
              <a:picLocks noChangeAspect="1" noChangeArrowheads="1"/>
            </p:cNvPicPr>
            <p:nvPr/>
          </p:nvPicPr>
          <p:blipFill>
            <a:blip r:embed="rId6"/>
            <a:srcRect/>
            <a:stretch>
              <a:fillRect/>
            </a:stretch>
          </p:blipFill>
          <p:spPr bwMode="auto">
            <a:xfrm>
              <a:off x="4987925" y="2741613"/>
              <a:ext cx="2373313" cy="665162"/>
            </a:xfrm>
            <a:prstGeom prst="rect">
              <a:avLst/>
            </a:prstGeom>
            <a:noFill/>
            <a:ln w="9525">
              <a:noFill/>
              <a:miter lim="800000"/>
              <a:headEnd/>
              <a:tailEnd/>
            </a:ln>
          </p:spPr>
        </p:pic>
        <p:sp>
          <p:nvSpPr>
            <p:cNvPr id="26" name="Text Box 93"/>
            <p:cNvSpPr txBox="1">
              <a:spLocks noChangeArrowheads="1"/>
            </p:cNvSpPr>
            <p:nvPr/>
          </p:nvSpPr>
          <p:spPr bwMode="auto">
            <a:xfrm>
              <a:off x="5262970" y="2859088"/>
              <a:ext cx="1750198" cy="495870"/>
            </a:xfrm>
            <a:prstGeom prst="rect">
              <a:avLst/>
            </a:prstGeom>
            <a:noFill/>
            <a:ln w="12700" algn="ctr">
              <a:noFill/>
              <a:miter lim="800000"/>
              <a:headEnd/>
              <a:tailEnd/>
            </a:ln>
            <a:effectLst/>
          </p:spPr>
          <p:txBody>
            <a:bodyPr wrap="none">
              <a:spAutoFit/>
            </a:bodyPr>
            <a:lstStyle/>
            <a:p>
              <a:pPr algn="ctr" eaLnBrk="0" hangingPunct="0">
                <a:defRPr/>
              </a:pPr>
              <a:r>
                <a:rPr lang="en-US" sz="2400">
                  <a:latin typeface="Segoe Semibold" pitchFamily="34" charset="0"/>
                </a:rPr>
                <a:t>Dispatcher</a:t>
              </a:r>
            </a:p>
          </p:txBody>
        </p:sp>
        <p:pic>
          <p:nvPicPr>
            <p:cNvPr id="27" name="Picture 94" descr="silver edge - rose square"/>
            <p:cNvPicPr>
              <a:picLocks noChangeAspect="1" noChangeArrowheads="1"/>
            </p:cNvPicPr>
            <p:nvPr/>
          </p:nvPicPr>
          <p:blipFill>
            <a:blip r:embed="rId6"/>
            <a:srcRect/>
            <a:stretch>
              <a:fillRect/>
            </a:stretch>
          </p:blipFill>
          <p:spPr bwMode="auto">
            <a:xfrm>
              <a:off x="4984750" y="2049463"/>
              <a:ext cx="2373313" cy="665162"/>
            </a:xfrm>
            <a:prstGeom prst="rect">
              <a:avLst/>
            </a:prstGeom>
            <a:noFill/>
            <a:ln w="9525">
              <a:noFill/>
              <a:miter lim="800000"/>
              <a:headEnd/>
              <a:tailEnd/>
            </a:ln>
          </p:spPr>
        </p:pic>
        <p:sp>
          <p:nvSpPr>
            <p:cNvPr id="28" name="Text Box 95"/>
            <p:cNvSpPr txBox="1">
              <a:spLocks noChangeArrowheads="1"/>
            </p:cNvSpPr>
            <p:nvPr/>
          </p:nvSpPr>
          <p:spPr bwMode="auto">
            <a:xfrm>
              <a:off x="5498203" y="2166938"/>
              <a:ext cx="1279732" cy="495870"/>
            </a:xfrm>
            <a:prstGeom prst="rect">
              <a:avLst/>
            </a:prstGeom>
            <a:noFill/>
            <a:ln w="12700" algn="ctr">
              <a:noFill/>
              <a:miter lim="800000"/>
              <a:headEnd/>
              <a:tailEnd/>
            </a:ln>
            <a:effectLst/>
          </p:spPr>
          <p:txBody>
            <a:bodyPr wrap="none">
              <a:spAutoFit/>
            </a:bodyPr>
            <a:lstStyle/>
            <a:p>
              <a:pPr algn="ctr" eaLnBrk="0" hangingPunct="0">
                <a:defRPr/>
              </a:pPr>
              <a:r>
                <a:rPr lang="en-US" sz="2400">
                  <a:latin typeface="Segoe Semibold" pitchFamily="34" charset="0"/>
                </a:rPr>
                <a:t>Service</a:t>
              </a:r>
            </a:p>
          </p:txBody>
        </p:sp>
        <p:sp>
          <p:nvSpPr>
            <p:cNvPr id="29" name="Line 96"/>
            <p:cNvSpPr>
              <a:spLocks noChangeShapeType="1"/>
            </p:cNvSpPr>
            <p:nvPr/>
          </p:nvSpPr>
          <p:spPr bwMode="auto">
            <a:xfrm>
              <a:off x="2787650" y="5802313"/>
              <a:ext cx="2506663" cy="0"/>
            </a:xfrm>
            <a:prstGeom prst="line">
              <a:avLst/>
            </a:prstGeom>
            <a:noFill/>
            <a:ln w="38100">
              <a:solidFill>
                <a:srgbClr val="FFFF99"/>
              </a:solidFill>
              <a:round/>
              <a:headEnd/>
              <a:tailEnd/>
            </a:ln>
          </p:spPr>
          <p:txBody>
            <a:bodyPr wrap="none" anchor="ctr"/>
            <a:lstStyle/>
            <a:p>
              <a:endParaRPr lang="en-US"/>
            </a:p>
          </p:txBody>
        </p:sp>
        <p:sp>
          <p:nvSpPr>
            <p:cNvPr id="30" name="AutoShape 97"/>
            <p:cNvSpPr>
              <a:spLocks/>
            </p:cNvSpPr>
            <p:nvPr/>
          </p:nvSpPr>
          <p:spPr bwMode="auto">
            <a:xfrm>
              <a:off x="7402513" y="3613150"/>
              <a:ext cx="282575" cy="2189163"/>
            </a:xfrm>
            <a:prstGeom prst="rightBrace">
              <a:avLst>
                <a:gd name="adj1" fmla="val 64560"/>
                <a:gd name="adj2" fmla="val 50000"/>
              </a:avLst>
            </a:prstGeom>
            <a:noFill/>
            <a:ln w="38100">
              <a:solidFill>
                <a:schemeClr val="tx1"/>
              </a:solidFill>
              <a:round/>
              <a:headEnd/>
              <a:tailEnd/>
            </a:ln>
          </p:spPr>
          <p:txBody>
            <a:bodyPr wrap="none" anchor="ctr"/>
            <a:lstStyle/>
            <a:p>
              <a:endParaRPr lang="en-US"/>
            </a:p>
          </p:txBody>
        </p:sp>
        <p:sp>
          <p:nvSpPr>
            <p:cNvPr id="31" name="AutoShape 98"/>
            <p:cNvSpPr>
              <a:spLocks/>
            </p:cNvSpPr>
            <p:nvPr/>
          </p:nvSpPr>
          <p:spPr bwMode="auto">
            <a:xfrm>
              <a:off x="7397750" y="2071688"/>
              <a:ext cx="282575" cy="1522412"/>
            </a:xfrm>
            <a:prstGeom prst="rightBrace">
              <a:avLst>
                <a:gd name="adj1" fmla="val 44897"/>
                <a:gd name="adj2" fmla="val 50000"/>
              </a:avLst>
            </a:prstGeom>
            <a:noFill/>
            <a:ln w="38100">
              <a:solidFill>
                <a:schemeClr val="tx1"/>
              </a:solidFill>
              <a:round/>
              <a:headEnd/>
              <a:tailEnd/>
            </a:ln>
          </p:spPr>
          <p:txBody>
            <a:bodyPr wrap="none" anchor="ctr"/>
            <a:lstStyle/>
            <a:p>
              <a:endParaRPr lang="en-US"/>
            </a:p>
          </p:txBody>
        </p:sp>
        <p:sp>
          <p:nvSpPr>
            <p:cNvPr id="32" name="AutoShape 99"/>
            <p:cNvSpPr>
              <a:spLocks/>
            </p:cNvSpPr>
            <p:nvPr/>
          </p:nvSpPr>
          <p:spPr bwMode="auto">
            <a:xfrm>
              <a:off x="7413625" y="5826125"/>
              <a:ext cx="282575" cy="506413"/>
            </a:xfrm>
            <a:prstGeom prst="rightBrace">
              <a:avLst>
                <a:gd name="adj1" fmla="val 14934"/>
                <a:gd name="adj2" fmla="val 50000"/>
              </a:avLst>
            </a:prstGeom>
            <a:noFill/>
            <a:ln w="38100">
              <a:solidFill>
                <a:schemeClr val="tx1"/>
              </a:solidFill>
              <a:round/>
              <a:headEnd/>
              <a:tailEnd/>
            </a:ln>
          </p:spPr>
          <p:txBody>
            <a:bodyPr wrap="none" anchor="ctr"/>
            <a:lstStyle/>
            <a:p>
              <a:endParaRPr lang="en-US"/>
            </a:p>
          </p:txBody>
        </p:sp>
        <p:sp>
          <p:nvSpPr>
            <p:cNvPr id="33" name="Text Box 102"/>
            <p:cNvSpPr txBox="1">
              <a:spLocks noChangeArrowheads="1"/>
            </p:cNvSpPr>
            <p:nvPr/>
          </p:nvSpPr>
          <p:spPr bwMode="auto">
            <a:xfrm>
              <a:off x="7559675" y="2230438"/>
              <a:ext cx="1584325" cy="1187450"/>
            </a:xfrm>
            <a:prstGeom prst="rect">
              <a:avLst/>
            </a:prstGeom>
            <a:noFill/>
            <a:ln w="12700" algn="ctr">
              <a:noFill/>
              <a:miter lim="800000"/>
              <a:headEnd/>
              <a:tailEnd/>
            </a:ln>
          </p:spPr>
          <p:txBody>
            <a:bodyPr wrap="none">
              <a:spAutoFit/>
            </a:bodyPr>
            <a:lstStyle/>
            <a:p>
              <a:pPr algn="ctr"/>
              <a:r>
                <a:rPr lang="en-US" sz="2400" b="1"/>
                <a:t>Contract</a:t>
              </a:r>
            </a:p>
            <a:p>
              <a:pPr algn="ctr"/>
              <a:r>
                <a:rPr lang="en-US" sz="2400" b="1"/>
                <a:t>and</a:t>
              </a:r>
              <a:br>
                <a:rPr lang="en-US" sz="2400" b="1"/>
              </a:br>
              <a:r>
                <a:rPr lang="en-US" sz="2400" b="1"/>
                <a:t>Behaviors</a:t>
              </a:r>
            </a:p>
          </p:txBody>
        </p:sp>
        <p:sp>
          <p:nvSpPr>
            <p:cNvPr id="34" name="Text Box 103"/>
            <p:cNvSpPr txBox="1">
              <a:spLocks noChangeArrowheads="1"/>
            </p:cNvSpPr>
            <p:nvPr/>
          </p:nvSpPr>
          <p:spPr bwMode="auto">
            <a:xfrm>
              <a:off x="7788275" y="4462463"/>
              <a:ext cx="1300163" cy="457200"/>
            </a:xfrm>
            <a:prstGeom prst="rect">
              <a:avLst/>
            </a:prstGeom>
            <a:noFill/>
            <a:ln w="12700" algn="ctr">
              <a:noFill/>
              <a:miter lim="800000"/>
              <a:headEnd/>
              <a:tailEnd/>
            </a:ln>
          </p:spPr>
          <p:txBody>
            <a:bodyPr wrap="none">
              <a:spAutoFit/>
            </a:bodyPr>
            <a:lstStyle/>
            <a:p>
              <a:pPr algn="ctr"/>
              <a:r>
                <a:rPr lang="en-US" sz="2400" b="1"/>
                <a:t>Binding</a:t>
              </a:r>
            </a:p>
          </p:txBody>
        </p:sp>
        <p:sp>
          <p:nvSpPr>
            <p:cNvPr id="35" name="Text Box 104"/>
            <p:cNvSpPr txBox="1">
              <a:spLocks noChangeArrowheads="1"/>
            </p:cNvSpPr>
            <p:nvPr/>
          </p:nvSpPr>
          <p:spPr bwMode="auto">
            <a:xfrm>
              <a:off x="7759700" y="5857875"/>
              <a:ext cx="1328738" cy="457200"/>
            </a:xfrm>
            <a:prstGeom prst="rect">
              <a:avLst/>
            </a:prstGeom>
            <a:noFill/>
            <a:ln w="12700" algn="ctr">
              <a:noFill/>
              <a:miter lim="800000"/>
              <a:headEnd/>
              <a:tailEnd/>
            </a:ln>
          </p:spPr>
          <p:txBody>
            <a:bodyPr wrap="none">
              <a:spAutoFit/>
            </a:bodyPr>
            <a:lstStyle/>
            <a:p>
              <a:pPr algn="ctr"/>
              <a:r>
                <a:rPr lang="en-US" sz="2400" b="1"/>
                <a:t>Address</a:t>
              </a:r>
            </a:p>
          </p:txBody>
        </p:sp>
      </p:grpSp>
    </p:spTree>
    <p:extLst>
      <p:ext uri="{BB962C8B-B14F-4D97-AF65-F5344CB8AC3E}">
        <p14:creationId xmlns:p14="http://schemas.microsoft.com/office/powerpoint/2010/main" val="140795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- 1</a:t>
            </a:r>
          </a:p>
        </p:txBody>
      </p:sp>
      <p:sp>
        <p:nvSpPr>
          <p:cNvPr id="3" name="Text Placeholder 2"/>
          <p:cNvSpPr>
            <a:spLocks noGrp="1"/>
          </p:cNvSpPr>
          <p:nvPr>
            <p:ph type="body" idx="1"/>
          </p:nvPr>
        </p:nvSpPr>
        <p:spPr>
          <a:xfrm>
            <a:off x="0" y="1328286"/>
            <a:ext cx="7443042" cy="5113603"/>
          </a:xfrm>
        </p:spPr>
        <p:txBody>
          <a:bodyPr/>
          <a:lstStyle/>
          <a:p>
            <a:r>
              <a:rPr lang="en-US" dirty="0"/>
              <a:t>Three Types of Contracts</a:t>
            </a:r>
          </a:p>
          <a:p>
            <a:endParaRPr lang="en-US" dirty="0"/>
          </a:p>
          <a:p>
            <a:endParaRPr lang="en-US" dirty="0"/>
          </a:p>
          <a:p>
            <a:endParaRPr lang="en-US" dirty="0"/>
          </a:p>
          <a:p>
            <a:pPr marL="0" indent="0">
              <a:buNone/>
            </a:pPr>
            <a:endParaRPr lang="en-US" i="1" dirty="0"/>
          </a:p>
          <a:p>
            <a:pPr marL="457200" indent="-457200"/>
            <a:endParaRPr lang="en-US" dirty="0"/>
          </a:p>
          <a:p>
            <a:pPr marL="457200" indent="-457200"/>
            <a:r>
              <a:rPr lang="en-US" dirty="0"/>
              <a:t>Ways to Talk</a:t>
            </a:r>
          </a:p>
          <a:p>
            <a:pPr lvl="1">
              <a:lnSpc>
                <a:spcPct val="80000"/>
              </a:lnSpc>
            </a:pPr>
            <a:r>
              <a:rPr lang="en-US" dirty="0"/>
              <a:t>One Way - Datagram-style delivery</a:t>
            </a:r>
          </a:p>
          <a:p>
            <a:pPr lvl="1">
              <a:lnSpc>
                <a:spcPct val="80000"/>
              </a:lnSpc>
            </a:pPr>
            <a:r>
              <a:rPr lang="en-US" dirty="0"/>
              <a:t>Request-Reply - Immediate Reply on same logical thread</a:t>
            </a:r>
          </a:p>
          <a:p>
            <a:pPr lvl="1">
              <a:lnSpc>
                <a:spcPct val="80000"/>
              </a:lnSpc>
            </a:pPr>
            <a:r>
              <a:rPr lang="en-US" dirty="0"/>
              <a:t>Duplex - Reply “later” and on backchannel (callback-style)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graphicFrame>
        <p:nvGraphicFramePr>
          <p:cNvPr id="8" name="Diagram 7"/>
          <p:cNvGraphicFramePr/>
          <p:nvPr>
            <p:extLst>
              <p:ext uri="{D42A27DB-BD31-4B8C-83A1-F6EECF244321}">
                <p14:modId xmlns:p14="http://schemas.microsoft.com/office/powerpoint/2010/main" val="61736305"/>
              </p:ext>
            </p:extLst>
          </p:nvPr>
        </p:nvGraphicFramePr>
        <p:xfrm>
          <a:off x="4235669" y="178676"/>
          <a:ext cx="7795501" cy="3807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p:cNvGrpSpPr/>
          <p:nvPr/>
        </p:nvGrpSpPr>
        <p:grpSpPr>
          <a:xfrm>
            <a:off x="7350235" y="4026410"/>
            <a:ext cx="4745990" cy="2260600"/>
            <a:chOff x="495300" y="1136650"/>
            <a:chExt cx="8013700" cy="2927350"/>
          </a:xfrm>
        </p:grpSpPr>
        <p:pic>
          <p:nvPicPr>
            <p:cNvPr id="10" name="Picture 40" descr="silver edge - sapphire square"/>
            <p:cNvPicPr>
              <a:picLocks noChangeArrowheads="1"/>
            </p:cNvPicPr>
            <p:nvPr/>
          </p:nvPicPr>
          <p:blipFill>
            <a:blip r:embed="rId7"/>
            <a:srcRect/>
            <a:stretch>
              <a:fillRect/>
            </a:stretch>
          </p:blipFill>
          <p:spPr bwMode="auto">
            <a:xfrm>
              <a:off x="495300" y="1138238"/>
              <a:ext cx="2057400" cy="2925762"/>
            </a:xfrm>
            <a:prstGeom prst="rect">
              <a:avLst/>
            </a:prstGeom>
            <a:noFill/>
            <a:ln w="9525">
              <a:noFill/>
              <a:miter lim="800000"/>
              <a:headEnd/>
              <a:tailEnd/>
            </a:ln>
          </p:spPr>
        </p:pic>
        <p:pic>
          <p:nvPicPr>
            <p:cNvPr id="11" name="Picture 41" descr="silver edge - rose square"/>
            <p:cNvPicPr>
              <a:picLocks noChangeAspect="1" noChangeArrowheads="1"/>
            </p:cNvPicPr>
            <p:nvPr/>
          </p:nvPicPr>
          <p:blipFill>
            <a:blip r:embed="rId8"/>
            <a:srcRect/>
            <a:stretch>
              <a:fillRect/>
            </a:stretch>
          </p:blipFill>
          <p:spPr bwMode="auto">
            <a:xfrm>
              <a:off x="6451600" y="1136650"/>
              <a:ext cx="2057400" cy="2924175"/>
            </a:xfrm>
            <a:prstGeom prst="rect">
              <a:avLst/>
            </a:prstGeom>
            <a:noFill/>
            <a:ln w="9525">
              <a:noFill/>
              <a:miter lim="800000"/>
              <a:headEnd/>
              <a:tailEnd/>
            </a:ln>
          </p:spPr>
        </p:pic>
        <p:sp>
          <p:nvSpPr>
            <p:cNvPr id="12" name="Text Box 42"/>
            <p:cNvSpPr txBox="1">
              <a:spLocks noChangeArrowheads="1"/>
            </p:cNvSpPr>
            <p:nvPr/>
          </p:nvSpPr>
          <p:spPr bwMode="auto">
            <a:xfrm>
              <a:off x="797348" y="1739900"/>
              <a:ext cx="1421560" cy="518120"/>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Client</a:t>
              </a:r>
              <a:endParaRPr lang="en-US" sz="2800" dirty="0">
                <a:latin typeface="Segoe Semibold" pitchFamily="34" charset="0"/>
              </a:endParaRPr>
            </a:p>
          </p:txBody>
        </p:sp>
        <p:sp>
          <p:nvSpPr>
            <p:cNvPr id="13" name="Text Box 43"/>
            <p:cNvSpPr txBox="1">
              <a:spLocks noChangeArrowheads="1"/>
            </p:cNvSpPr>
            <p:nvPr/>
          </p:nvSpPr>
          <p:spPr bwMode="auto">
            <a:xfrm>
              <a:off x="6606467" y="1739900"/>
              <a:ext cx="1757192" cy="518120"/>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Service</a:t>
              </a:r>
              <a:endParaRPr lang="en-US" sz="2800" dirty="0">
                <a:latin typeface="Segoe Semibold" pitchFamily="34" charset="0"/>
              </a:endParaRPr>
            </a:p>
          </p:txBody>
        </p:sp>
        <p:sp>
          <p:nvSpPr>
            <p:cNvPr id="14" name="Line 81"/>
            <p:cNvSpPr>
              <a:spLocks noChangeShapeType="1"/>
            </p:cNvSpPr>
            <p:nvPr/>
          </p:nvSpPr>
          <p:spPr bwMode="auto">
            <a:xfrm>
              <a:off x="2505075" y="1727200"/>
              <a:ext cx="3951288" cy="0"/>
            </a:xfrm>
            <a:prstGeom prst="line">
              <a:avLst/>
            </a:prstGeom>
            <a:noFill/>
            <a:ln w="76200">
              <a:solidFill>
                <a:srgbClr val="00B050"/>
              </a:solidFill>
              <a:round/>
              <a:headEnd/>
              <a:tailEnd type="triangle" w="med" len="med"/>
            </a:ln>
          </p:spPr>
          <p:txBody>
            <a:bodyPr wrap="none" anchor="ctr"/>
            <a:lstStyle/>
            <a:p>
              <a:endParaRPr lang="en-US"/>
            </a:p>
          </p:txBody>
        </p:sp>
        <p:sp>
          <p:nvSpPr>
            <p:cNvPr id="15" name="Line 82"/>
            <p:cNvSpPr>
              <a:spLocks noChangeShapeType="1"/>
            </p:cNvSpPr>
            <p:nvPr/>
          </p:nvSpPr>
          <p:spPr bwMode="auto">
            <a:xfrm>
              <a:off x="2513013" y="2701925"/>
              <a:ext cx="3951287" cy="0"/>
            </a:xfrm>
            <a:prstGeom prst="line">
              <a:avLst/>
            </a:prstGeom>
            <a:noFill/>
            <a:ln w="76200">
              <a:solidFill>
                <a:srgbClr val="00B050"/>
              </a:solidFill>
              <a:round/>
              <a:headEnd/>
              <a:tailEnd type="triangle" w="med" len="med"/>
            </a:ln>
          </p:spPr>
          <p:txBody>
            <a:bodyPr wrap="none" anchor="ctr"/>
            <a:lstStyle/>
            <a:p>
              <a:endParaRPr lang="en-US"/>
            </a:p>
          </p:txBody>
        </p:sp>
        <p:sp>
          <p:nvSpPr>
            <p:cNvPr id="16" name="Line 83"/>
            <p:cNvSpPr>
              <a:spLocks noChangeShapeType="1"/>
            </p:cNvSpPr>
            <p:nvPr/>
          </p:nvSpPr>
          <p:spPr bwMode="auto">
            <a:xfrm>
              <a:off x="2520950" y="3676650"/>
              <a:ext cx="3951288" cy="0"/>
            </a:xfrm>
            <a:prstGeom prst="line">
              <a:avLst/>
            </a:prstGeom>
            <a:noFill/>
            <a:ln w="76200">
              <a:solidFill>
                <a:srgbClr val="00B050"/>
              </a:solidFill>
              <a:round/>
              <a:headEnd/>
              <a:tailEnd type="triangle" w="med" len="med"/>
            </a:ln>
          </p:spPr>
          <p:txBody>
            <a:bodyPr wrap="none" anchor="ctr"/>
            <a:lstStyle/>
            <a:p>
              <a:endParaRPr lang="en-US"/>
            </a:p>
          </p:txBody>
        </p:sp>
        <p:sp>
          <p:nvSpPr>
            <p:cNvPr id="17" name="Line 84"/>
            <p:cNvSpPr>
              <a:spLocks noChangeShapeType="1"/>
            </p:cNvSpPr>
            <p:nvPr/>
          </p:nvSpPr>
          <p:spPr bwMode="auto">
            <a:xfrm>
              <a:off x="2528888" y="3495675"/>
              <a:ext cx="3951287" cy="0"/>
            </a:xfrm>
            <a:prstGeom prst="line">
              <a:avLst/>
            </a:prstGeom>
            <a:noFill/>
            <a:ln w="76200">
              <a:solidFill>
                <a:srgbClr val="00B050"/>
              </a:solidFill>
              <a:round/>
              <a:headEnd type="triangle" w="med" len="med"/>
              <a:tailEnd/>
            </a:ln>
          </p:spPr>
          <p:txBody>
            <a:bodyPr wrap="none" anchor="ctr"/>
            <a:lstStyle/>
            <a:p>
              <a:endParaRPr lang="en-US"/>
            </a:p>
          </p:txBody>
        </p:sp>
        <p:sp>
          <p:nvSpPr>
            <p:cNvPr id="18" name="Text Box 85"/>
            <p:cNvSpPr txBox="1">
              <a:spLocks noChangeArrowheads="1"/>
            </p:cNvSpPr>
            <p:nvPr/>
          </p:nvSpPr>
          <p:spPr bwMode="auto">
            <a:xfrm>
              <a:off x="3730625" y="1190625"/>
              <a:ext cx="1266825" cy="396875"/>
            </a:xfrm>
            <a:prstGeom prst="rect">
              <a:avLst/>
            </a:prstGeom>
            <a:noFill/>
            <a:ln w="12700" algn="ctr">
              <a:noFill/>
              <a:miter lim="800000"/>
              <a:headEnd/>
              <a:tailEnd/>
            </a:ln>
          </p:spPr>
          <p:txBody>
            <a:bodyPr wrap="none">
              <a:spAutoFit/>
            </a:bodyPr>
            <a:lstStyle/>
            <a:p>
              <a:r>
                <a:rPr lang="en-US" sz="2000" b="1" dirty="0"/>
                <a:t>One Way</a:t>
              </a:r>
            </a:p>
          </p:txBody>
        </p:sp>
        <p:sp>
          <p:nvSpPr>
            <p:cNvPr id="19" name="Text Box 86"/>
            <p:cNvSpPr txBox="1">
              <a:spLocks noChangeArrowheads="1"/>
            </p:cNvSpPr>
            <p:nvPr/>
          </p:nvSpPr>
          <p:spPr bwMode="auto">
            <a:xfrm>
              <a:off x="3505200" y="2198688"/>
              <a:ext cx="1911350" cy="396875"/>
            </a:xfrm>
            <a:prstGeom prst="rect">
              <a:avLst/>
            </a:prstGeom>
            <a:noFill/>
            <a:ln w="12700" algn="ctr">
              <a:noFill/>
              <a:miter lim="800000"/>
              <a:headEnd/>
              <a:tailEnd/>
            </a:ln>
          </p:spPr>
          <p:txBody>
            <a:bodyPr wrap="none">
              <a:spAutoFit/>
            </a:bodyPr>
            <a:lstStyle/>
            <a:p>
              <a:r>
                <a:rPr lang="en-US" sz="2000" b="1"/>
                <a:t>Request-Reply</a:t>
              </a:r>
            </a:p>
          </p:txBody>
        </p:sp>
        <p:sp>
          <p:nvSpPr>
            <p:cNvPr id="20" name="Text Box 87"/>
            <p:cNvSpPr txBox="1">
              <a:spLocks noChangeArrowheads="1"/>
            </p:cNvSpPr>
            <p:nvPr/>
          </p:nvSpPr>
          <p:spPr bwMode="auto">
            <a:xfrm>
              <a:off x="3557588" y="2973388"/>
              <a:ext cx="1838325" cy="396875"/>
            </a:xfrm>
            <a:prstGeom prst="rect">
              <a:avLst/>
            </a:prstGeom>
            <a:noFill/>
            <a:ln w="12700" algn="ctr">
              <a:noFill/>
              <a:miter lim="800000"/>
              <a:headEnd/>
              <a:tailEnd/>
            </a:ln>
          </p:spPr>
          <p:txBody>
            <a:bodyPr wrap="none">
              <a:spAutoFit/>
            </a:bodyPr>
            <a:lstStyle/>
            <a:p>
              <a:r>
                <a:rPr lang="en-US" sz="2000" b="1"/>
                <a:t>Duplex (Dual)</a:t>
              </a:r>
            </a:p>
          </p:txBody>
        </p:sp>
      </p:grpSp>
    </p:spTree>
    <p:extLst>
      <p:ext uri="{BB962C8B-B14F-4D97-AF65-F5344CB8AC3E}">
        <p14:creationId xmlns:p14="http://schemas.microsoft.com/office/powerpoint/2010/main" val="400128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graphicEl>
                                              <a:dgm id="{5EED2564-2E67-4EC3-AEB9-8E13240ABB23}"/>
                                            </p:graphicEl>
                                          </p:spTgt>
                                        </p:tgtEl>
                                        <p:attrNameLst>
                                          <p:attrName>style.visibility</p:attrName>
                                        </p:attrNameLst>
                                      </p:cBhvr>
                                      <p:to>
                                        <p:strVal val="visible"/>
                                      </p:to>
                                    </p:set>
                                    <p:anim calcmode="lin" valueType="num">
                                      <p:cBhvr additive="base">
                                        <p:cTn id="7" dur="500" fill="hold"/>
                                        <p:tgtEl>
                                          <p:spTgt spid="8">
                                            <p:graphicEl>
                                              <a:dgm id="{5EED2564-2E67-4EC3-AEB9-8E13240ABB2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5EED2564-2E67-4EC3-AEB9-8E13240ABB23}"/>
                                            </p:graphic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graphicEl>
                                              <a:dgm id="{991128D8-C5E0-41E5-A610-862DF5754F41}"/>
                                            </p:graphicEl>
                                          </p:spTgt>
                                        </p:tgtEl>
                                        <p:attrNameLst>
                                          <p:attrName>style.visibility</p:attrName>
                                        </p:attrNameLst>
                                      </p:cBhvr>
                                      <p:to>
                                        <p:strVal val="visible"/>
                                      </p:to>
                                    </p:set>
                                    <p:anim calcmode="lin" valueType="num">
                                      <p:cBhvr additive="base">
                                        <p:cTn id="12" dur="500" fill="hold"/>
                                        <p:tgtEl>
                                          <p:spTgt spid="8">
                                            <p:graphicEl>
                                              <a:dgm id="{991128D8-C5E0-41E5-A610-862DF5754F41}"/>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graphicEl>
                                              <a:dgm id="{991128D8-C5E0-41E5-A610-862DF5754F41}"/>
                                            </p:graphic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graphicEl>
                                              <a:dgm id="{1B5C4719-F7D5-4772-88C3-01B2E32A26CD}"/>
                                            </p:graphicEl>
                                          </p:spTgt>
                                        </p:tgtEl>
                                        <p:attrNameLst>
                                          <p:attrName>style.visibility</p:attrName>
                                        </p:attrNameLst>
                                      </p:cBhvr>
                                      <p:to>
                                        <p:strVal val="visible"/>
                                      </p:to>
                                    </p:set>
                                    <p:anim calcmode="lin" valueType="num">
                                      <p:cBhvr additive="base">
                                        <p:cTn id="17" dur="500" fill="hold"/>
                                        <p:tgtEl>
                                          <p:spTgt spid="8">
                                            <p:graphicEl>
                                              <a:dgm id="{1B5C4719-F7D5-4772-88C3-01B2E32A26C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graphicEl>
                                              <a:dgm id="{1B5C4719-F7D5-4772-88C3-01B2E32A26CD}"/>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graphicEl>
                                              <a:dgm id="{D6AA4E4A-AB67-4EBC-9C44-D9EC98547C08}"/>
                                            </p:graphicEl>
                                          </p:spTgt>
                                        </p:tgtEl>
                                        <p:attrNameLst>
                                          <p:attrName>style.visibility</p:attrName>
                                        </p:attrNameLst>
                                      </p:cBhvr>
                                      <p:to>
                                        <p:strVal val="visible"/>
                                      </p:to>
                                    </p:set>
                                    <p:anim calcmode="lin" valueType="num">
                                      <p:cBhvr additive="base">
                                        <p:cTn id="23" dur="500" fill="hold"/>
                                        <p:tgtEl>
                                          <p:spTgt spid="8">
                                            <p:graphicEl>
                                              <a:dgm id="{D6AA4E4A-AB67-4EBC-9C44-D9EC98547C0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graphicEl>
                                              <a:dgm id="{D6AA4E4A-AB67-4EBC-9C44-D9EC98547C08}"/>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graphicEl>
                                              <a:dgm id="{C9F00B02-EA20-4A4A-BF84-FB1C519AF36E}"/>
                                            </p:graphicEl>
                                          </p:spTgt>
                                        </p:tgtEl>
                                        <p:attrNameLst>
                                          <p:attrName>style.visibility</p:attrName>
                                        </p:attrNameLst>
                                      </p:cBhvr>
                                      <p:to>
                                        <p:strVal val="visible"/>
                                      </p:to>
                                    </p:set>
                                    <p:anim calcmode="lin" valueType="num">
                                      <p:cBhvr additive="base">
                                        <p:cTn id="29" dur="500" fill="hold"/>
                                        <p:tgtEl>
                                          <p:spTgt spid="8">
                                            <p:graphicEl>
                                              <a:dgm id="{C9F00B02-EA20-4A4A-BF84-FB1C519AF36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graphicEl>
                                              <a:dgm id="{C9F00B02-EA20-4A4A-BF84-FB1C519AF36E}"/>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graphicEl>
                                              <a:dgm id="{22D86E0F-CCCD-47B3-9306-5CBBE9B388CD}"/>
                                            </p:graphicEl>
                                          </p:spTgt>
                                        </p:tgtEl>
                                        <p:attrNameLst>
                                          <p:attrName>style.visibility</p:attrName>
                                        </p:attrNameLst>
                                      </p:cBhvr>
                                      <p:to>
                                        <p:strVal val="visible"/>
                                      </p:to>
                                    </p:set>
                                    <p:anim calcmode="lin" valueType="num">
                                      <p:cBhvr additive="base">
                                        <p:cTn id="35" dur="500" fill="hold"/>
                                        <p:tgtEl>
                                          <p:spTgt spid="8">
                                            <p:graphicEl>
                                              <a:dgm id="{22D86E0F-CCCD-47B3-9306-5CBBE9B388CD}"/>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graphicEl>
                                              <a:dgm id="{22D86E0F-CCCD-47B3-9306-5CBBE9B388CD}"/>
                                            </p:graphic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graphicEl>
                                              <a:dgm id="{87E03912-6255-4C8D-8034-0896770BB0BD}"/>
                                            </p:graphicEl>
                                          </p:spTgt>
                                        </p:tgtEl>
                                        <p:attrNameLst>
                                          <p:attrName>style.visibility</p:attrName>
                                        </p:attrNameLst>
                                      </p:cBhvr>
                                      <p:to>
                                        <p:strVal val="visible"/>
                                      </p:to>
                                    </p:set>
                                    <p:anim calcmode="lin" valueType="num">
                                      <p:cBhvr additive="base">
                                        <p:cTn id="41" dur="500" fill="hold"/>
                                        <p:tgtEl>
                                          <p:spTgt spid="8">
                                            <p:graphicEl>
                                              <a:dgm id="{87E03912-6255-4C8D-8034-0896770BB0BD}"/>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graphicEl>
                                              <a:dgm id="{87E03912-6255-4C8D-8034-0896770BB0BD}"/>
                                            </p:graphic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
                                            <p:graphicEl>
                                              <a:dgm id="{AB3170E8-3548-4E4A-8EED-26803D03CB7E}"/>
                                            </p:graphicEl>
                                          </p:spTgt>
                                        </p:tgtEl>
                                        <p:attrNameLst>
                                          <p:attrName>style.visibility</p:attrName>
                                        </p:attrNameLst>
                                      </p:cBhvr>
                                      <p:to>
                                        <p:strVal val="visible"/>
                                      </p:to>
                                    </p:set>
                                    <p:anim calcmode="lin" valueType="num">
                                      <p:cBhvr additive="base">
                                        <p:cTn id="47" dur="500" fill="hold"/>
                                        <p:tgtEl>
                                          <p:spTgt spid="8">
                                            <p:graphicEl>
                                              <a:dgm id="{AB3170E8-3548-4E4A-8EED-26803D03CB7E}"/>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graphicEl>
                                              <a:dgm id="{AB3170E8-3548-4E4A-8EED-26803D03CB7E}"/>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
                                            <p:graphicEl>
                                              <a:dgm id="{377CB23D-E5C0-4EDC-A465-CEE36A232DB6}"/>
                                            </p:graphicEl>
                                          </p:spTgt>
                                        </p:tgtEl>
                                        <p:attrNameLst>
                                          <p:attrName>style.visibility</p:attrName>
                                        </p:attrNameLst>
                                      </p:cBhvr>
                                      <p:to>
                                        <p:strVal val="visible"/>
                                      </p:to>
                                    </p:set>
                                    <p:anim calcmode="lin" valueType="num">
                                      <p:cBhvr additive="base">
                                        <p:cTn id="53" dur="500" fill="hold"/>
                                        <p:tgtEl>
                                          <p:spTgt spid="8">
                                            <p:graphicEl>
                                              <a:dgm id="{377CB23D-E5C0-4EDC-A465-CEE36A232DB6}"/>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graphicEl>
                                              <a:dgm id="{377CB23D-E5C0-4EDC-A465-CEE36A232DB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Contracts - 2</a:t>
            </a:r>
          </a:p>
        </p:txBody>
      </p:sp>
      <p:sp>
        <p:nvSpPr>
          <p:cNvPr id="3" name="Text Placeholder 2"/>
          <p:cNvSpPr>
            <a:spLocks noGrp="1"/>
          </p:cNvSpPr>
          <p:nvPr>
            <p:ph type="body" idx="1"/>
          </p:nvPr>
        </p:nvSpPr>
        <p:spPr>
          <a:xfrm>
            <a:off x="0" y="1328286"/>
            <a:ext cx="12192000" cy="5113603"/>
          </a:xfrm>
        </p:spPr>
        <p:txBody>
          <a:bodyPr>
            <a:normAutofit lnSpcReduction="10000"/>
          </a:bodyPr>
          <a:lstStyle/>
          <a:p>
            <a:r>
              <a:rPr lang="en-US" b="1" dirty="0"/>
              <a:t>Service contract </a:t>
            </a:r>
            <a:r>
              <a:rPr lang="en-US" dirty="0"/>
              <a:t>− This contract provides information to the client as well as to the outer world about the offerings of the endpoint, and the protocols to be used in the communication process.</a:t>
            </a:r>
          </a:p>
          <a:p>
            <a:r>
              <a:rPr lang="en-US" b="1" dirty="0"/>
              <a:t>Data contract </a:t>
            </a:r>
            <a:r>
              <a:rPr lang="en-US" dirty="0"/>
              <a:t>− The data exchanged by a service is defined by a data contract. Both the client and the service has to be in agreement with the data contract.</a:t>
            </a:r>
          </a:p>
          <a:p>
            <a:r>
              <a:rPr lang="en-US" b="1" dirty="0"/>
              <a:t>Message contract </a:t>
            </a:r>
            <a:r>
              <a:rPr lang="en-US" dirty="0"/>
              <a:t>− A data contract is controlled by a message contract. It primarily does the customization of the type formatting of the SOAP message parameters. </a:t>
            </a:r>
          </a:p>
          <a:p>
            <a:r>
              <a:rPr lang="en-US" b="1" dirty="0"/>
              <a:t>Policy and Binding </a:t>
            </a:r>
            <a:r>
              <a:rPr lang="en-US" dirty="0"/>
              <a:t>− There are certain pre-conditions for communication with a service, and such conditions are defined by policy and binding contract. A client needs to follow this contract.</a:t>
            </a:r>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366014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Contracts - 1</a:t>
            </a:r>
          </a:p>
        </p:txBody>
      </p:sp>
      <p:sp>
        <p:nvSpPr>
          <p:cNvPr id="3" name="Text Placeholder 2"/>
          <p:cNvSpPr>
            <a:spLocks noGrp="1"/>
          </p:cNvSpPr>
          <p:nvPr>
            <p:ph type="body" idx="1"/>
          </p:nvPr>
        </p:nvSpPr>
        <p:spPr/>
        <p:txBody>
          <a:bodyPr/>
          <a:lstStyle/>
          <a:p>
            <a:pPr marL="3175" indent="0">
              <a:buNone/>
            </a:pPr>
            <a:r>
              <a:rPr lang="en-US" dirty="0"/>
              <a:t>A service contract specifies the following:</a:t>
            </a:r>
          </a:p>
          <a:p>
            <a:r>
              <a:rPr lang="en-US" dirty="0"/>
              <a:t>The operations a contract exposes.</a:t>
            </a:r>
          </a:p>
          <a:p>
            <a:r>
              <a:rPr lang="en-US" dirty="0"/>
              <a:t>The signature of the operations in terms of messages exchanged.</a:t>
            </a:r>
          </a:p>
          <a:p>
            <a:r>
              <a:rPr lang="en-US" dirty="0"/>
              <a:t>The data types of these messages.</a:t>
            </a:r>
          </a:p>
          <a:p>
            <a:r>
              <a:rPr lang="en-US" dirty="0"/>
              <a:t>The location of the operations.</a:t>
            </a:r>
          </a:p>
          <a:p>
            <a:r>
              <a:rPr lang="en-US" dirty="0"/>
              <a:t>The specific protocols and serialization formats that are used to support successful communication with the service.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31020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Contracts - 2</a:t>
            </a:r>
          </a:p>
        </p:txBody>
      </p:sp>
      <p:sp>
        <p:nvSpPr>
          <p:cNvPr id="3" name="Text Placeholder 2"/>
          <p:cNvSpPr>
            <a:spLocks noGrp="1"/>
          </p:cNvSpPr>
          <p:nvPr>
            <p:ph type="body" idx="1"/>
          </p:nvPr>
        </p:nvSpPr>
        <p:spPr/>
        <p:txBody>
          <a:bodyPr/>
          <a:lstStyle/>
          <a:p>
            <a:r>
              <a:rPr lang="en-US" dirty="0"/>
              <a:t>Service Contract</a:t>
            </a:r>
          </a:p>
          <a:p>
            <a:endParaRPr lang="en-US" dirty="0"/>
          </a:p>
          <a:p>
            <a:endParaRPr lang="en-US" dirty="0"/>
          </a:p>
          <a:p>
            <a:endParaRPr lang="en-US" dirty="0"/>
          </a:p>
          <a:p>
            <a:endParaRPr lang="en-US" dirty="0"/>
          </a:p>
          <a:p>
            <a:endParaRPr lang="en-US" dirty="0"/>
          </a:p>
          <a:p>
            <a:endParaRPr lang="en-US" dirty="0"/>
          </a:p>
          <a:p>
            <a:endParaRPr lang="en-US" dirty="0"/>
          </a:p>
          <a:p>
            <a:r>
              <a:rPr lang="en-US" dirty="0"/>
              <a:t>Service Contract: </a:t>
            </a:r>
            <a:r>
              <a:rPr lang="en-US" dirty="0" err="1"/>
              <a:t>OneWay</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
        <p:nvSpPr>
          <p:cNvPr id="5" name="Rectangle 3"/>
          <p:cNvSpPr>
            <a:spLocks noChangeArrowheads="1"/>
          </p:cNvSpPr>
          <p:nvPr/>
        </p:nvSpPr>
        <p:spPr bwMode="auto">
          <a:xfrm>
            <a:off x="469024" y="1820077"/>
            <a:ext cx="6856686" cy="2665248"/>
          </a:xfrm>
          <a:prstGeom prst="rect">
            <a:avLst/>
          </a:prstGeom>
          <a:ln>
            <a:solidFill>
              <a:schemeClr val="tx1"/>
            </a:solidFill>
            <a:headEnd/>
            <a:tailEnd/>
          </a:ln>
        </p:spPr>
        <p:style>
          <a:lnRef idx="2">
            <a:schemeClr val="accent4"/>
          </a:lnRef>
          <a:fillRef idx="1">
            <a:schemeClr val="lt1"/>
          </a:fillRef>
          <a:effectRef idx="0">
            <a:schemeClr val="accent4"/>
          </a:effectRef>
          <a:fontRef idx="minor">
            <a:schemeClr val="dk1"/>
          </a:fontRef>
        </p:style>
        <p:txBody>
          <a:bodyPr wrap="none" anchor="ctr"/>
          <a:lstStyle/>
          <a:p>
            <a:pPr eaLnBrk="0" hangingPunct="0">
              <a:lnSpc>
                <a:spcPct val="85000"/>
              </a:lnSpc>
              <a:spcBef>
                <a:spcPct val="20000"/>
              </a:spcBef>
            </a:pPr>
            <a:r>
              <a:rPr lang="en-US" sz="1800" b="1" dirty="0">
                <a:latin typeface="Consolas" pitchFamily="49" charset="0"/>
              </a:rPr>
              <a:t>using </a:t>
            </a:r>
            <a:r>
              <a:rPr lang="en-US" sz="1800" b="1" dirty="0" err="1">
                <a:latin typeface="Consolas" pitchFamily="49" charset="0"/>
              </a:rPr>
              <a:t>System.ServiceModel</a:t>
            </a:r>
            <a:r>
              <a:rPr lang="en-US" sz="1800" b="1" dirty="0">
                <a:latin typeface="Consolas" pitchFamily="49" charset="0"/>
              </a:rPr>
              <a:t>; </a:t>
            </a:r>
          </a:p>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ServiceContract</a:t>
            </a:r>
            <a:r>
              <a:rPr lang="en-US" sz="1800" b="1" dirty="0">
                <a:solidFill>
                  <a:srgbClr val="FF0000"/>
                </a:solidFill>
                <a:latin typeface="Consolas" pitchFamily="49" charset="0"/>
              </a:rPr>
              <a:t>]</a:t>
            </a:r>
          </a:p>
          <a:p>
            <a:pPr eaLnBrk="0" hangingPunct="0">
              <a:lnSpc>
                <a:spcPct val="85000"/>
              </a:lnSpc>
              <a:spcBef>
                <a:spcPct val="20000"/>
              </a:spcBef>
            </a:pPr>
            <a:r>
              <a:rPr lang="en-US" sz="1800" b="1" dirty="0">
                <a:latin typeface="Consolas" pitchFamily="49" charset="0"/>
              </a:rPr>
              <a:t>public interface </a:t>
            </a:r>
            <a:r>
              <a:rPr lang="en-US" sz="1800" b="1" dirty="0" err="1">
                <a:latin typeface="Consolas" pitchFamily="49" charset="0"/>
              </a:rPr>
              <a:t>ICalculate</a:t>
            </a:r>
            <a:r>
              <a:rPr lang="en-US" sz="1800" b="1" dirty="0">
                <a:latin typeface="Consolas" pitchFamily="49" charset="0"/>
              </a:rPr>
              <a:t> </a:t>
            </a:r>
          </a:p>
          <a:p>
            <a:pPr eaLnBrk="0" hangingPunct="0">
              <a:lnSpc>
                <a:spcPct val="85000"/>
              </a:lnSpc>
              <a:spcBef>
                <a:spcPct val="20000"/>
              </a:spcBef>
            </a:pPr>
            <a:r>
              <a:rPr lang="en-US" sz="1800" b="1" dirty="0">
                <a:latin typeface="Consolas" pitchFamily="49" charset="0"/>
              </a:rPr>
              <a:t>{ </a:t>
            </a:r>
          </a:p>
          <a:p>
            <a:pPr eaLnBrk="0" hangingPunct="0">
              <a:lnSpc>
                <a:spcPct val="85000"/>
              </a:lnSpc>
              <a:spcBef>
                <a:spcPct val="20000"/>
              </a:spcBef>
            </a:pPr>
            <a:r>
              <a:rPr lang="en-US" sz="1800" b="1" dirty="0">
                <a:solidFill>
                  <a:srgbClr val="FFFF00"/>
                </a:solidFill>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OperationContract</a:t>
            </a:r>
            <a:r>
              <a:rPr lang="en-US" sz="1800" b="1" dirty="0">
                <a:solidFill>
                  <a:srgbClr val="FF0000"/>
                </a:solidFill>
                <a:latin typeface="Consolas" pitchFamily="49" charset="0"/>
              </a:rPr>
              <a:t>] </a:t>
            </a:r>
          </a:p>
          <a:p>
            <a:pPr eaLnBrk="0" hangingPunct="0">
              <a:lnSpc>
                <a:spcPct val="85000"/>
              </a:lnSpc>
              <a:spcBef>
                <a:spcPct val="20000"/>
              </a:spcBef>
            </a:pPr>
            <a:r>
              <a:rPr lang="en-US" sz="1800" b="1" dirty="0">
                <a:latin typeface="Consolas" pitchFamily="49" charset="0"/>
              </a:rPr>
              <a:t>	double Add( double a, double b); </a:t>
            </a:r>
          </a:p>
          <a:p>
            <a:pPr eaLnBrk="0" hangingPunct="0">
              <a:lnSpc>
                <a:spcPct val="85000"/>
              </a:lnSpc>
              <a:spcBef>
                <a:spcPct val="20000"/>
              </a:spcBef>
            </a:pPr>
            <a:r>
              <a:rPr lang="en-US" sz="1800" b="1" dirty="0">
                <a:solidFill>
                  <a:srgbClr val="FFFF00"/>
                </a:solidFill>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OperationContract</a:t>
            </a:r>
            <a:r>
              <a:rPr lang="en-US" sz="1800" b="1" dirty="0">
                <a:solidFill>
                  <a:srgbClr val="FF0000"/>
                </a:solidFill>
                <a:latin typeface="Consolas" pitchFamily="49" charset="0"/>
              </a:rPr>
              <a:t>] </a:t>
            </a:r>
          </a:p>
          <a:p>
            <a:pPr eaLnBrk="0" hangingPunct="0">
              <a:lnSpc>
                <a:spcPct val="85000"/>
              </a:lnSpc>
              <a:spcBef>
                <a:spcPct val="20000"/>
              </a:spcBef>
            </a:pPr>
            <a:r>
              <a:rPr lang="en-US" sz="1800" b="1" dirty="0">
                <a:latin typeface="Consolas" pitchFamily="49" charset="0"/>
              </a:rPr>
              <a:t>	double Subtract( double a, double b); </a:t>
            </a:r>
          </a:p>
          <a:p>
            <a:pPr eaLnBrk="0" hangingPunct="0">
              <a:lnSpc>
                <a:spcPct val="85000"/>
              </a:lnSpc>
              <a:spcBef>
                <a:spcPct val="20000"/>
              </a:spcBef>
            </a:pPr>
            <a:r>
              <a:rPr lang="en-US" sz="1800" b="1" dirty="0">
                <a:latin typeface="Consolas" pitchFamily="49" charset="0"/>
              </a:rPr>
              <a:t>} </a:t>
            </a:r>
          </a:p>
        </p:txBody>
      </p:sp>
      <p:sp>
        <p:nvSpPr>
          <p:cNvPr id="6" name="Rectangle 3"/>
          <p:cNvSpPr>
            <a:spLocks noChangeArrowheads="1"/>
          </p:cNvSpPr>
          <p:nvPr/>
        </p:nvSpPr>
        <p:spPr bwMode="auto">
          <a:xfrm>
            <a:off x="4578567" y="4712173"/>
            <a:ext cx="6940769" cy="172971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chemeClr val="dk1"/>
                </a:solidFill>
                <a:latin typeface="Consolas" pitchFamily="49" charset="0"/>
              </a:rPr>
              <a:t>[</a:t>
            </a:r>
            <a:r>
              <a:rPr lang="en-US" sz="1800" b="1" dirty="0" err="1">
                <a:solidFill>
                  <a:schemeClr val="dk1"/>
                </a:solidFill>
                <a:latin typeface="Consolas" pitchFamily="49" charset="0"/>
              </a:rPr>
              <a:t>ServiceContract</a:t>
            </a:r>
            <a:r>
              <a:rPr lang="en-US" sz="1800" b="1" dirty="0">
                <a:solidFill>
                  <a:schemeClr val="dk1"/>
                </a:solidFill>
                <a:latin typeface="Consolas" pitchFamily="49" charset="0"/>
              </a:rPr>
              <a:t>]</a:t>
            </a:r>
          </a:p>
          <a:p>
            <a:pPr eaLnBrk="0" hangingPunct="0">
              <a:lnSpc>
                <a:spcPct val="85000"/>
              </a:lnSpc>
              <a:spcBef>
                <a:spcPct val="20000"/>
              </a:spcBef>
            </a:pPr>
            <a:r>
              <a:rPr lang="en-US" sz="1800" b="1" dirty="0">
                <a:solidFill>
                  <a:schemeClr val="dk1"/>
                </a:solidFill>
                <a:latin typeface="Consolas" pitchFamily="49" charset="0"/>
              </a:rPr>
              <a:t>public interface </a:t>
            </a:r>
            <a:r>
              <a:rPr lang="en-US" sz="1800" b="1" dirty="0" err="1">
                <a:solidFill>
                  <a:schemeClr val="dk1"/>
                </a:solidFill>
                <a:latin typeface="Consolas" pitchFamily="49" charset="0"/>
              </a:rPr>
              <a:t>IOneWayCalculator</a:t>
            </a:r>
            <a:endParaRPr lang="en-US" sz="1800" b="1" dirty="0">
              <a:solidFill>
                <a:schemeClr val="dk1"/>
              </a:solidFill>
              <a:latin typeface="Consolas" pitchFamily="49" charset="0"/>
            </a:endParaRPr>
          </a:p>
          <a:p>
            <a:pPr eaLnBrk="0" hangingPunct="0">
              <a:lnSpc>
                <a:spcPct val="85000"/>
              </a:lnSpc>
              <a:spcBef>
                <a:spcPct val="20000"/>
              </a:spcBef>
            </a:pPr>
            <a:r>
              <a:rPr lang="en-US" sz="1800" b="1" dirty="0">
                <a:solidFill>
                  <a:schemeClr val="dk1"/>
                </a:solidFill>
                <a:latin typeface="Consolas" pitchFamily="49" charset="0"/>
              </a:rPr>
              <a:t>{</a:t>
            </a:r>
          </a:p>
          <a:p>
            <a:pPr eaLnBrk="0" hangingPunct="0">
              <a:lnSpc>
                <a:spcPct val="85000"/>
              </a:lnSpc>
              <a:spcBef>
                <a:spcPct val="20000"/>
              </a:spcBef>
            </a:pPr>
            <a:r>
              <a:rPr lang="en-US" sz="1800" b="1" dirty="0">
                <a:solidFill>
                  <a:schemeClr val="dk1"/>
                </a:solidFill>
                <a:latin typeface="Consolas" pitchFamily="49" charset="0"/>
              </a:rPr>
              <a:t>    [</a:t>
            </a:r>
            <a:r>
              <a:rPr lang="en-US" sz="1800" b="1" dirty="0" err="1">
                <a:solidFill>
                  <a:schemeClr val="dk1"/>
                </a:solidFill>
                <a:latin typeface="Consolas" pitchFamily="49" charset="0"/>
              </a:rPr>
              <a:t>OperationContract</a:t>
            </a:r>
            <a:r>
              <a:rPr lang="en-US" sz="1800" b="1" dirty="0">
                <a:solidFill>
                  <a:schemeClr val="dk1"/>
                </a:solidFill>
                <a:latin typeface="Consolas" pitchFamily="49" charset="0"/>
              </a:rPr>
              <a:t>(</a:t>
            </a:r>
            <a:r>
              <a:rPr lang="en-US" sz="1800" b="1" dirty="0" err="1">
                <a:solidFill>
                  <a:srgbClr val="FF0000"/>
                </a:solidFill>
                <a:latin typeface="Consolas" pitchFamily="49" charset="0"/>
              </a:rPr>
              <a:t>IsOneWay</a:t>
            </a:r>
            <a:r>
              <a:rPr lang="en-US" sz="1800" b="1" dirty="0">
                <a:solidFill>
                  <a:srgbClr val="FF0000"/>
                </a:solidFill>
                <a:latin typeface="Consolas" pitchFamily="49" charset="0"/>
              </a:rPr>
              <a:t>=true</a:t>
            </a:r>
            <a:r>
              <a:rPr lang="en-US" sz="1800" b="1" dirty="0">
                <a:solidFill>
                  <a:schemeClr val="dk1"/>
                </a:solidFill>
                <a:latin typeface="Consolas" pitchFamily="49" charset="0"/>
              </a:rPr>
              <a:t>)]</a:t>
            </a:r>
          </a:p>
          <a:p>
            <a:pPr eaLnBrk="0" hangingPunct="0">
              <a:lnSpc>
                <a:spcPct val="85000"/>
              </a:lnSpc>
              <a:spcBef>
                <a:spcPct val="20000"/>
              </a:spcBef>
            </a:pPr>
            <a:r>
              <a:rPr lang="en-US" sz="1800" b="1" dirty="0">
                <a:solidFill>
                  <a:schemeClr val="dk1"/>
                </a:solidFill>
                <a:latin typeface="Consolas" pitchFamily="49" charset="0"/>
              </a:rPr>
              <a:t>    void </a:t>
            </a:r>
            <a:r>
              <a:rPr lang="en-US" sz="1800" b="1" dirty="0" err="1">
                <a:solidFill>
                  <a:schemeClr val="dk1"/>
                </a:solidFill>
                <a:latin typeface="Consolas" pitchFamily="49" charset="0"/>
              </a:rPr>
              <a:t>StoreProblem</a:t>
            </a:r>
            <a:r>
              <a:rPr lang="en-US" sz="1800" b="1" dirty="0">
                <a:solidFill>
                  <a:schemeClr val="dk1"/>
                </a:solidFill>
                <a:latin typeface="Consolas" pitchFamily="49" charset="0"/>
              </a:rPr>
              <a:t> (</a:t>
            </a:r>
            <a:r>
              <a:rPr lang="en-US" sz="1800" b="1" dirty="0" err="1">
                <a:solidFill>
                  <a:schemeClr val="dk1"/>
                </a:solidFill>
                <a:latin typeface="Consolas" pitchFamily="49" charset="0"/>
              </a:rPr>
              <a:t>ComplexProblem</a:t>
            </a:r>
            <a:r>
              <a:rPr lang="en-US" sz="1800" b="1" dirty="0">
                <a:solidFill>
                  <a:schemeClr val="dk1"/>
                </a:solidFill>
                <a:latin typeface="Consolas" pitchFamily="49" charset="0"/>
              </a:rPr>
              <a:t> p);</a:t>
            </a:r>
          </a:p>
          <a:p>
            <a:pPr eaLnBrk="0" hangingPunct="0">
              <a:lnSpc>
                <a:spcPct val="85000"/>
              </a:lnSpc>
              <a:spcBef>
                <a:spcPct val="20000"/>
              </a:spcBef>
            </a:pPr>
            <a:r>
              <a:rPr lang="en-US" sz="1800" b="1" dirty="0">
                <a:solidFill>
                  <a:schemeClr val="dk1"/>
                </a:solidFill>
                <a:latin typeface="Consolas" pitchFamily="49" charset="0"/>
              </a:rPr>
              <a:t>}</a:t>
            </a:r>
          </a:p>
        </p:txBody>
      </p:sp>
    </p:spTree>
    <p:extLst>
      <p:ext uri="{BB962C8B-B14F-4D97-AF65-F5344CB8AC3E}">
        <p14:creationId xmlns:p14="http://schemas.microsoft.com/office/powerpoint/2010/main" val="299268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Contracts - 3</a:t>
            </a:r>
          </a:p>
        </p:txBody>
      </p:sp>
      <p:sp>
        <p:nvSpPr>
          <p:cNvPr id="3" name="Text Placeholder 2"/>
          <p:cNvSpPr>
            <a:spLocks noGrp="1"/>
          </p:cNvSpPr>
          <p:nvPr>
            <p:ph type="body" idx="1"/>
          </p:nvPr>
        </p:nvSpPr>
        <p:spPr/>
        <p:txBody>
          <a:bodyPr/>
          <a:lstStyle/>
          <a:p>
            <a:r>
              <a:rPr lang="en-US" dirty="0"/>
              <a:t>Service Contract: Duplex Asymmetric</a:t>
            </a:r>
          </a:p>
          <a:p>
            <a:endParaRPr lang="en-US" dirty="0"/>
          </a:p>
          <a:p>
            <a:endParaRPr lang="en-US" dirty="0"/>
          </a:p>
          <a:p>
            <a:endParaRPr lang="en-US" dirty="0"/>
          </a:p>
          <a:p>
            <a:endParaRPr lang="en-US" dirty="0"/>
          </a:p>
          <a:p>
            <a:endParaRPr lang="en-US" dirty="0"/>
          </a:p>
          <a:p>
            <a:endParaRPr lang="en-US" dirty="0"/>
          </a:p>
          <a:p>
            <a:r>
              <a:rPr lang="en-US" dirty="0"/>
              <a:t>Service Contract: Duplex Symmetric</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
        <p:nvSpPr>
          <p:cNvPr id="5" name="Rectangle 3"/>
          <p:cNvSpPr>
            <a:spLocks noChangeArrowheads="1"/>
          </p:cNvSpPr>
          <p:nvPr/>
        </p:nvSpPr>
        <p:spPr bwMode="auto">
          <a:xfrm>
            <a:off x="453827" y="1779381"/>
            <a:ext cx="9993455" cy="261394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ServiceContract</a:t>
            </a:r>
            <a:r>
              <a:rPr lang="en-US" sz="1800" b="1" dirty="0">
                <a:solidFill>
                  <a:srgbClr val="FF0000"/>
                </a:solidFill>
                <a:latin typeface="Consolas" pitchFamily="49" charset="0"/>
              </a:rPr>
              <a:t>(Session=true, </a:t>
            </a:r>
            <a:r>
              <a:rPr lang="en-US" sz="1800" b="1" noProof="1">
                <a:solidFill>
                  <a:srgbClr val="FF0000"/>
                </a:solidFill>
                <a:latin typeface="Consolas" pitchFamily="49" charset="0"/>
              </a:rPr>
              <a:t>CallbackContract=typeof(ICalculator</a:t>
            </a:r>
            <a:r>
              <a:rPr lang="en-US" sz="1800" b="1" dirty="0">
                <a:solidFill>
                  <a:srgbClr val="FF0000"/>
                </a:solidFill>
                <a:latin typeface="Consolas" pitchFamily="49" charset="0"/>
              </a:rPr>
              <a:t>Results</a:t>
            </a:r>
            <a:r>
              <a:rPr lang="en-US" sz="1800" b="1" noProof="1">
                <a:solidFill>
                  <a:srgbClr val="FF0000"/>
                </a:solidFill>
                <a:latin typeface="Consolas" pitchFamily="49" charset="0"/>
              </a:rPr>
              <a: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interface </a:t>
            </a:r>
            <a:r>
              <a:rPr lang="en-US" sz="1800" dirty="0" err="1">
                <a:latin typeface="Consolas" pitchFamily="49" charset="0"/>
              </a:rPr>
              <a:t>ICalculatorProblems</a:t>
            </a:r>
            <a:r>
              <a:rPr lang="en-US" sz="1800" dirty="0">
                <a:latin typeface="Consolas" pitchFamily="49" charset="0"/>
              </a:rPr>
              <a:t> {</a:t>
            </a:r>
          </a:p>
          <a:p>
            <a:pPr eaLnBrk="0" hangingPunct="0">
              <a:lnSpc>
                <a:spcPct val="85000"/>
              </a:lnSpc>
              <a:spcBef>
                <a:spcPct val="20000"/>
              </a:spcBef>
            </a:pPr>
            <a:r>
              <a:rPr lang="en-US" sz="1800" dirty="0">
                <a:latin typeface="Consolas" pitchFamily="49" charset="0"/>
              </a:rPr>
              <a:t>    [</a:t>
            </a:r>
            <a:r>
              <a:rPr lang="en-US" sz="1800" dirty="0" err="1">
                <a:latin typeface="Consolas" pitchFamily="49" charset="0"/>
              </a:rPr>
              <a:t>OperationContract</a:t>
            </a:r>
            <a:r>
              <a:rPr lang="en-US" sz="1800" dirty="0">
                <a:latin typeface="Consolas" pitchFamily="49" charset="0"/>
              </a:rPr>
              <a:t>(</a:t>
            </a:r>
            <a:r>
              <a:rPr lang="en-US" sz="1800" dirty="0" err="1">
                <a:latin typeface="Consolas" pitchFamily="49" charset="0"/>
              </a:rPr>
              <a:t>IsOneWay</a:t>
            </a:r>
            <a:r>
              <a:rPr lang="en-US" sz="1800" dirty="0">
                <a:latin typeface="Consolas" pitchFamily="49" charset="0"/>
              </a:rPr>
              <a:t>=true)]</a:t>
            </a:r>
          </a:p>
          <a:p>
            <a:pPr eaLnBrk="0" hangingPunct="0">
              <a:lnSpc>
                <a:spcPct val="85000"/>
              </a:lnSpc>
              <a:spcBef>
                <a:spcPct val="20000"/>
              </a:spcBef>
            </a:pPr>
            <a:r>
              <a:rPr lang="en-US" sz="1800" dirty="0">
                <a:latin typeface="Consolas" pitchFamily="49" charset="0"/>
              </a:rPr>
              <a:t>    void </a:t>
            </a:r>
            <a:r>
              <a:rPr lang="en-US" sz="1800" dirty="0" err="1">
                <a:latin typeface="Consolas" pitchFamily="49" charset="0"/>
              </a:rPr>
              <a:t>SolveProblem</a:t>
            </a:r>
            <a:r>
              <a:rPr lang="en-US" sz="1800" dirty="0">
                <a:latin typeface="Consolas" pitchFamily="49" charset="0"/>
              </a:rPr>
              <a:t> (</a:t>
            </a:r>
            <a:r>
              <a:rPr lang="en-US" sz="1800" dirty="0" err="1">
                <a:latin typeface="Consolas" pitchFamily="49" charset="0"/>
              </a:rPr>
              <a:t>ComplexProblem</a:t>
            </a:r>
            <a:r>
              <a:rPr lang="en-US" sz="1800" dirty="0">
                <a:latin typeface="Consolas" pitchFamily="49" charset="0"/>
              </a:rPr>
              <a:t> p);</a:t>
            </a:r>
          </a:p>
          <a:p>
            <a:pPr eaLnBrk="0" hangingPunct="0">
              <a:lnSpc>
                <a:spcPct val="85000"/>
              </a:lnSpc>
              <a:spcBef>
                <a:spcPct val="20000"/>
              </a:spcBef>
            </a:pPr>
            <a:r>
              <a:rPr lang="en-US" sz="1800" dirty="0">
                <a:latin typeface="Consolas" pitchFamily="49" charset="0"/>
              </a:rPr>
              <a:t>}</a:t>
            </a:r>
          </a:p>
          <a:p>
            <a:pPr eaLnBrk="0" hangingPunct="0">
              <a:lnSpc>
                <a:spcPct val="85000"/>
              </a:lnSpc>
              <a:spcBef>
                <a:spcPct val="20000"/>
              </a:spcBef>
            </a:pPr>
            <a:r>
              <a:rPr lang="en-US" sz="1800" dirty="0">
                <a:latin typeface="Consolas" pitchFamily="49" charset="0"/>
              </a:rPr>
              <a:t>public interface </a:t>
            </a:r>
            <a:r>
              <a:rPr lang="en-US" sz="1800" dirty="0" err="1">
                <a:latin typeface="Consolas" pitchFamily="49" charset="0"/>
              </a:rPr>
              <a:t>ICalculatorResults</a:t>
            </a:r>
            <a:r>
              <a:rPr lang="en-US" sz="1800" dirty="0">
                <a:latin typeface="Consolas" pitchFamily="49" charset="0"/>
              </a:rPr>
              <a:t> {</a:t>
            </a:r>
          </a:p>
          <a:p>
            <a:pPr eaLnBrk="0" hangingPunct="0">
              <a:lnSpc>
                <a:spcPct val="85000"/>
              </a:lnSpc>
              <a:spcBef>
                <a:spcPct val="20000"/>
              </a:spcBef>
            </a:pPr>
            <a:r>
              <a:rPr lang="en-US" sz="1800" dirty="0">
                <a:latin typeface="Consolas" pitchFamily="49" charset="0"/>
              </a:rPr>
              <a:t>    [</a:t>
            </a:r>
            <a:r>
              <a:rPr lang="en-US" sz="1800" dirty="0" err="1">
                <a:latin typeface="Consolas" pitchFamily="49" charset="0"/>
              </a:rPr>
              <a:t>OperationContract</a:t>
            </a:r>
            <a:r>
              <a:rPr lang="en-US" sz="1800" dirty="0">
                <a:latin typeface="Consolas" pitchFamily="49" charset="0"/>
              </a:rPr>
              <a:t>(</a:t>
            </a:r>
            <a:r>
              <a:rPr lang="en-US" sz="1800" dirty="0" err="1">
                <a:latin typeface="Consolas" pitchFamily="49" charset="0"/>
              </a:rPr>
              <a:t>IsOneWay</a:t>
            </a:r>
            <a:r>
              <a:rPr lang="en-US" sz="1800" dirty="0">
                <a:latin typeface="Consolas" pitchFamily="49" charset="0"/>
              </a:rPr>
              <a:t>=true)]</a:t>
            </a:r>
          </a:p>
          <a:p>
            <a:pPr eaLnBrk="0" hangingPunct="0">
              <a:lnSpc>
                <a:spcPct val="85000"/>
              </a:lnSpc>
              <a:spcBef>
                <a:spcPct val="20000"/>
              </a:spcBef>
            </a:pPr>
            <a:r>
              <a:rPr lang="en-US" sz="1800" dirty="0">
                <a:latin typeface="Consolas" pitchFamily="49" charset="0"/>
              </a:rPr>
              <a:t>    void Results(</a:t>
            </a:r>
            <a:r>
              <a:rPr lang="en-US" sz="1800" dirty="0" err="1">
                <a:latin typeface="Consolas" pitchFamily="49" charset="0"/>
              </a:rPr>
              <a:t>ComplexProblem</a:t>
            </a:r>
            <a:r>
              <a:rPr lang="en-US" sz="1800" dirty="0">
                <a:latin typeface="Consolas" pitchFamily="49" charset="0"/>
              </a:rPr>
              <a:t> p);</a:t>
            </a:r>
          </a:p>
          <a:p>
            <a:pPr eaLnBrk="0" hangingPunct="0">
              <a:lnSpc>
                <a:spcPct val="85000"/>
              </a:lnSpc>
              <a:spcBef>
                <a:spcPct val="20000"/>
              </a:spcBef>
            </a:pPr>
            <a:r>
              <a:rPr lang="en-US" sz="1800" dirty="0">
                <a:latin typeface="Consolas" pitchFamily="49" charset="0"/>
              </a:rPr>
              <a:t>}</a:t>
            </a:r>
          </a:p>
        </p:txBody>
      </p:sp>
      <p:sp>
        <p:nvSpPr>
          <p:cNvPr id="6" name="Rectangle 3"/>
          <p:cNvSpPr>
            <a:spLocks noChangeArrowheads="1"/>
          </p:cNvSpPr>
          <p:nvPr/>
        </p:nvSpPr>
        <p:spPr bwMode="auto">
          <a:xfrm>
            <a:off x="453828" y="4953961"/>
            <a:ext cx="9993454" cy="148792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ServiceContract</a:t>
            </a:r>
            <a:r>
              <a:rPr lang="en-US" sz="1800" b="1" dirty="0">
                <a:solidFill>
                  <a:srgbClr val="FF0000"/>
                </a:solidFill>
                <a:latin typeface="Consolas" pitchFamily="49" charset="0"/>
              </a:rPr>
              <a:t>(Session=true, </a:t>
            </a:r>
            <a:r>
              <a:rPr lang="en-US" sz="1800" b="1" noProof="1">
                <a:solidFill>
                  <a:srgbClr val="FF0000"/>
                </a:solidFill>
                <a:latin typeface="Consolas" pitchFamily="49" charset="0"/>
              </a:rPr>
              <a:t>CallbackContract=typeof(IC</a:t>
            </a:r>
            <a:r>
              <a:rPr lang="en-US" sz="1800" b="1" dirty="0">
                <a:solidFill>
                  <a:srgbClr val="FF0000"/>
                </a:solidFill>
                <a:latin typeface="Consolas" pitchFamily="49" charset="0"/>
              </a:rPr>
              <a:t>hat</a:t>
            </a:r>
            <a:r>
              <a:rPr lang="en-US" sz="1800" b="1" noProof="1">
                <a:solidFill>
                  <a:srgbClr val="FF0000"/>
                </a:solidFill>
                <a:latin typeface="Consolas" pitchFamily="49" charset="0"/>
              </a:rPr>
              <a: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interface </a:t>
            </a:r>
            <a:r>
              <a:rPr lang="en-US" sz="1800" dirty="0" err="1">
                <a:latin typeface="Consolas" pitchFamily="49" charset="0"/>
              </a:rPr>
              <a:t>Ichat</a:t>
            </a:r>
            <a:r>
              <a:rPr lang="en-US" sz="1800" dirty="0">
                <a:latin typeface="Consolas" pitchFamily="49" charset="0"/>
              </a:rPr>
              <a:t> {</a:t>
            </a:r>
          </a:p>
          <a:p>
            <a:pPr eaLnBrk="0" hangingPunct="0">
              <a:lnSpc>
                <a:spcPct val="85000"/>
              </a:lnSpc>
              <a:spcBef>
                <a:spcPct val="20000"/>
              </a:spcBef>
            </a:pPr>
            <a:r>
              <a:rPr lang="en-US" sz="1800" dirty="0">
                <a:latin typeface="Consolas" pitchFamily="49" charset="0"/>
              </a:rPr>
              <a:t>    [</a:t>
            </a:r>
            <a:r>
              <a:rPr lang="en-US" sz="1800" dirty="0" err="1">
                <a:latin typeface="Consolas" pitchFamily="49" charset="0"/>
              </a:rPr>
              <a:t>OperationContract</a:t>
            </a:r>
            <a:r>
              <a:rPr lang="en-US" sz="1800" dirty="0">
                <a:latin typeface="Consolas" pitchFamily="49" charset="0"/>
              </a:rPr>
              <a:t>(</a:t>
            </a:r>
            <a:r>
              <a:rPr lang="en-US" sz="1800" dirty="0" err="1">
                <a:latin typeface="Consolas" pitchFamily="49" charset="0"/>
              </a:rPr>
              <a:t>IsOneWay</a:t>
            </a:r>
            <a:r>
              <a:rPr lang="en-US" sz="1800" dirty="0">
                <a:latin typeface="Consolas" pitchFamily="49" charset="0"/>
              </a:rPr>
              <a:t>=true)]</a:t>
            </a:r>
          </a:p>
          <a:p>
            <a:pPr eaLnBrk="0" hangingPunct="0">
              <a:lnSpc>
                <a:spcPct val="85000"/>
              </a:lnSpc>
              <a:spcBef>
                <a:spcPct val="20000"/>
              </a:spcBef>
            </a:pPr>
            <a:r>
              <a:rPr lang="en-US" sz="1800" dirty="0">
                <a:latin typeface="Consolas" pitchFamily="49" charset="0"/>
              </a:rPr>
              <a:t>    void Talk(string text);</a:t>
            </a:r>
          </a:p>
          <a:p>
            <a:pPr eaLnBrk="0" hangingPunct="0">
              <a:lnSpc>
                <a:spcPct val="85000"/>
              </a:lnSpc>
              <a:spcBef>
                <a:spcPct val="20000"/>
              </a:spcBef>
            </a:pPr>
            <a:r>
              <a:rPr lang="en-US" sz="1800" dirty="0">
                <a:latin typeface="Consolas" pitchFamily="49" charset="0"/>
              </a:rPr>
              <a:t>}</a:t>
            </a:r>
          </a:p>
        </p:txBody>
      </p:sp>
    </p:spTree>
    <p:extLst>
      <p:ext uri="{BB962C8B-B14F-4D97-AF65-F5344CB8AC3E}">
        <p14:creationId xmlns:p14="http://schemas.microsoft.com/office/powerpoint/2010/main" val="24828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contracts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
        <p:nvSpPr>
          <p:cNvPr id="5" name="Rectangle 3"/>
          <p:cNvSpPr>
            <a:spLocks noChangeArrowheads="1"/>
          </p:cNvSpPr>
          <p:nvPr/>
        </p:nvSpPr>
        <p:spPr bwMode="auto">
          <a:xfrm>
            <a:off x="464383" y="1485644"/>
            <a:ext cx="8900334" cy="365391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DataContract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class </a:t>
            </a:r>
            <a:r>
              <a:rPr lang="en-US" sz="1800" dirty="0" err="1">
                <a:latin typeface="Consolas" pitchFamily="49" charset="0"/>
              </a:rPr>
              <a:t>ComplexNumber</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DataMember</a:t>
            </a:r>
            <a:r>
              <a:rPr lang="en-US" sz="1800" b="1" dirty="0">
                <a:solidFill>
                  <a:srgbClr val="FF0000"/>
                </a:solidFill>
                <a:latin typeface="Consolas" pitchFamily="49" charset="0"/>
              </a:rPr>
              <a:t>] </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double Real = 0.0D;</a:t>
            </a:r>
            <a:br>
              <a:rPr lang="en-US" sz="1800" dirty="0">
                <a:latin typeface="Consolas" pitchFamily="49" charset="0"/>
              </a:rPr>
            </a:b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DataMember</a:t>
            </a:r>
            <a:r>
              <a:rPr lang="en-US" sz="1800" b="1" dirty="0">
                <a:solidFill>
                  <a:srgbClr val="FF0000"/>
                </a:solidFill>
                <a:latin typeface="Consolas" pitchFamily="49" charset="0"/>
              </a:rPr>
              <a:t>]</a:t>
            </a:r>
            <a:br>
              <a:rPr lang="en-US" sz="1800" dirty="0">
                <a:latin typeface="Consolas" pitchFamily="49" charset="0"/>
              </a:rPr>
            </a:br>
            <a:r>
              <a:rPr lang="en-US" sz="1800" dirty="0">
                <a:latin typeface="Consolas" pitchFamily="49" charset="0"/>
              </a:rPr>
              <a:t>    public double Imaginary = 0.0D;</a:t>
            </a:r>
          </a:p>
          <a:p>
            <a:pPr eaLnBrk="0" hangingPunct="0">
              <a:lnSpc>
                <a:spcPct val="85000"/>
              </a:lnSpc>
              <a:spcBef>
                <a:spcPct val="20000"/>
              </a:spcBef>
            </a:pPr>
            <a:r>
              <a:rPr lang="en-US" sz="1800" dirty="0">
                <a:latin typeface="Consolas" pitchFamily="49" charset="0"/>
              </a:rPr>
              <a:t>    </a:t>
            </a:r>
            <a:br>
              <a:rPr lang="en-US" sz="1800" dirty="0">
                <a:latin typeface="Consolas" pitchFamily="49" charset="0"/>
              </a:rPr>
            </a:br>
            <a:r>
              <a:rPr lang="en-US" sz="1800" dirty="0">
                <a:latin typeface="Consolas" pitchFamily="49" charset="0"/>
              </a:rPr>
              <a:t>    public </a:t>
            </a:r>
            <a:r>
              <a:rPr lang="en-US" sz="1800" dirty="0" err="1">
                <a:latin typeface="Consolas" pitchFamily="49" charset="0"/>
              </a:rPr>
              <a:t>ComplexNumber</a:t>
            </a:r>
            <a:r>
              <a:rPr lang="en-US" sz="1800" dirty="0">
                <a:latin typeface="Consolas" pitchFamily="49" charset="0"/>
              </a:rPr>
              <a:t>(double r, double </a:t>
            </a:r>
            <a:r>
              <a:rPr lang="en-US" sz="1800" dirty="0" err="1">
                <a:latin typeface="Consolas" pitchFamily="49" charset="0"/>
              </a:rPr>
              <a:t>i</a:t>
            </a:r>
            <a:r>
              <a:rPr lang="en-US" sz="1800" dirty="0">
                <a:latin typeface="Consolas" pitchFamily="49" charset="0"/>
              </a:rPr>
              <a:t>)</a:t>
            </a:r>
            <a:br>
              <a:rPr lang="en-US" sz="1800" dirty="0">
                <a:latin typeface="Consolas" pitchFamily="49" charset="0"/>
              </a:rPr>
            </a:br>
            <a:r>
              <a:rPr lang="en-US" sz="1800" dirty="0">
                <a:latin typeface="Consolas" pitchFamily="49" charset="0"/>
              </a:rPr>
              <a:t>    {</a:t>
            </a:r>
            <a:br>
              <a:rPr lang="en-US" sz="1800" dirty="0">
                <a:latin typeface="Consolas" pitchFamily="49" charset="0"/>
              </a:rPr>
            </a:br>
            <a:r>
              <a:rPr lang="en-US" sz="1800" dirty="0">
                <a:latin typeface="Consolas" pitchFamily="49" charset="0"/>
              </a:rPr>
              <a:t>        </a:t>
            </a:r>
            <a:r>
              <a:rPr lang="en-US" sz="1800" dirty="0" err="1">
                <a:latin typeface="Consolas" pitchFamily="49" charset="0"/>
              </a:rPr>
              <a:t>this.Real</a:t>
            </a:r>
            <a:r>
              <a:rPr lang="en-US" sz="1800" dirty="0">
                <a:latin typeface="Consolas" pitchFamily="49" charset="0"/>
              </a:rPr>
              <a:t> = r;</a:t>
            </a:r>
            <a:br>
              <a:rPr lang="en-US" sz="1800" dirty="0">
                <a:latin typeface="Consolas" pitchFamily="49" charset="0"/>
              </a:rPr>
            </a:br>
            <a:r>
              <a:rPr lang="en-US" sz="1800" dirty="0">
                <a:latin typeface="Consolas" pitchFamily="49" charset="0"/>
              </a:rPr>
              <a:t>        </a:t>
            </a:r>
            <a:r>
              <a:rPr lang="en-US" sz="1800" dirty="0" err="1">
                <a:latin typeface="Consolas" pitchFamily="49" charset="0"/>
              </a:rPr>
              <a:t>this.Imaginary</a:t>
            </a:r>
            <a:r>
              <a:rPr lang="en-US" sz="1800" dirty="0">
                <a:latin typeface="Consolas" pitchFamily="49" charset="0"/>
              </a:rPr>
              <a:t> = </a:t>
            </a:r>
            <a:r>
              <a:rPr lang="en-US" sz="1800" dirty="0" err="1">
                <a:latin typeface="Consolas" pitchFamily="49" charset="0"/>
              </a:rPr>
              <a:t>i</a:t>
            </a:r>
            <a:r>
              <a:rPr lang="en-US" sz="1800" dirty="0">
                <a:latin typeface="Consolas" pitchFamily="49" charset="0"/>
              </a:rPr>
              <a:t>;</a:t>
            </a:r>
            <a:br>
              <a:rPr lang="en-US" sz="1800" dirty="0">
                <a:latin typeface="Consolas" pitchFamily="49" charset="0"/>
              </a:rPr>
            </a:br>
            <a:r>
              <a:rPr lang="en-US" sz="1800" dirty="0">
                <a:latin typeface="Consolas" pitchFamily="49" charset="0"/>
              </a:rPr>
              <a:t>    }</a:t>
            </a:r>
          </a:p>
          <a:p>
            <a:pPr eaLnBrk="0" hangingPunct="0">
              <a:lnSpc>
                <a:spcPct val="85000"/>
              </a:lnSpc>
              <a:spcBef>
                <a:spcPct val="20000"/>
              </a:spcBef>
            </a:pPr>
            <a:r>
              <a:rPr lang="en-US" sz="1800" dirty="0">
                <a:latin typeface="Consolas" pitchFamily="49" charset="0"/>
              </a:rPr>
              <a:t>}</a:t>
            </a:r>
          </a:p>
        </p:txBody>
      </p:sp>
    </p:spTree>
    <p:extLst>
      <p:ext uri="{BB962C8B-B14F-4D97-AF65-F5344CB8AC3E}">
        <p14:creationId xmlns:p14="http://schemas.microsoft.com/office/powerpoint/2010/main" val="3313623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contracts</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
        <p:nvSpPr>
          <p:cNvPr id="5" name="Rectangle 3"/>
          <p:cNvSpPr>
            <a:spLocks noChangeArrowheads="1"/>
          </p:cNvSpPr>
          <p:nvPr/>
        </p:nvSpPr>
        <p:spPr bwMode="auto">
          <a:xfrm>
            <a:off x="454183" y="1477820"/>
            <a:ext cx="9698809" cy="4071641"/>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eaLnBrk="0" hangingPunct="0">
              <a:lnSpc>
                <a:spcPct val="85000"/>
              </a:lnSpc>
              <a:spcBef>
                <a:spcPct val="20000"/>
              </a:spcBef>
            </a:pPr>
            <a:r>
              <a:rPr lang="en-US" sz="1800" b="1" dirty="0">
                <a:solidFill>
                  <a:srgbClr val="FF0000"/>
                </a:solidFill>
                <a:latin typeface="Consolas" pitchFamily="49" charset="0"/>
              </a:rPr>
              <a:t>[</a:t>
            </a:r>
            <a:r>
              <a:rPr lang="en-US" sz="1800" b="1" dirty="0" err="1">
                <a:solidFill>
                  <a:srgbClr val="FF0000"/>
                </a:solidFill>
                <a:latin typeface="Consolas" pitchFamily="49" charset="0"/>
              </a:rPr>
              <a:t>MessageContract</a:t>
            </a:r>
            <a:r>
              <a:rPr lang="en-US" sz="1800" b="1" dirty="0">
                <a:solidFill>
                  <a:srgbClr val="FF0000"/>
                </a:solidFill>
                <a:latin typeface="Consolas" pitchFamily="49" charset="0"/>
              </a:rPr>
              <a:t>]</a:t>
            </a:r>
          </a:p>
          <a:p>
            <a:pPr eaLnBrk="0" hangingPunct="0">
              <a:lnSpc>
                <a:spcPct val="85000"/>
              </a:lnSpc>
              <a:spcBef>
                <a:spcPct val="20000"/>
              </a:spcBef>
            </a:pPr>
            <a:r>
              <a:rPr lang="en-US" sz="1800" dirty="0">
                <a:latin typeface="Consolas" pitchFamily="49" charset="0"/>
              </a:rPr>
              <a:t>public class </a:t>
            </a:r>
            <a:r>
              <a:rPr lang="en-US" sz="1800" dirty="0" err="1">
                <a:latin typeface="Consolas" pitchFamily="49" charset="0"/>
              </a:rPr>
              <a:t>ComplexProblem</a:t>
            </a:r>
            <a:endParaRPr lang="en-US" sz="1800" dirty="0">
              <a:latin typeface="Consolas" pitchFamily="49" charset="0"/>
            </a:endParaRPr>
          </a:p>
          <a:p>
            <a:pPr eaLnBrk="0" hangingPunct="0">
              <a:lnSpc>
                <a:spcPct val="85000"/>
              </a:lnSpc>
              <a:spcBef>
                <a:spcPct val="20000"/>
              </a:spcBef>
            </a:pPr>
            <a:r>
              <a:rPr lang="en-US" sz="1800" dirty="0">
                <a:latin typeface="Consolas" pitchFamily="49" charset="0"/>
              </a:rPr>
              <a:t>{</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MessageHeader</a:t>
            </a:r>
            <a:r>
              <a:rPr lang="en-US" sz="1800" b="1" dirty="0">
                <a:solidFill>
                  <a:srgbClr val="FF0000"/>
                </a:solidFill>
                <a:latin typeface="Consolas" pitchFamily="49" charset="0"/>
              </a:rPr>
              <a:t>] </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string operation;</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MessageBody</a:t>
            </a:r>
            <a:r>
              <a:rPr lang="en-US" sz="1800" b="1" dirty="0">
                <a:solidFill>
                  <a:srgbClr val="FF0000"/>
                </a:solidFill>
                <a:latin typeface="Consolas" pitchFamily="49" charset="0"/>
              </a:rPr>
              <a:t>]</a:t>
            </a:r>
            <a:br>
              <a:rPr lang="en-US" sz="1800" b="1" dirty="0">
                <a:solidFill>
                  <a:srgbClr val="FF00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a:t>
            </a:r>
            <a:r>
              <a:rPr lang="en-US" sz="1800" dirty="0" err="1">
                <a:latin typeface="Consolas" pitchFamily="49" charset="0"/>
              </a:rPr>
              <a:t>ComplexNumber</a:t>
            </a:r>
            <a:r>
              <a:rPr lang="en-US" sz="1800" dirty="0">
                <a:latin typeface="Consolas" pitchFamily="49" charset="0"/>
              </a:rPr>
              <a:t> n1;</a:t>
            </a:r>
          </a:p>
          <a:p>
            <a:pPr eaLnBrk="0" hangingPunct="0">
              <a:lnSpc>
                <a:spcPct val="85000"/>
              </a:lnSpc>
              <a:spcBef>
                <a:spcPct val="20000"/>
              </a:spcBef>
            </a:pPr>
            <a:r>
              <a:rPr lang="en-US" sz="1800" dirty="0">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MessageBody</a:t>
            </a:r>
            <a:r>
              <a:rPr lang="en-US" sz="1800" b="1" dirty="0">
                <a:solidFill>
                  <a:srgbClr val="FF0000"/>
                </a:solidFill>
                <a:latin typeface="Consolas" pitchFamily="49" charset="0"/>
              </a:rPr>
              <a:t>]</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a:t>
            </a:r>
            <a:r>
              <a:rPr lang="en-US" sz="1800" dirty="0" err="1">
                <a:latin typeface="Consolas" pitchFamily="49" charset="0"/>
              </a:rPr>
              <a:t>ComplexNumber</a:t>
            </a:r>
            <a:r>
              <a:rPr lang="en-US" sz="1800" dirty="0">
                <a:latin typeface="Consolas" pitchFamily="49" charset="0"/>
              </a:rPr>
              <a:t> n2;</a:t>
            </a:r>
          </a:p>
          <a:p>
            <a:pPr eaLnBrk="0" hangingPunct="0">
              <a:lnSpc>
                <a:spcPct val="85000"/>
              </a:lnSpc>
              <a:spcBef>
                <a:spcPct val="20000"/>
              </a:spcBef>
            </a:pPr>
            <a:r>
              <a:rPr lang="en-US" sz="1800" dirty="0">
                <a:solidFill>
                  <a:srgbClr val="FF0000"/>
                </a:solidFill>
                <a:latin typeface="Consolas" pitchFamily="49" charset="0"/>
              </a:rPr>
              <a:t>    </a:t>
            </a:r>
            <a:r>
              <a:rPr lang="en-US" sz="1800" b="1" dirty="0">
                <a:solidFill>
                  <a:srgbClr val="FF0000"/>
                </a:solidFill>
                <a:latin typeface="Consolas" pitchFamily="49" charset="0"/>
              </a:rPr>
              <a:t>[</a:t>
            </a:r>
            <a:r>
              <a:rPr lang="en-US" sz="1800" b="1" dirty="0" err="1">
                <a:solidFill>
                  <a:srgbClr val="FF0000"/>
                </a:solidFill>
                <a:latin typeface="Consolas" pitchFamily="49" charset="0"/>
              </a:rPr>
              <a:t>MessageBody</a:t>
            </a:r>
            <a:r>
              <a:rPr lang="en-US" sz="1800" b="1" dirty="0">
                <a:solidFill>
                  <a:srgbClr val="FF0000"/>
                </a:solidFill>
                <a:latin typeface="Consolas" pitchFamily="49" charset="0"/>
              </a:rPr>
              <a:t>]</a:t>
            </a:r>
            <a:br>
              <a:rPr lang="en-US" sz="1800" b="1" dirty="0">
                <a:solidFill>
                  <a:srgbClr val="FFFF00"/>
                </a:solidFill>
                <a:latin typeface="Consolas" pitchFamily="49" charset="0"/>
              </a:rPr>
            </a:br>
            <a:r>
              <a:rPr lang="en-US" sz="1800" b="1" dirty="0">
                <a:solidFill>
                  <a:srgbClr val="FFFF00"/>
                </a:solidFill>
                <a:latin typeface="Consolas" pitchFamily="49" charset="0"/>
              </a:rPr>
              <a:t>    </a:t>
            </a:r>
            <a:r>
              <a:rPr lang="en-US" sz="1800" dirty="0">
                <a:latin typeface="Consolas" pitchFamily="49" charset="0"/>
              </a:rPr>
              <a:t>public </a:t>
            </a:r>
            <a:r>
              <a:rPr lang="en-US" sz="1800" dirty="0" err="1">
                <a:latin typeface="Consolas" pitchFamily="49" charset="0"/>
              </a:rPr>
              <a:t>ComplexNumber</a:t>
            </a:r>
            <a:r>
              <a:rPr lang="en-US" sz="1800" dirty="0">
                <a:latin typeface="Consolas" pitchFamily="49" charset="0"/>
              </a:rPr>
              <a:t> solution;</a:t>
            </a:r>
          </a:p>
          <a:p>
            <a:pPr eaLnBrk="0" hangingPunct="0">
              <a:lnSpc>
                <a:spcPct val="85000"/>
              </a:lnSpc>
              <a:spcBef>
                <a:spcPct val="20000"/>
              </a:spcBef>
            </a:pPr>
            <a:r>
              <a:rPr lang="en-US" sz="1800" dirty="0">
                <a:latin typeface="Consolas" pitchFamily="49" charset="0"/>
              </a:rPr>
              <a:t>    </a:t>
            </a:r>
            <a:br>
              <a:rPr lang="en-US" sz="1800" dirty="0">
                <a:latin typeface="Consolas" pitchFamily="49" charset="0"/>
              </a:rPr>
            </a:br>
            <a:r>
              <a:rPr lang="en-US" sz="1800" dirty="0">
                <a:latin typeface="Consolas" pitchFamily="49" charset="0"/>
              </a:rPr>
              <a:t>    // Constructors…</a:t>
            </a:r>
          </a:p>
          <a:p>
            <a:pPr eaLnBrk="0" hangingPunct="0">
              <a:lnSpc>
                <a:spcPct val="85000"/>
              </a:lnSpc>
              <a:spcBef>
                <a:spcPct val="20000"/>
              </a:spcBef>
            </a:pPr>
            <a:r>
              <a:rPr lang="en-US" sz="1800" dirty="0">
                <a:latin typeface="Consolas" pitchFamily="49" charset="0"/>
              </a:rPr>
              <a:t>}</a:t>
            </a:r>
          </a:p>
        </p:txBody>
      </p:sp>
    </p:spTree>
    <p:extLst>
      <p:ext uri="{BB962C8B-B14F-4D97-AF65-F5344CB8AC3E}">
        <p14:creationId xmlns:p14="http://schemas.microsoft.com/office/powerpoint/2010/main" val="380184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lstStyle/>
          <a:p>
            <a:r>
              <a:rPr lang="en-US" dirty="0"/>
              <a:t>Windows Communication Foundation (WCF) Concepts</a:t>
            </a:r>
          </a:p>
          <a:p>
            <a:r>
              <a:rPr lang="en-US" dirty="0"/>
              <a:t>Features of WCF</a:t>
            </a:r>
          </a:p>
          <a:p>
            <a:r>
              <a:rPr lang="en-US" dirty="0"/>
              <a:t>WCF Architecture</a:t>
            </a:r>
          </a:p>
          <a:p>
            <a:r>
              <a:rPr lang="en-US" dirty="0"/>
              <a:t>WCF Service Design</a:t>
            </a:r>
          </a:p>
          <a:p>
            <a:r>
              <a:rPr lang="en-US" dirty="0"/>
              <a:t>WCF Client</a:t>
            </a:r>
          </a:p>
          <a:p>
            <a:r>
              <a:rPr lang="en-US" dirty="0"/>
              <a:t>Demo WCF application</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- 1</a:t>
            </a:r>
          </a:p>
        </p:txBody>
      </p:sp>
      <p:sp>
        <p:nvSpPr>
          <p:cNvPr id="3" name="Text Placeholder 2"/>
          <p:cNvSpPr>
            <a:spLocks noGrp="1"/>
          </p:cNvSpPr>
          <p:nvPr>
            <p:ph type="body" idx="1"/>
          </p:nvPr>
        </p:nvSpPr>
        <p:spPr/>
        <p:txBody>
          <a:bodyPr>
            <a:normAutofit/>
          </a:bodyPr>
          <a:lstStyle/>
          <a:p>
            <a:r>
              <a:rPr lang="en-US" b="1" dirty="0"/>
              <a:t>TCP Binding</a:t>
            </a:r>
            <a:r>
              <a:rPr lang="en-US" dirty="0"/>
              <a:t> − Provided by the </a:t>
            </a:r>
            <a:r>
              <a:rPr lang="en-US" dirty="0" err="1"/>
              <a:t>NetTCPBinding</a:t>
            </a:r>
            <a:r>
              <a:rPr lang="en-US" dirty="0"/>
              <a:t> class, this binding makes use of the TCP protocol for communication within the same network and does the message encoding in binary format. This binding is considered as the most reliable in contrast to others.</a:t>
            </a:r>
          </a:p>
          <a:p>
            <a:r>
              <a:rPr lang="en-US" b="1" dirty="0"/>
              <a:t>WS Dual Binding</a:t>
            </a:r>
            <a:r>
              <a:rPr lang="en-US" dirty="0"/>
              <a:t> − This type of binding is more like </a:t>
            </a:r>
            <a:r>
              <a:rPr lang="en-US" dirty="0" err="1"/>
              <a:t>WSHttpBinding</a:t>
            </a:r>
            <a:r>
              <a:rPr lang="en-US" dirty="0"/>
              <a:t> with the only exception that it facilitates bidirectional communication, i.e., messages can be sent and received by both clients and services. It is offered by the </a:t>
            </a:r>
            <a:r>
              <a:rPr lang="en-US" dirty="0" err="1"/>
              <a:t>WSDualHttpBinding</a:t>
            </a:r>
            <a:r>
              <a:rPr lang="en-US" dirty="0"/>
              <a:t> class.</a:t>
            </a:r>
          </a:p>
          <a:p>
            <a:r>
              <a:rPr lang="en-US" b="1" dirty="0"/>
              <a:t>Web binding</a:t>
            </a:r>
            <a:r>
              <a:rPr lang="en-US" dirty="0"/>
              <a:t> − Web binding is designed to represent WCF services in the form of HTTP requests by the use of HTTP-GET, HTTP-POST, etc. It is offered by the </a:t>
            </a:r>
            <a:r>
              <a:rPr lang="en-US" dirty="0" err="1"/>
              <a:t>WebHttpBinding</a:t>
            </a:r>
            <a:r>
              <a:rPr lang="en-US" dirty="0"/>
              <a:t> class and is used commonly with social networks.</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399817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- 2</a:t>
            </a:r>
          </a:p>
        </p:txBody>
      </p:sp>
      <p:sp>
        <p:nvSpPr>
          <p:cNvPr id="3" name="Text Placeholder 2"/>
          <p:cNvSpPr>
            <a:spLocks noGrp="1"/>
          </p:cNvSpPr>
          <p:nvPr>
            <p:ph type="body" idx="1"/>
          </p:nvPr>
        </p:nvSpPr>
        <p:spPr/>
        <p:txBody>
          <a:bodyPr>
            <a:normAutofit/>
          </a:bodyPr>
          <a:lstStyle/>
          <a:p>
            <a:pPr>
              <a:lnSpc>
                <a:spcPct val="130000"/>
              </a:lnSpc>
            </a:pPr>
            <a:r>
              <a:rPr lang="en-US" b="1" dirty="0"/>
              <a:t>MSMQ Binding</a:t>
            </a:r>
            <a:r>
              <a:rPr lang="en-US" dirty="0"/>
              <a:t> − It is offered by the </a:t>
            </a:r>
            <a:r>
              <a:rPr lang="en-US" dirty="0" err="1"/>
              <a:t>NetMsmqBinding</a:t>
            </a:r>
            <a:r>
              <a:rPr lang="en-US" dirty="0"/>
              <a:t> class and is used to provide solutions in case the service processes a message at a distinct time than that sent by the client. MSMQ binding makes use of MSMQ for transportation and provides support to detached message queued. MSMQ is an implementation for message queuing offered by Microsoft.</a:t>
            </a:r>
          </a:p>
          <a:p>
            <a:pPr>
              <a:lnSpc>
                <a:spcPct val="130000"/>
              </a:lnSpc>
            </a:pPr>
            <a:r>
              <a:rPr lang="en-US" b="1" dirty="0"/>
              <a:t>Federated WS Binding</a:t>
            </a:r>
            <a:r>
              <a:rPr lang="en-US" dirty="0"/>
              <a:t> − It is a specific form of WS binding and offers support for federated security. It is offered by the </a:t>
            </a:r>
            <a:r>
              <a:rPr lang="en-US" dirty="0" err="1"/>
              <a:t>WSFederationHttpBinding</a:t>
            </a:r>
            <a:r>
              <a:rPr lang="en-US" dirty="0"/>
              <a:t> class.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81795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- 3</a:t>
            </a:r>
          </a:p>
        </p:txBody>
      </p:sp>
      <p:sp>
        <p:nvSpPr>
          <p:cNvPr id="3" name="Text Placeholder 2"/>
          <p:cNvSpPr>
            <a:spLocks noGrp="1"/>
          </p:cNvSpPr>
          <p:nvPr>
            <p:ph type="body" idx="1"/>
          </p:nvPr>
        </p:nvSpPr>
        <p:spPr/>
        <p:txBody>
          <a:bodyPr>
            <a:normAutofit/>
          </a:bodyPr>
          <a:lstStyle/>
          <a:p>
            <a:pPr>
              <a:lnSpc>
                <a:spcPct val="130000"/>
              </a:lnSpc>
            </a:pPr>
            <a:r>
              <a:rPr lang="en-US" b="1" dirty="0"/>
              <a:t>Peer Network Binding</a:t>
            </a:r>
            <a:r>
              <a:rPr lang="en-US" dirty="0"/>
              <a:t> − Offered by the </a:t>
            </a:r>
            <a:r>
              <a:rPr lang="en-US" dirty="0" err="1"/>
              <a:t>NetPeerTCPBinding</a:t>
            </a:r>
            <a:r>
              <a:rPr lang="en-US" dirty="0"/>
              <a:t> class, it is mainly used in file sharing systems. It uses TCP protocol but makes use of peer networking as transport. In this networking, each machine (node) acts as a client and a server to the other nodes. Peer network binding is used in file sharing systems like torrent.</a:t>
            </a:r>
          </a:p>
          <a:p>
            <a:pPr>
              <a:lnSpc>
                <a:spcPct val="130000"/>
              </a:lnSpc>
            </a:pPr>
            <a:r>
              <a:rPr lang="en-US" b="1" dirty="0"/>
              <a:t>MSMQ Integration Binding</a:t>
            </a:r>
            <a:r>
              <a:rPr lang="en-US" dirty="0"/>
              <a:t> − Offered by the </a:t>
            </a:r>
            <a:r>
              <a:rPr lang="en-US" dirty="0" err="1"/>
              <a:t>MsmqIntegrationBinding</a:t>
            </a:r>
            <a:r>
              <a:rPr lang="en-US" dirty="0"/>
              <a:t> class, it helps communicate with existing systems that communicate via MSMQ (Microsoft Message Queuing).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134961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- 4</a:t>
            </a:r>
          </a:p>
        </p:txBody>
      </p:sp>
      <p:sp>
        <p:nvSpPr>
          <p:cNvPr id="3" name="Text Placeholder 2"/>
          <p:cNvSpPr>
            <a:spLocks noGrp="1"/>
          </p:cNvSpPr>
          <p:nvPr>
            <p:ph type="body" idx="1"/>
          </p:nvPr>
        </p:nvSpPr>
        <p:spPr/>
        <p:txBody>
          <a:bodyPr/>
          <a:lstStyle/>
          <a:p>
            <a:r>
              <a:rPr lang="en-US" dirty="0"/>
              <a:t>Bindings &amp; Behaviors: Security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grpSp>
        <p:nvGrpSpPr>
          <p:cNvPr id="5" name="Group 4"/>
          <p:cNvGrpSpPr/>
          <p:nvPr/>
        </p:nvGrpSpPr>
        <p:grpSpPr>
          <a:xfrm>
            <a:off x="419180" y="1978424"/>
            <a:ext cx="10469537" cy="4096555"/>
            <a:chOff x="468313" y="2047875"/>
            <a:chExt cx="7913687" cy="4114800"/>
          </a:xfrm>
        </p:grpSpPr>
        <p:sp>
          <p:nvSpPr>
            <p:cNvPr id="6"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7" name="Group 4"/>
            <p:cNvGrpSpPr>
              <a:grpSpLocks/>
            </p:cNvGrpSpPr>
            <p:nvPr/>
          </p:nvGrpSpPr>
          <p:grpSpPr bwMode="auto">
            <a:xfrm>
              <a:off x="4954588" y="2792413"/>
              <a:ext cx="1138237" cy="385762"/>
              <a:chOff x="3126" y="749"/>
              <a:chExt cx="717" cy="243"/>
            </a:xfrm>
          </p:grpSpPr>
          <p:sp>
            <p:nvSpPr>
              <p:cNvPr id="32"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33"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4"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grpSp>
          <p:nvGrpSpPr>
            <p:cNvPr id="8" name="Group 8"/>
            <p:cNvGrpSpPr>
              <a:grpSpLocks/>
            </p:cNvGrpSpPr>
            <p:nvPr/>
          </p:nvGrpSpPr>
          <p:grpSpPr bwMode="auto">
            <a:xfrm>
              <a:off x="4948238" y="3249613"/>
              <a:ext cx="1138237" cy="385762"/>
              <a:chOff x="3126" y="749"/>
              <a:chExt cx="717" cy="243"/>
            </a:xfrm>
          </p:grpSpPr>
          <p:sp>
            <p:nvSpPr>
              <p:cNvPr id="29"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30"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31"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cxnSp>
          <p:nvCxnSpPr>
            <p:cNvPr id="9" name="AutoShape 12"/>
            <p:cNvCxnSpPr>
              <a:cxnSpLocks noChangeShapeType="1"/>
              <a:stCxn id="26"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10"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11" name="Picture 14" descr="PC Running XML Web Service sm"/>
            <p:cNvPicPr>
              <a:picLocks noChangeAspect="1" noChangeArrowheads="1"/>
            </p:cNvPicPr>
            <p:nvPr/>
          </p:nvPicPr>
          <p:blipFill>
            <a:blip r:embed="rId2"/>
            <a:srcRect/>
            <a:stretch>
              <a:fillRect/>
            </a:stretch>
          </p:blipFill>
          <p:spPr bwMode="auto">
            <a:xfrm>
              <a:off x="547688" y="2495550"/>
              <a:ext cx="1001712" cy="992188"/>
            </a:xfrm>
            <a:prstGeom prst="rect">
              <a:avLst/>
            </a:prstGeom>
            <a:noFill/>
            <a:ln w="9525">
              <a:noFill/>
              <a:miter lim="800000"/>
              <a:headEnd/>
              <a:tailEnd/>
            </a:ln>
          </p:spPr>
        </p:pic>
        <p:pic>
          <p:nvPicPr>
            <p:cNvPr id="12" name="Picture 15" descr="Server and XML Web Service sm"/>
            <p:cNvPicPr>
              <a:picLocks noChangeAspect="1" noChangeArrowheads="1"/>
            </p:cNvPicPr>
            <p:nvPr/>
          </p:nvPicPr>
          <p:blipFill>
            <a:blip r:embed="rId3"/>
            <a:srcRect/>
            <a:stretch>
              <a:fillRect/>
            </a:stretch>
          </p:blipFill>
          <p:spPr bwMode="auto">
            <a:xfrm>
              <a:off x="6281738" y="2484438"/>
              <a:ext cx="668337" cy="1014412"/>
            </a:xfrm>
            <a:prstGeom prst="rect">
              <a:avLst/>
            </a:prstGeom>
            <a:noFill/>
            <a:ln w="9525">
              <a:noFill/>
              <a:miter lim="800000"/>
              <a:headEnd/>
              <a:tailEnd/>
            </a:ln>
          </p:spPr>
        </p:pic>
        <p:pic>
          <p:nvPicPr>
            <p:cNvPr id="13" name="Picture 16" descr="Folders sm"/>
            <p:cNvPicPr>
              <a:picLocks noChangeAspect="1" noChangeArrowheads="1"/>
            </p:cNvPicPr>
            <p:nvPr/>
          </p:nvPicPr>
          <p:blipFill>
            <a:blip r:embed="rId4"/>
            <a:srcRect/>
            <a:stretch>
              <a:fillRect/>
            </a:stretch>
          </p:blipFill>
          <p:spPr bwMode="auto">
            <a:xfrm>
              <a:off x="7308850" y="2649538"/>
              <a:ext cx="879475" cy="684212"/>
            </a:xfrm>
            <a:prstGeom prst="rect">
              <a:avLst/>
            </a:prstGeom>
            <a:noFill/>
            <a:ln w="9525">
              <a:noFill/>
              <a:miter lim="800000"/>
              <a:headEnd/>
              <a:tailEnd/>
            </a:ln>
          </p:spPr>
        </p:pic>
        <p:grpSp>
          <p:nvGrpSpPr>
            <p:cNvPr id="14" name="Group 17"/>
            <p:cNvGrpSpPr>
              <a:grpSpLocks/>
            </p:cNvGrpSpPr>
            <p:nvPr/>
          </p:nvGrpSpPr>
          <p:grpSpPr bwMode="auto">
            <a:xfrm>
              <a:off x="1616075" y="2798763"/>
              <a:ext cx="1150938" cy="385762"/>
              <a:chOff x="1018" y="1763"/>
              <a:chExt cx="725" cy="243"/>
            </a:xfrm>
          </p:grpSpPr>
          <p:sp>
            <p:nvSpPr>
              <p:cNvPr id="26"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sp>
            <p:nvSpPr>
              <p:cNvPr id="27"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28"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grpSp>
        <p:grpSp>
          <p:nvGrpSpPr>
            <p:cNvPr id="15" name="Group 21"/>
            <p:cNvGrpSpPr>
              <a:grpSpLocks/>
            </p:cNvGrpSpPr>
            <p:nvPr/>
          </p:nvGrpSpPr>
          <p:grpSpPr bwMode="auto">
            <a:xfrm>
              <a:off x="4948238" y="2346325"/>
              <a:ext cx="1138237" cy="385763"/>
              <a:chOff x="3126" y="749"/>
              <a:chExt cx="717" cy="243"/>
            </a:xfrm>
          </p:grpSpPr>
          <p:sp>
            <p:nvSpPr>
              <p:cNvPr id="23"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solidFill>
                      <a:schemeClr val="bg1"/>
                    </a:solidFill>
                    <a:latin typeface="Arial" charset="0"/>
                  </a:rPr>
                  <a:t>C</a:t>
                </a:r>
              </a:p>
            </p:txBody>
          </p:sp>
          <p:sp>
            <p:nvSpPr>
              <p:cNvPr id="24"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solidFill>
                      <a:schemeClr val="bg1"/>
                    </a:solidFill>
                    <a:latin typeface="Arial" charset="0"/>
                  </a:rPr>
                  <a:t>B</a:t>
                </a:r>
              </a:p>
            </p:txBody>
          </p:sp>
          <p:sp>
            <p:nvSpPr>
              <p:cNvPr id="25"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solidFill>
                      <a:schemeClr val="bg1"/>
                    </a:solidFill>
                    <a:latin typeface="Arial" charset="0"/>
                  </a:rPr>
                  <a:t>A</a:t>
                </a:r>
              </a:p>
            </p:txBody>
          </p:sp>
        </p:grpSp>
        <p:pic>
          <p:nvPicPr>
            <p:cNvPr id="16" name="Picture 25" descr="MSN icon envelope only"/>
            <p:cNvPicPr>
              <a:picLocks noChangeAspect="1" noChangeArrowheads="1"/>
            </p:cNvPicPr>
            <p:nvPr/>
          </p:nvPicPr>
          <p:blipFill>
            <a:blip r:embed="rId5"/>
            <a:srcRect/>
            <a:stretch>
              <a:fillRect/>
            </a:stretch>
          </p:blipFill>
          <p:spPr bwMode="auto">
            <a:xfrm>
              <a:off x="3124200" y="2057400"/>
              <a:ext cx="1019175" cy="1666875"/>
            </a:xfrm>
            <a:prstGeom prst="rect">
              <a:avLst/>
            </a:prstGeom>
            <a:noFill/>
            <a:ln w="9525">
              <a:noFill/>
              <a:miter lim="800000"/>
              <a:headEnd/>
              <a:tailEnd/>
            </a:ln>
          </p:spPr>
        </p:pic>
        <p:sp>
          <p:nvSpPr>
            <p:cNvPr id="17" name="AutoShape 26"/>
            <p:cNvSpPr>
              <a:spLocks noChangeArrowheads="1"/>
            </p:cNvSpPr>
            <p:nvPr/>
          </p:nvSpPr>
          <p:spPr bwMode="auto">
            <a:xfrm>
              <a:off x="6172200" y="3505200"/>
              <a:ext cx="369888" cy="385763"/>
            </a:xfrm>
            <a:prstGeom prst="roundRect">
              <a:avLst>
                <a:gd name="adj" fmla="val 10171"/>
              </a:avLst>
            </a:prstGeom>
            <a:solidFill>
              <a:srgbClr val="FFFF66"/>
            </a:solidFill>
            <a:ln w="9525" algn="ctr">
              <a:noFill/>
              <a:round/>
              <a:headEnd/>
              <a:tailEnd/>
            </a:ln>
          </p:spPr>
          <p:txBody>
            <a:bodyPr wrap="none" anchor="b"/>
            <a:lstStyle/>
            <a:p>
              <a:pPr algn="ctr"/>
              <a:r>
                <a:rPr lang="en-US" sz="1600" b="1">
                  <a:solidFill>
                    <a:schemeClr val="bg2"/>
                  </a:solidFill>
                  <a:latin typeface="Arial" charset="0"/>
                </a:rPr>
                <a:t>Be</a:t>
              </a:r>
            </a:p>
          </p:txBody>
        </p:sp>
        <p:sp>
          <p:nvSpPr>
            <p:cNvPr id="18" name="AutoShape 27"/>
            <p:cNvSpPr>
              <a:spLocks noChangeArrowheads="1"/>
            </p:cNvSpPr>
            <p:nvPr/>
          </p:nvSpPr>
          <p:spPr bwMode="auto">
            <a:xfrm>
              <a:off x="1277938" y="3349625"/>
              <a:ext cx="369887" cy="385763"/>
            </a:xfrm>
            <a:prstGeom prst="roundRect">
              <a:avLst>
                <a:gd name="adj" fmla="val 10171"/>
              </a:avLst>
            </a:prstGeom>
            <a:solidFill>
              <a:srgbClr val="FFFF66"/>
            </a:solidFill>
            <a:ln w="9525">
              <a:noFill/>
              <a:round/>
              <a:headEnd/>
              <a:tailEnd/>
            </a:ln>
          </p:spPr>
          <p:txBody>
            <a:bodyPr wrap="none" anchor="b"/>
            <a:lstStyle/>
            <a:p>
              <a:pPr algn="ctr"/>
              <a:r>
                <a:rPr lang="en-US" sz="1600" b="1">
                  <a:solidFill>
                    <a:schemeClr val="bg2"/>
                  </a:solidFill>
                  <a:latin typeface="Arial" charset="0"/>
                </a:rPr>
                <a:t>Be</a:t>
              </a:r>
            </a:p>
          </p:txBody>
        </p:sp>
        <p:sp>
          <p:nvSpPr>
            <p:cNvPr id="19" name="AutoShape 28"/>
            <p:cNvSpPr>
              <a:spLocks/>
            </p:cNvSpPr>
            <p:nvPr/>
          </p:nvSpPr>
          <p:spPr bwMode="auto">
            <a:xfrm rot="10800000">
              <a:off x="2738438" y="3802063"/>
              <a:ext cx="2139950" cy="1125537"/>
            </a:xfrm>
            <a:prstGeom prst="borderCallout2">
              <a:avLst>
                <a:gd name="adj1" fmla="val 89843"/>
                <a:gd name="adj2" fmla="val -3565"/>
                <a:gd name="adj3" fmla="val 89843"/>
                <a:gd name="adj4" fmla="val -17139"/>
                <a:gd name="adj5" fmla="val 155426"/>
                <a:gd name="adj6" fmla="val -31681"/>
              </a:avLst>
            </a:prstGeom>
            <a:solidFill>
              <a:srgbClr val="7900F2">
                <a:alpha val="64999"/>
              </a:srgbClr>
            </a:solidFill>
            <a:ln w="38100" algn="ctr">
              <a:solidFill>
                <a:schemeClr val="tx1"/>
              </a:solidFill>
              <a:miter lim="800000"/>
              <a:headEnd/>
              <a:tailEnd/>
            </a:ln>
            <a:effectLst/>
          </p:spPr>
          <p:txBody>
            <a:bodyPr rot="10800000" anchor="ctr"/>
            <a:lstStyle/>
            <a:p>
              <a:pPr algn="ctr" eaLnBrk="0" hangingPunct="0">
                <a:lnSpc>
                  <a:spcPct val="85000"/>
                </a:lnSpc>
                <a:spcBef>
                  <a:spcPct val="20000"/>
                </a:spcBef>
                <a:defRPr/>
              </a:pPr>
              <a:endParaRPr lang="en-US" sz="2000">
                <a:effectLst>
                  <a:outerShdw blurRad="38100" dist="38100" dir="2700000" algn="tl">
                    <a:srgbClr val="000000"/>
                  </a:outerShdw>
                </a:effectLst>
                <a:latin typeface="Franklin Gothic Medium" pitchFamily="34" charset="0"/>
              </a:endParaRPr>
            </a:p>
          </p:txBody>
        </p:sp>
        <p:sp>
          <p:nvSpPr>
            <p:cNvPr id="20" name="AutoShape 29"/>
            <p:cNvSpPr>
              <a:spLocks/>
            </p:cNvSpPr>
            <p:nvPr/>
          </p:nvSpPr>
          <p:spPr bwMode="auto">
            <a:xfrm>
              <a:off x="2743200" y="3810000"/>
              <a:ext cx="2133600" cy="1125538"/>
            </a:xfrm>
            <a:prstGeom prst="borderCallout2">
              <a:avLst>
                <a:gd name="adj1" fmla="val 10157"/>
                <a:gd name="adj2" fmla="val -3569"/>
                <a:gd name="adj3" fmla="val 10157"/>
                <a:gd name="adj4" fmla="val -14806"/>
                <a:gd name="adj5" fmla="val -55713"/>
                <a:gd name="adj6" fmla="val -26412"/>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Insert Claims in Messages</a:t>
              </a:r>
            </a:p>
          </p:txBody>
        </p:sp>
        <p:sp>
          <p:nvSpPr>
            <p:cNvPr id="21" name="AutoShape 30"/>
            <p:cNvSpPr>
              <a:spLocks/>
            </p:cNvSpPr>
            <p:nvPr/>
          </p:nvSpPr>
          <p:spPr bwMode="auto">
            <a:xfrm rot="10800000">
              <a:off x="2736850" y="5037138"/>
              <a:ext cx="2139950" cy="1125537"/>
            </a:xfrm>
            <a:prstGeom prst="borderCallout2">
              <a:avLst>
                <a:gd name="adj1" fmla="val 89843"/>
                <a:gd name="adj2" fmla="val -3565"/>
                <a:gd name="adj3" fmla="val 89843"/>
                <a:gd name="adj4" fmla="val -34870"/>
                <a:gd name="adj5" fmla="val 199009"/>
                <a:gd name="adj6" fmla="val -68028"/>
              </a:avLst>
            </a:prstGeom>
            <a:solidFill>
              <a:srgbClr val="FFFF66"/>
            </a:solidFill>
            <a:ln w="38100" algn="ctr">
              <a:solidFill>
                <a:schemeClr val="tx2"/>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tx2"/>
                </a:solidFill>
                <a:effectLst>
                  <a:outerShdw blurRad="38100" dist="38100" dir="2700000" algn="tl">
                    <a:srgbClr val="000000"/>
                  </a:outerShdw>
                </a:effectLst>
                <a:latin typeface="Franklin Gothic Medium" pitchFamily="34" charset="0"/>
              </a:endParaRPr>
            </a:p>
          </p:txBody>
        </p:sp>
        <p:sp>
          <p:nvSpPr>
            <p:cNvPr id="22" name="AutoShape 31"/>
            <p:cNvSpPr>
              <a:spLocks/>
            </p:cNvSpPr>
            <p:nvPr/>
          </p:nvSpPr>
          <p:spPr bwMode="auto">
            <a:xfrm>
              <a:off x="2743200" y="5029200"/>
              <a:ext cx="2133600" cy="1125538"/>
            </a:xfrm>
            <a:prstGeom prst="borderCallout2">
              <a:avLst>
                <a:gd name="adj1" fmla="val 10157"/>
                <a:gd name="adj2" fmla="val -3569"/>
                <a:gd name="adj3" fmla="val 10157"/>
                <a:gd name="adj4" fmla="val -31546"/>
                <a:gd name="adj5" fmla="val -112551"/>
                <a:gd name="adj6" fmla="val -60194"/>
              </a:avLst>
            </a:prstGeom>
            <a:solidFill>
              <a:srgbClr val="FFFF66"/>
            </a:solidFill>
            <a:ln w="38100" algn="ctr">
              <a:solidFill>
                <a:schemeClr val="tx2"/>
              </a:solidFill>
              <a:miter lim="800000"/>
              <a:headEnd/>
              <a:tailEnd/>
            </a:ln>
          </p:spPr>
          <p:txBody>
            <a:bodyPr anchor="ctr"/>
            <a:lstStyle/>
            <a:p>
              <a:pPr algn="ctr" eaLnBrk="0" hangingPunct="0">
                <a:lnSpc>
                  <a:spcPct val="85000"/>
                </a:lnSpc>
                <a:spcBef>
                  <a:spcPct val="20000"/>
                </a:spcBef>
              </a:pPr>
              <a:r>
                <a:rPr lang="en-US" sz="2000" dirty="0">
                  <a:solidFill>
                    <a:srgbClr val="FF0000"/>
                  </a:solidFill>
                  <a:latin typeface="Franklin Gothic Medium" pitchFamily="34" charset="0"/>
                </a:rPr>
                <a:t>Behaviors Implement Security Gates</a:t>
              </a:r>
            </a:p>
          </p:txBody>
        </p:sp>
      </p:grpSp>
    </p:spTree>
    <p:extLst>
      <p:ext uri="{BB962C8B-B14F-4D97-AF65-F5344CB8AC3E}">
        <p14:creationId xmlns:p14="http://schemas.microsoft.com/office/powerpoint/2010/main" val="1063275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- 5</a:t>
            </a:r>
          </a:p>
        </p:txBody>
      </p:sp>
      <p:sp>
        <p:nvSpPr>
          <p:cNvPr id="3" name="Text Placeholder 2"/>
          <p:cNvSpPr>
            <a:spLocks noGrp="1"/>
          </p:cNvSpPr>
          <p:nvPr>
            <p:ph type="body" idx="1"/>
          </p:nvPr>
        </p:nvSpPr>
        <p:spPr/>
        <p:txBody>
          <a:bodyPr/>
          <a:lstStyle/>
          <a:p>
            <a:r>
              <a:rPr lang="en-US" dirty="0"/>
              <a:t>Bindings &amp; Behaviors: Transactions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grpSp>
        <p:nvGrpSpPr>
          <p:cNvPr id="5" name="Group 4"/>
          <p:cNvGrpSpPr/>
          <p:nvPr/>
        </p:nvGrpSpPr>
        <p:grpSpPr>
          <a:xfrm>
            <a:off x="454835" y="2012434"/>
            <a:ext cx="10108062" cy="3873359"/>
            <a:chOff x="468313" y="2047875"/>
            <a:chExt cx="7913687" cy="4117975"/>
          </a:xfrm>
        </p:grpSpPr>
        <p:sp>
          <p:nvSpPr>
            <p:cNvPr id="6"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7" name="Group 4"/>
            <p:cNvGrpSpPr>
              <a:grpSpLocks/>
            </p:cNvGrpSpPr>
            <p:nvPr/>
          </p:nvGrpSpPr>
          <p:grpSpPr bwMode="auto">
            <a:xfrm>
              <a:off x="4954588" y="2792413"/>
              <a:ext cx="1138237" cy="385762"/>
              <a:chOff x="3126" y="749"/>
              <a:chExt cx="717" cy="243"/>
            </a:xfrm>
          </p:grpSpPr>
          <p:sp>
            <p:nvSpPr>
              <p:cNvPr id="32"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3"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4"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grpSp>
          <p:nvGrpSpPr>
            <p:cNvPr id="8" name="Group 8"/>
            <p:cNvGrpSpPr>
              <a:grpSpLocks/>
            </p:cNvGrpSpPr>
            <p:nvPr/>
          </p:nvGrpSpPr>
          <p:grpSpPr bwMode="auto">
            <a:xfrm>
              <a:off x="4948238" y="3249613"/>
              <a:ext cx="1138237" cy="385762"/>
              <a:chOff x="3126" y="749"/>
              <a:chExt cx="717" cy="243"/>
            </a:xfrm>
          </p:grpSpPr>
          <p:sp>
            <p:nvSpPr>
              <p:cNvPr id="29"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30"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1"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cxnSp>
          <p:nvCxnSpPr>
            <p:cNvPr id="9" name="AutoShape 12"/>
            <p:cNvCxnSpPr>
              <a:cxnSpLocks noChangeShapeType="1"/>
              <a:stCxn id="26"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10"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11" name="Picture 14" descr="PC Running XML Web Service sm"/>
            <p:cNvPicPr>
              <a:picLocks noChangeAspect="1" noChangeArrowheads="1"/>
            </p:cNvPicPr>
            <p:nvPr/>
          </p:nvPicPr>
          <p:blipFill>
            <a:blip r:embed="rId2"/>
            <a:srcRect/>
            <a:stretch>
              <a:fillRect/>
            </a:stretch>
          </p:blipFill>
          <p:spPr bwMode="auto">
            <a:xfrm>
              <a:off x="547688" y="2495550"/>
              <a:ext cx="1001712" cy="992188"/>
            </a:xfrm>
            <a:prstGeom prst="rect">
              <a:avLst/>
            </a:prstGeom>
            <a:noFill/>
            <a:ln w="9525">
              <a:noFill/>
              <a:miter lim="800000"/>
              <a:headEnd/>
              <a:tailEnd/>
            </a:ln>
          </p:spPr>
        </p:pic>
        <p:pic>
          <p:nvPicPr>
            <p:cNvPr id="12" name="Picture 15" descr="Server and XML Web Service sm"/>
            <p:cNvPicPr>
              <a:picLocks noChangeAspect="1" noChangeArrowheads="1"/>
            </p:cNvPicPr>
            <p:nvPr/>
          </p:nvPicPr>
          <p:blipFill>
            <a:blip r:embed="rId3"/>
            <a:srcRect/>
            <a:stretch>
              <a:fillRect/>
            </a:stretch>
          </p:blipFill>
          <p:spPr bwMode="auto">
            <a:xfrm>
              <a:off x="6281738" y="2484438"/>
              <a:ext cx="668337" cy="1014412"/>
            </a:xfrm>
            <a:prstGeom prst="rect">
              <a:avLst/>
            </a:prstGeom>
            <a:noFill/>
            <a:ln w="9525">
              <a:noFill/>
              <a:miter lim="800000"/>
              <a:headEnd/>
              <a:tailEnd/>
            </a:ln>
          </p:spPr>
        </p:pic>
        <p:pic>
          <p:nvPicPr>
            <p:cNvPr id="13" name="Picture 16" descr="Folders sm"/>
            <p:cNvPicPr>
              <a:picLocks noChangeAspect="1" noChangeArrowheads="1"/>
            </p:cNvPicPr>
            <p:nvPr/>
          </p:nvPicPr>
          <p:blipFill>
            <a:blip r:embed="rId4"/>
            <a:srcRect/>
            <a:stretch>
              <a:fillRect/>
            </a:stretch>
          </p:blipFill>
          <p:spPr bwMode="auto">
            <a:xfrm>
              <a:off x="7308850" y="2649538"/>
              <a:ext cx="879475" cy="684212"/>
            </a:xfrm>
            <a:prstGeom prst="rect">
              <a:avLst/>
            </a:prstGeom>
            <a:noFill/>
            <a:ln w="9525">
              <a:noFill/>
              <a:miter lim="800000"/>
              <a:headEnd/>
              <a:tailEnd/>
            </a:ln>
          </p:spPr>
        </p:pic>
        <p:grpSp>
          <p:nvGrpSpPr>
            <p:cNvPr id="14" name="Group 17"/>
            <p:cNvGrpSpPr>
              <a:grpSpLocks/>
            </p:cNvGrpSpPr>
            <p:nvPr/>
          </p:nvGrpSpPr>
          <p:grpSpPr bwMode="auto">
            <a:xfrm>
              <a:off x="1616075" y="2798763"/>
              <a:ext cx="1150938" cy="385762"/>
              <a:chOff x="1018" y="1763"/>
              <a:chExt cx="725" cy="243"/>
            </a:xfrm>
          </p:grpSpPr>
          <p:sp>
            <p:nvSpPr>
              <p:cNvPr id="26"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sp>
            <p:nvSpPr>
              <p:cNvPr id="27"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8"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grpSp>
        <p:grpSp>
          <p:nvGrpSpPr>
            <p:cNvPr id="15" name="Group 21"/>
            <p:cNvGrpSpPr>
              <a:grpSpLocks/>
            </p:cNvGrpSpPr>
            <p:nvPr/>
          </p:nvGrpSpPr>
          <p:grpSpPr bwMode="auto">
            <a:xfrm>
              <a:off x="4948238" y="2346325"/>
              <a:ext cx="1138237" cy="385763"/>
              <a:chOff x="3126" y="749"/>
              <a:chExt cx="717" cy="243"/>
            </a:xfrm>
          </p:grpSpPr>
          <p:sp>
            <p:nvSpPr>
              <p:cNvPr id="23"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4"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5"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pic>
          <p:nvPicPr>
            <p:cNvPr id="16" name="Picture 25" descr="MSN icon envelope only"/>
            <p:cNvPicPr>
              <a:picLocks noChangeAspect="1" noChangeArrowheads="1"/>
            </p:cNvPicPr>
            <p:nvPr/>
          </p:nvPicPr>
          <p:blipFill>
            <a:blip r:embed="rId5"/>
            <a:srcRect/>
            <a:stretch>
              <a:fillRect/>
            </a:stretch>
          </p:blipFill>
          <p:spPr bwMode="auto">
            <a:xfrm>
              <a:off x="3124200" y="2057400"/>
              <a:ext cx="1019175" cy="1666875"/>
            </a:xfrm>
            <a:prstGeom prst="rect">
              <a:avLst/>
            </a:prstGeom>
            <a:noFill/>
            <a:ln w="9525">
              <a:noFill/>
              <a:miter lim="800000"/>
              <a:headEnd/>
              <a:tailEnd/>
            </a:ln>
          </p:spPr>
        </p:pic>
        <p:sp>
          <p:nvSpPr>
            <p:cNvPr id="17" name="AutoShape 26"/>
            <p:cNvSpPr>
              <a:spLocks noChangeArrowheads="1"/>
            </p:cNvSpPr>
            <p:nvPr/>
          </p:nvSpPr>
          <p:spPr bwMode="auto">
            <a:xfrm>
              <a:off x="6172200" y="3505200"/>
              <a:ext cx="369888" cy="385763"/>
            </a:xfrm>
            <a:prstGeom prst="roundRect">
              <a:avLst>
                <a:gd name="adj" fmla="val 10171"/>
              </a:avLst>
            </a:prstGeom>
            <a:solidFill>
              <a:srgbClr val="FFFF66"/>
            </a:solidFill>
            <a:ln w="9525" algn="ctr">
              <a:noFill/>
              <a:round/>
              <a:headEnd/>
              <a:tailEnd/>
            </a:ln>
          </p:spPr>
          <p:txBody>
            <a:bodyPr wrap="none" anchor="b"/>
            <a:lstStyle/>
            <a:p>
              <a:pPr algn="ctr"/>
              <a:r>
                <a:rPr lang="en-US" sz="1600" b="1">
                  <a:solidFill>
                    <a:schemeClr val="bg2"/>
                  </a:solidFill>
                  <a:latin typeface="Arial" charset="0"/>
                </a:rPr>
                <a:t>Be</a:t>
              </a:r>
            </a:p>
          </p:txBody>
        </p:sp>
        <p:sp>
          <p:nvSpPr>
            <p:cNvPr id="18" name="AutoShape 27"/>
            <p:cNvSpPr>
              <a:spLocks noChangeArrowheads="1"/>
            </p:cNvSpPr>
            <p:nvPr/>
          </p:nvSpPr>
          <p:spPr bwMode="auto">
            <a:xfrm>
              <a:off x="1277938" y="3349625"/>
              <a:ext cx="369887" cy="385763"/>
            </a:xfrm>
            <a:prstGeom prst="roundRect">
              <a:avLst>
                <a:gd name="adj" fmla="val 10171"/>
              </a:avLst>
            </a:prstGeom>
            <a:solidFill>
              <a:srgbClr val="FFFF66"/>
            </a:solidFill>
            <a:ln w="9525">
              <a:noFill/>
              <a:round/>
              <a:headEnd/>
              <a:tailEnd/>
            </a:ln>
          </p:spPr>
          <p:txBody>
            <a:bodyPr wrap="none" anchor="b"/>
            <a:lstStyle/>
            <a:p>
              <a:pPr algn="ctr"/>
              <a:r>
                <a:rPr lang="en-US" sz="1600" b="1">
                  <a:solidFill>
                    <a:schemeClr val="bg2"/>
                  </a:solidFill>
                  <a:latin typeface="Arial" charset="0"/>
                </a:rPr>
                <a:t>Be</a:t>
              </a:r>
            </a:p>
          </p:txBody>
        </p:sp>
        <p:sp>
          <p:nvSpPr>
            <p:cNvPr id="19" name="AutoShape 28"/>
            <p:cNvSpPr>
              <a:spLocks/>
            </p:cNvSpPr>
            <p:nvPr/>
          </p:nvSpPr>
          <p:spPr bwMode="auto">
            <a:xfrm rot="10800000">
              <a:off x="2732088" y="3819525"/>
              <a:ext cx="2139950" cy="1125538"/>
            </a:xfrm>
            <a:prstGeom prst="borderCallout2">
              <a:avLst>
                <a:gd name="adj1" fmla="val 89843"/>
                <a:gd name="adj2" fmla="val -3565"/>
                <a:gd name="adj3" fmla="val 89843"/>
                <a:gd name="adj4" fmla="val -17287"/>
                <a:gd name="adj5" fmla="val 158106"/>
                <a:gd name="adj6" fmla="val -32051"/>
              </a:avLst>
            </a:prstGeom>
            <a:solidFill>
              <a:srgbClr val="7900F2">
                <a:alpha val="64999"/>
              </a:srgbClr>
            </a:solidFill>
            <a:ln w="38100" algn="ctr">
              <a:solidFill>
                <a:schemeClr val="tx1"/>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bg1"/>
                </a:solidFill>
                <a:effectLst>
                  <a:outerShdw blurRad="38100" dist="38100" dir="2700000" algn="tl">
                    <a:srgbClr val="000000"/>
                  </a:outerShdw>
                </a:effectLst>
                <a:latin typeface="Franklin Gothic Medium" pitchFamily="34" charset="0"/>
              </a:endParaRPr>
            </a:p>
          </p:txBody>
        </p:sp>
        <p:sp>
          <p:nvSpPr>
            <p:cNvPr id="20" name="AutoShape 29"/>
            <p:cNvSpPr>
              <a:spLocks/>
            </p:cNvSpPr>
            <p:nvPr/>
          </p:nvSpPr>
          <p:spPr bwMode="auto">
            <a:xfrm>
              <a:off x="2736850" y="3827463"/>
              <a:ext cx="2139950" cy="1125537"/>
            </a:xfrm>
            <a:prstGeom prst="borderCallout2">
              <a:avLst>
                <a:gd name="adj1" fmla="val 10157"/>
                <a:gd name="adj2" fmla="val -3560"/>
                <a:gd name="adj3" fmla="val 10157"/>
                <a:gd name="adj4" fmla="val -14319"/>
                <a:gd name="adj5" fmla="val -56560"/>
                <a:gd name="adj6" fmla="val -25370"/>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Flow Transactions</a:t>
              </a:r>
            </a:p>
          </p:txBody>
        </p:sp>
        <p:sp>
          <p:nvSpPr>
            <p:cNvPr id="21" name="AutoShape 30"/>
            <p:cNvSpPr>
              <a:spLocks/>
            </p:cNvSpPr>
            <p:nvPr/>
          </p:nvSpPr>
          <p:spPr bwMode="auto">
            <a:xfrm rot="10800000">
              <a:off x="2765425" y="5040313"/>
              <a:ext cx="2111375" cy="1125537"/>
            </a:xfrm>
            <a:prstGeom prst="borderCallout2">
              <a:avLst>
                <a:gd name="adj1" fmla="val 89843"/>
                <a:gd name="adj2" fmla="val -3611"/>
                <a:gd name="adj3" fmla="val 89843"/>
                <a:gd name="adj4" fmla="val -35417"/>
                <a:gd name="adj5" fmla="val 198023"/>
                <a:gd name="adj6" fmla="val -68801"/>
              </a:avLst>
            </a:prstGeom>
            <a:solidFill>
              <a:srgbClr val="FFFF66"/>
            </a:solidFill>
            <a:ln w="38100" algn="ctr">
              <a:solidFill>
                <a:schemeClr val="tx2"/>
              </a:solidFill>
              <a:miter lim="800000"/>
              <a:headEnd/>
              <a:tailEnd/>
            </a:ln>
            <a:effectLst/>
          </p:spPr>
          <p:txBody>
            <a:bodyPr rot="10800000" anchor="ctr"/>
            <a:lstStyle/>
            <a:p>
              <a:pPr algn="ctr" eaLnBrk="0" hangingPunct="0">
                <a:lnSpc>
                  <a:spcPct val="85000"/>
                </a:lnSpc>
                <a:spcBef>
                  <a:spcPct val="20000"/>
                </a:spcBef>
                <a:defRPr/>
              </a:pPr>
              <a:endParaRPr lang="en-US" sz="2000">
                <a:solidFill>
                  <a:schemeClr val="tx2"/>
                </a:solidFill>
                <a:effectLst>
                  <a:outerShdw blurRad="38100" dist="38100" dir="2700000" algn="tl">
                    <a:srgbClr val="000000"/>
                  </a:outerShdw>
                </a:effectLst>
                <a:latin typeface="Franklin Gothic Medium" pitchFamily="34" charset="0"/>
              </a:endParaRPr>
            </a:p>
          </p:txBody>
        </p:sp>
        <p:sp>
          <p:nvSpPr>
            <p:cNvPr id="22" name="AutoShape 31"/>
            <p:cNvSpPr>
              <a:spLocks/>
            </p:cNvSpPr>
            <p:nvPr/>
          </p:nvSpPr>
          <p:spPr bwMode="auto">
            <a:xfrm>
              <a:off x="2743200" y="5029200"/>
              <a:ext cx="2139950" cy="1125538"/>
            </a:xfrm>
            <a:prstGeom prst="borderCallout2">
              <a:avLst>
                <a:gd name="adj1" fmla="val 10157"/>
                <a:gd name="adj2" fmla="val -3560"/>
                <a:gd name="adj3" fmla="val 10157"/>
                <a:gd name="adj4" fmla="val -31157"/>
                <a:gd name="adj5" fmla="val -112412"/>
                <a:gd name="adj6" fmla="val -59273"/>
              </a:avLst>
            </a:prstGeom>
            <a:solidFill>
              <a:srgbClr val="FFFF66"/>
            </a:solidFill>
            <a:ln w="38100" algn="ctr">
              <a:solidFill>
                <a:schemeClr val="tx2"/>
              </a:solidFill>
              <a:miter lim="800000"/>
              <a:headEnd/>
              <a:tailEnd/>
            </a:ln>
          </p:spPr>
          <p:txBody>
            <a:bodyPr anchor="ctr"/>
            <a:lstStyle/>
            <a:p>
              <a:pPr algn="ctr" eaLnBrk="0" hangingPunct="0">
                <a:lnSpc>
                  <a:spcPct val="85000"/>
                </a:lnSpc>
                <a:spcBef>
                  <a:spcPct val="20000"/>
                </a:spcBef>
              </a:pPr>
              <a:r>
                <a:rPr lang="en-US" sz="2000" dirty="0">
                  <a:solidFill>
                    <a:srgbClr val="FF0000"/>
                  </a:solidFill>
                  <a:latin typeface="Franklin Gothic Medium" pitchFamily="34" charset="0"/>
                </a:rPr>
                <a:t>Behaviors </a:t>
              </a:r>
              <a:r>
                <a:rPr lang="en-US" sz="2000" dirty="0" err="1">
                  <a:solidFill>
                    <a:srgbClr val="FF0000"/>
                  </a:solidFill>
                  <a:latin typeface="Franklin Gothic Medium" pitchFamily="34" charset="0"/>
                </a:rPr>
                <a:t>AutoEnlist</a:t>
              </a:r>
              <a:r>
                <a:rPr lang="en-US" sz="2000" dirty="0">
                  <a:solidFill>
                    <a:srgbClr val="FF0000"/>
                  </a:solidFill>
                  <a:latin typeface="Franklin Gothic Medium" pitchFamily="34" charset="0"/>
                </a:rPr>
                <a:t> and AutoComplete</a:t>
              </a:r>
            </a:p>
          </p:txBody>
        </p:sp>
      </p:grpSp>
    </p:spTree>
    <p:extLst>
      <p:ext uri="{BB962C8B-B14F-4D97-AF65-F5344CB8AC3E}">
        <p14:creationId xmlns:p14="http://schemas.microsoft.com/office/powerpoint/2010/main" val="3448181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Bindings - 6</a:t>
            </a:r>
          </a:p>
        </p:txBody>
      </p:sp>
      <p:sp>
        <p:nvSpPr>
          <p:cNvPr id="3" name="Text Placeholder 2"/>
          <p:cNvSpPr>
            <a:spLocks noGrp="1"/>
          </p:cNvSpPr>
          <p:nvPr>
            <p:ph type="body" idx="1"/>
          </p:nvPr>
        </p:nvSpPr>
        <p:spPr/>
        <p:txBody>
          <a:bodyPr/>
          <a:lstStyle/>
          <a:p>
            <a:r>
              <a:rPr lang="en-US" dirty="0"/>
              <a:t>Bindings &amp; Behaviors: Reliable Sessions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grpSp>
        <p:nvGrpSpPr>
          <p:cNvPr id="5" name="Group 4"/>
          <p:cNvGrpSpPr/>
          <p:nvPr/>
        </p:nvGrpSpPr>
        <p:grpSpPr>
          <a:xfrm>
            <a:off x="465521" y="1967914"/>
            <a:ext cx="10160437" cy="3634100"/>
            <a:chOff x="468313" y="2047875"/>
            <a:chExt cx="7913687" cy="2905125"/>
          </a:xfrm>
        </p:grpSpPr>
        <p:sp>
          <p:nvSpPr>
            <p:cNvPr id="6" name="AutoShape 3"/>
            <p:cNvSpPr>
              <a:spLocks noChangeArrowheads="1"/>
            </p:cNvSpPr>
            <p:nvPr/>
          </p:nvSpPr>
          <p:spPr bwMode="auto">
            <a:xfrm>
              <a:off x="5721350" y="2047875"/>
              <a:ext cx="2660650"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Service</a:t>
              </a:r>
            </a:p>
          </p:txBody>
        </p:sp>
        <p:grpSp>
          <p:nvGrpSpPr>
            <p:cNvPr id="7" name="Group 4"/>
            <p:cNvGrpSpPr>
              <a:grpSpLocks/>
            </p:cNvGrpSpPr>
            <p:nvPr/>
          </p:nvGrpSpPr>
          <p:grpSpPr bwMode="auto">
            <a:xfrm>
              <a:off x="4954588" y="2792413"/>
              <a:ext cx="1138237" cy="385762"/>
              <a:chOff x="3126" y="749"/>
              <a:chExt cx="717" cy="243"/>
            </a:xfrm>
          </p:grpSpPr>
          <p:sp>
            <p:nvSpPr>
              <p:cNvPr id="28" name="AutoShape 5"/>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9" name="AutoShape 6"/>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30" name="AutoShape 7"/>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grpSp>
          <p:nvGrpSpPr>
            <p:cNvPr id="8" name="Group 8"/>
            <p:cNvGrpSpPr>
              <a:grpSpLocks/>
            </p:cNvGrpSpPr>
            <p:nvPr/>
          </p:nvGrpSpPr>
          <p:grpSpPr bwMode="auto">
            <a:xfrm>
              <a:off x="4948238" y="3249613"/>
              <a:ext cx="1138237" cy="385762"/>
              <a:chOff x="3126" y="749"/>
              <a:chExt cx="717" cy="243"/>
            </a:xfrm>
          </p:grpSpPr>
          <p:sp>
            <p:nvSpPr>
              <p:cNvPr id="25" name="AutoShape 9"/>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6" name="AutoShape 10"/>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7" name="AutoShape 11"/>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cxnSp>
          <p:nvCxnSpPr>
            <p:cNvPr id="9" name="AutoShape 12"/>
            <p:cNvCxnSpPr>
              <a:cxnSpLocks noChangeShapeType="1"/>
              <a:stCxn id="22" idx="3"/>
            </p:cNvCxnSpPr>
            <p:nvPr/>
          </p:nvCxnSpPr>
          <p:spPr bwMode="auto">
            <a:xfrm>
              <a:off x="2767013" y="2992438"/>
              <a:ext cx="2189162" cy="0"/>
            </a:xfrm>
            <a:prstGeom prst="straightConnector1">
              <a:avLst/>
            </a:prstGeom>
            <a:noFill/>
            <a:ln w="57150">
              <a:solidFill>
                <a:srgbClr val="DDDDDD"/>
              </a:solidFill>
              <a:round/>
              <a:headEnd type="triangle" w="med" len="med"/>
              <a:tailEnd type="triangle" w="med" len="med"/>
            </a:ln>
          </p:spPr>
        </p:cxnSp>
        <p:sp>
          <p:nvSpPr>
            <p:cNvPr id="10" name="AutoShape 13"/>
            <p:cNvSpPr>
              <a:spLocks noChangeArrowheads="1"/>
            </p:cNvSpPr>
            <p:nvPr/>
          </p:nvSpPr>
          <p:spPr bwMode="auto">
            <a:xfrm>
              <a:off x="468313" y="2047875"/>
              <a:ext cx="1522412" cy="1889125"/>
            </a:xfrm>
            <a:prstGeom prst="roundRect">
              <a:avLst>
                <a:gd name="adj" fmla="val 10171"/>
              </a:avLst>
            </a:prstGeom>
            <a:solidFill>
              <a:schemeClr val="accent1">
                <a:alpha val="65097"/>
              </a:schemeClr>
            </a:solidFill>
            <a:ln w="9525" algn="ctr">
              <a:noFill/>
              <a:round/>
              <a:headEnd/>
              <a:tailEnd/>
            </a:ln>
          </p:spPr>
          <p:txBody>
            <a:bodyPr wrap="none" anchorCtr="1"/>
            <a:lstStyle/>
            <a:p>
              <a:pPr algn="ctr"/>
              <a:r>
                <a:rPr lang="en-US" sz="2000" b="1">
                  <a:solidFill>
                    <a:schemeClr val="bg2"/>
                  </a:solidFill>
                  <a:latin typeface="Arial" charset="0"/>
                </a:rPr>
                <a:t>Client</a:t>
              </a:r>
            </a:p>
          </p:txBody>
        </p:sp>
        <p:pic>
          <p:nvPicPr>
            <p:cNvPr id="11" name="Picture 14" descr="PC Running XML Web Service sm"/>
            <p:cNvPicPr>
              <a:picLocks noChangeAspect="1" noChangeArrowheads="1"/>
            </p:cNvPicPr>
            <p:nvPr/>
          </p:nvPicPr>
          <p:blipFill>
            <a:blip r:embed="rId2"/>
            <a:srcRect/>
            <a:stretch>
              <a:fillRect/>
            </a:stretch>
          </p:blipFill>
          <p:spPr bwMode="auto">
            <a:xfrm>
              <a:off x="547688" y="2495550"/>
              <a:ext cx="1001712" cy="992188"/>
            </a:xfrm>
            <a:prstGeom prst="rect">
              <a:avLst/>
            </a:prstGeom>
            <a:noFill/>
            <a:ln w="9525">
              <a:noFill/>
              <a:miter lim="800000"/>
              <a:headEnd/>
              <a:tailEnd/>
            </a:ln>
          </p:spPr>
        </p:pic>
        <p:pic>
          <p:nvPicPr>
            <p:cNvPr id="12" name="Picture 15" descr="Server and XML Web Service sm"/>
            <p:cNvPicPr>
              <a:picLocks noChangeAspect="1" noChangeArrowheads="1"/>
            </p:cNvPicPr>
            <p:nvPr/>
          </p:nvPicPr>
          <p:blipFill>
            <a:blip r:embed="rId3"/>
            <a:srcRect/>
            <a:stretch>
              <a:fillRect/>
            </a:stretch>
          </p:blipFill>
          <p:spPr bwMode="auto">
            <a:xfrm>
              <a:off x="6281738" y="2484438"/>
              <a:ext cx="668337" cy="1014412"/>
            </a:xfrm>
            <a:prstGeom prst="rect">
              <a:avLst/>
            </a:prstGeom>
            <a:noFill/>
            <a:ln w="9525">
              <a:noFill/>
              <a:miter lim="800000"/>
              <a:headEnd/>
              <a:tailEnd/>
            </a:ln>
          </p:spPr>
        </p:pic>
        <p:pic>
          <p:nvPicPr>
            <p:cNvPr id="13" name="Picture 16" descr="Folders sm"/>
            <p:cNvPicPr>
              <a:picLocks noChangeAspect="1" noChangeArrowheads="1"/>
            </p:cNvPicPr>
            <p:nvPr/>
          </p:nvPicPr>
          <p:blipFill>
            <a:blip r:embed="rId4"/>
            <a:srcRect/>
            <a:stretch>
              <a:fillRect/>
            </a:stretch>
          </p:blipFill>
          <p:spPr bwMode="auto">
            <a:xfrm>
              <a:off x="7308850" y="2649538"/>
              <a:ext cx="879475" cy="684212"/>
            </a:xfrm>
            <a:prstGeom prst="rect">
              <a:avLst/>
            </a:prstGeom>
            <a:noFill/>
            <a:ln w="9525">
              <a:noFill/>
              <a:miter lim="800000"/>
              <a:headEnd/>
              <a:tailEnd/>
            </a:ln>
          </p:spPr>
        </p:pic>
        <p:grpSp>
          <p:nvGrpSpPr>
            <p:cNvPr id="14" name="Group 17"/>
            <p:cNvGrpSpPr>
              <a:grpSpLocks/>
            </p:cNvGrpSpPr>
            <p:nvPr/>
          </p:nvGrpSpPr>
          <p:grpSpPr bwMode="auto">
            <a:xfrm>
              <a:off x="1616075" y="2798763"/>
              <a:ext cx="1150938" cy="385762"/>
              <a:chOff x="1018" y="1763"/>
              <a:chExt cx="725" cy="243"/>
            </a:xfrm>
          </p:grpSpPr>
          <p:sp>
            <p:nvSpPr>
              <p:cNvPr id="22" name="AutoShape 18"/>
              <p:cNvSpPr>
                <a:spLocks noChangeArrowheads="1"/>
              </p:cNvSpPr>
              <p:nvPr/>
            </p:nvSpPr>
            <p:spPr bwMode="auto">
              <a:xfrm>
                <a:off x="1497" y="1763"/>
                <a:ext cx="246"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sp>
            <p:nvSpPr>
              <p:cNvPr id="23" name="AutoShape 19"/>
              <p:cNvSpPr>
                <a:spLocks noChangeArrowheads="1"/>
              </p:cNvSpPr>
              <p:nvPr/>
            </p:nvSpPr>
            <p:spPr bwMode="auto">
              <a:xfrm>
                <a:off x="1259" y="1763"/>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4" name="AutoShape 20"/>
              <p:cNvSpPr>
                <a:spLocks noChangeArrowheads="1"/>
              </p:cNvSpPr>
              <p:nvPr/>
            </p:nvSpPr>
            <p:spPr bwMode="auto">
              <a:xfrm>
                <a:off x="1018" y="1763"/>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grpSp>
        <p:grpSp>
          <p:nvGrpSpPr>
            <p:cNvPr id="15" name="Group 21"/>
            <p:cNvGrpSpPr>
              <a:grpSpLocks/>
            </p:cNvGrpSpPr>
            <p:nvPr/>
          </p:nvGrpSpPr>
          <p:grpSpPr bwMode="auto">
            <a:xfrm>
              <a:off x="4948238" y="2346325"/>
              <a:ext cx="1138237" cy="385763"/>
              <a:chOff x="3126" y="749"/>
              <a:chExt cx="717" cy="243"/>
            </a:xfrm>
          </p:grpSpPr>
          <p:sp>
            <p:nvSpPr>
              <p:cNvPr id="19" name="AutoShape 22"/>
              <p:cNvSpPr>
                <a:spLocks noChangeArrowheads="1"/>
              </p:cNvSpPr>
              <p:nvPr/>
            </p:nvSpPr>
            <p:spPr bwMode="auto">
              <a:xfrm>
                <a:off x="3610" y="749"/>
                <a:ext cx="233" cy="243"/>
              </a:xfrm>
              <a:prstGeom prst="roundRect">
                <a:avLst>
                  <a:gd name="adj" fmla="val 10171"/>
                </a:avLst>
              </a:prstGeom>
              <a:solidFill>
                <a:srgbClr val="00CC66"/>
              </a:solidFill>
              <a:ln w="9525">
                <a:noFill/>
                <a:round/>
                <a:headEnd/>
                <a:tailEnd/>
              </a:ln>
            </p:spPr>
            <p:txBody>
              <a:bodyPr wrap="none" anchor="b"/>
              <a:lstStyle/>
              <a:p>
                <a:pPr algn="ctr"/>
                <a:r>
                  <a:rPr lang="en-US" sz="1600" b="1">
                    <a:latin typeface="Arial" charset="0"/>
                  </a:rPr>
                  <a:t>C</a:t>
                </a:r>
              </a:p>
            </p:txBody>
          </p:sp>
          <p:sp>
            <p:nvSpPr>
              <p:cNvPr id="20" name="AutoShape 23"/>
              <p:cNvSpPr>
                <a:spLocks noChangeArrowheads="1"/>
              </p:cNvSpPr>
              <p:nvPr/>
            </p:nvSpPr>
            <p:spPr bwMode="auto">
              <a:xfrm>
                <a:off x="3367" y="749"/>
                <a:ext cx="233" cy="243"/>
              </a:xfrm>
              <a:prstGeom prst="roundRect">
                <a:avLst>
                  <a:gd name="adj" fmla="val 10171"/>
                </a:avLst>
              </a:prstGeom>
              <a:solidFill>
                <a:srgbClr val="7900F2"/>
              </a:solidFill>
              <a:ln w="9525">
                <a:noFill/>
                <a:round/>
                <a:headEnd/>
                <a:tailEnd/>
              </a:ln>
            </p:spPr>
            <p:txBody>
              <a:bodyPr wrap="none" anchor="b"/>
              <a:lstStyle/>
              <a:p>
                <a:pPr algn="ctr"/>
                <a:r>
                  <a:rPr lang="en-US" sz="1600" b="1">
                    <a:latin typeface="Arial" charset="0"/>
                  </a:rPr>
                  <a:t>B</a:t>
                </a:r>
              </a:p>
            </p:txBody>
          </p:sp>
          <p:sp>
            <p:nvSpPr>
              <p:cNvPr id="21" name="AutoShape 24"/>
              <p:cNvSpPr>
                <a:spLocks noChangeArrowheads="1"/>
              </p:cNvSpPr>
              <p:nvPr/>
            </p:nvSpPr>
            <p:spPr bwMode="auto">
              <a:xfrm>
                <a:off x="3126" y="749"/>
                <a:ext cx="233" cy="243"/>
              </a:xfrm>
              <a:prstGeom prst="roundRect">
                <a:avLst>
                  <a:gd name="adj" fmla="val 10171"/>
                </a:avLst>
              </a:prstGeom>
              <a:solidFill>
                <a:srgbClr val="FF6699"/>
              </a:solidFill>
              <a:ln w="9525">
                <a:noFill/>
                <a:round/>
                <a:headEnd/>
                <a:tailEnd/>
              </a:ln>
            </p:spPr>
            <p:txBody>
              <a:bodyPr wrap="none" anchor="b"/>
              <a:lstStyle/>
              <a:p>
                <a:pPr algn="ctr"/>
                <a:r>
                  <a:rPr lang="en-US" sz="1600" b="1">
                    <a:latin typeface="Arial" charset="0"/>
                  </a:rPr>
                  <a:t>A</a:t>
                </a:r>
              </a:p>
            </p:txBody>
          </p:sp>
        </p:grpSp>
        <p:pic>
          <p:nvPicPr>
            <p:cNvPr id="16" name="Picture 25" descr="MSN icon envelope only"/>
            <p:cNvPicPr>
              <a:picLocks noChangeAspect="1" noChangeArrowheads="1"/>
            </p:cNvPicPr>
            <p:nvPr/>
          </p:nvPicPr>
          <p:blipFill>
            <a:blip r:embed="rId5"/>
            <a:srcRect/>
            <a:stretch>
              <a:fillRect/>
            </a:stretch>
          </p:blipFill>
          <p:spPr bwMode="auto">
            <a:xfrm>
              <a:off x="3124200" y="2057400"/>
              <a:ext cx="1019175" cy="1666875"/>
            </a:xfrm>
            <a:prstGeom prst="rect">
              <a:avLst/>
            </a:prstGeom>
            <a:noFill/>
            <a:ln w="9525">
              <a:noFill/>
              <a:miter lim="800000"/>
              <a:headEnd/>
              <a:tailEnd/>
            </a:ln>
          </p:spPr>
        </p:pic>
        <p:sp>
          <p:nvSpPr>
            <p:cNvPr id="17" name="AutoShape 26"/>
            <p:cNvSpPr>
              <a:spLocks/>
            </p:cNvSpPr>
            <p:nvPr/>
          </p:nvSpPr>
          <p:spPr bwMode="auto">
            <a:xfrm rot="10800000">
              <a:off x="2743200" y="3822700"/>
              <a:ext cx="2139950" cy="1125538"/>
            </a:xfrm>
            <a:prstGeom prst="borderCallout2">
              <a:avLst>
                <a:gd name="adj1" fmla="val 89843"/>
                <a:gd name="adj2" fmla="val -3565"/>
                <a:gd name="adj3" fmla="val 89843"/>
                <a:gd name="adj4" fmla="val -15880"/>
                <a:gd name="adj5" fmla="val 156556"/>
                <a:gd name="adj6" fmla="val -29009"/>
              </a:avLst>
            </a:prstGeom>
            <a:solidFill>
              <a:srgbClr val="7900F2"/>
            </a:solidFill>
            <a:ln w="38100" algn="ctr">
              <a:solidFill>
                <a:schemeClr val="tx1"/>
              </a:solidFill>
              <a:miter lim="800000"/>
              <a:headEnd/>
              <a:tailEnd/>
            </a:ln>
          </p:spPr>
          <p:txBody>
            <a:bodyPr rot="10800000" anchor="ctr"/>
            <a:lstStyle/>
            <a:p>
              <a:pPr algn="ctr" eaLnBrk="0" hangingPunct="0">
                <a:lnSpc>
                  <a:spcPct val="85000"/>
                </a:lnSpc>
                <a:spcBef>
                  <a:spcPct val="20000"/>
                </a:spcBef>
              </a:pPr>
              <a:endParaRPr lang="en-US" sz="2000">
                <a:latin typeface="Franklin Gothic Medium" pitchFamily="34" charset="0"/>
              </a:endParaRPr>
            </a:p>
          </p:txBody>
        </p:sp>
        <p:sp>
          <p:nvSpPr>
            <p:cNvPr id="18" name="AutoShape 27"/>
            <p:cNvSpPr>
              <a:spLocks/>
            </p:cNvSpPr>
            <p:nvPr/>
          </p:nvSpPr>
          <p:spPr bwMode="auto">
            <a:xfrm>
              <a:off x="2747963" y="3827463"/>
              <a:ext cx="2139950" cy="1125537"/>
            </a:xfrm>
            <a:prstGeom prst="borderCallout2">
              <a:avLst>
                <a:gd name="adj1" fmla="val 10157"/>
                <a:gd name="adj2" fmla="val -3560"/>
                <a:gd name="adj3" fmla="val 10157"/>
                <a:gd name="adj4" fmla="val -14616"/>
                <a:gd name="adj5" fmla="val -55009"/>
                <a:gd name="adj6" fmla="val -25815"/>
              </a:avLst>
            </a:prstGeom>
            <a:solidFill>
              <a:srgbClr val="7900F2"/>
            </a:solidFill>
            <a:ln w="38100" algn="ctr">
              <a:solidFill>
                <a:schemeClr val="tx1"/>
              </a:solidFill>
              <a:miter lim="800000"/>
              <a:headEnd/>
              <a:tailEnd/>
            </a:ln>
          </p:spPr>
          <p:txBody>
            <a:bodyPr anchor="ctr"/>
            <a:lstStyle/>
            <a:p>
              <a:pPr algn="ctr" eaLnBrk="0" hangingPunct="0">
                <a:lnSpc>
                  <a:spcPct val="85000"/>
                </a:lnSpc>
                <a:spcBef>
                  <a:spcPct val="20000"/>
                </a:spcBef>
              </a:pPr>
              <a:r>
                <a:rPr lang="en-US" sz="2000">
                  <a:latin typeface="Franklin Gothic Medium" pitchFamily="34" charset="0"/>
                </a:rPr>
                <a:t>Bindings provide Session and Guarantees</a:t>
              </a:r>
            </a:p>
          </p:txBody>
        </p:sp>
      </p:grpSp>
    </p:spTree>
    <p:extLst>
      <p:ext uri="{BB962C8B-B14F-4D97-AF65-F5344CB8AC3E}">
        <p14:creationId xmlns:p14="http://schemas.microsoft.com/office/powerpoint/2010/main" val="25940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and Hosting - 1</a:t>
            </a:r>
          </a:p>
        </p:txBody>
      </p:sp>
      <p:sp>
        <p:nvSpPr>
          <p:cNvPr id="3" name="Text Placeholder 2"/>
          <p:cNvSpPr>
            <a:spLocks noGrp="1"/>
          </p:cNvSpPr>
          <p:nvPr>
            <p:ph type="body" idx="1"/>
          </p:nvPr>
        </p:nvSpPr>
        <p:spPr/>
        <p:txBody>
          <a:bodyPr>
            <a:normAutofit lnSpcReduction="10000"/>
          </a:bodyPr>
          <a:lstStyle/>
          <a:p>
            <a:r>
              <a:rPr lang="en-US" dirty="0"/>
              <a:t>The last layer of WCF architecture is the place where services are actually hosted or can be executed for easy access by the client. This is done by various mechanisms discussed below in brief.</a:t>
            </a:r>
          </a:p>
          <a:p>
            <a:endParaRPr lang="en-US" dirty="0"/>
          </a:p>
          <a:p>
            <a:r>
              <a:rPr lang="en-US" b="1" dirty="0"/>
              <a:t>IIS</a:t>
            </a:r>
            <a:r>
              <a:rPr lang="en-US" dirty="0"/>
              <a:t> − IIS stands for Internet Information Service. It offers a myriad of advantages using the HTTP protocol by a service. Here, it is not required to have the host code for activating the service code; instead, the service code gets activated automatically.</a:t>
            </a:r>
          </a:p>
          <a:p>
            <a:endParaRPr lang="en-US" dirty="0"/>
          </a:p>
          <a:p>
            <a:r>
              <a:rPr lang="en-US" b="1" dirty="0"/>
              <a:t>Windows Activation Service </a:t>
            </a:r>
            <a:r>
              <a:rPr lang="en-US" dirty="0"/>
              <a:t>− This is popularly known as WAS and comes with IIS 7.0. Both HTTP and non-HTTP based communication is possible here by using TCP or </a:t>
            </a:r>
            <a:r>
              <a:rPr lang="en-US" dirty="0" err="1"/>
              <a:t>Namedpipe</a:t>
            </a:r>
            <a:r>
              <a:rPr lang="en-US" dirty="0"/>
              <a:t> protocols.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1535200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Activation and Hosting - 2</a:t>
            </a:r>
          </a:p>
        </p:txBody>
      </p:sp>
      <p:sp>
        <p:nvSpPr>
          <p:cNvPr id="3" name="Text Placeholder 2"/>
          <p:cNvSpPr>
            <a:spLocks noGrp="1"/>
          </p:cNvSpPr>
          <p:nvPr>
            <p:ph type="body" idx="1"/>
          </p:nvPr>
        </p:nvSpPr>
        <p:spPr/>
        <p:txBody>
          <a:bodyPr>
            <a:normAutofit/>
          </a:bodyPr>
          <a:lstStyle/>
          <a:p>
            <a:r>
              <a:rPr lang="en-US" b="1" dirty="0"/>
              <a:t>Self-hosting</a:t>
            </a:r>
            <a:r>
              <a:rPr lang="en-US" dirty="0"/>
              <a:t> − This is a mechanism by which a WCF service gets self-hosted as a console application. This mechanism offers amazing flexibility in terms of choosing the desired protocols and setting own addressing scheme.</a:t>
            </a:r>
          </a:p>
          <a:p>
            <a:endParaRPr lang="en-US" dirty="0"/>
          </a:p>
          <a:p>
            <a:r>
              <a:rPr lang="en-US" b="1" dirty="0"/>
              <a:t>Windows Service</a:t>
            </a:r>
            <a:r>
              <a:rPr lang="en-US" dirty="0"/>
              <a:t> − Hosting a WCF service with this mechanism is advantageous, as the services then remain activated and accessible to the client due to no runtime activation.</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3832302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WCF Service Design</a:t>
            </a:r>
          </a:p>
        </p:txBody>
      </p:sp>
      <p:sp>
        <p:nvSpPr>
          <p:cNvPr id="3" name="Text Placeholder 2"/>
          <p:cNvSpPr>
            <a:spLocks noGrp="1"/>
          </p:cNvSpPr>
          <p:nvPr>
            <p:ph type="body" idx="1"/>
          </p:nvPr>
        </p:nvSpPr>
        <p:spPr/>
        <p:txBody>
          <a:bodyPr/>
          <a:lstStyle/>
          <a:p>
            <a:pPr>
              <a:lnSpc>
                <a:spcPct val="130000"/>
              </a:lnSpc>
            </a:pPr>
            <a:r>
              <a:rPr lang="en-US" dirty="0"/>
              <a:t>Attributes</a:t>
            </a:r>
          </a:p>
          <a:p>
            <a:pPr lvl="1" algn="just">
              <a:lnSpc>
                <a:spcPct val="130000"/>
              </a:lnSpc>
            </a:pPr>
            <a:r>
              <a:rPr lang="en-US" dirty="0" err="1">
                <a:solidFill>
                  <a:srgbClr val="FF0000"/>
                </a:solidFill>
              </a:rPr>
              <a:t>ServiceContract</a:t>
            </a:r>
            <a:r>
              <a:rPr lang="en-US" dirty="0"/>
              <a:t> – Marks a class or interface as a WCF service</a:t>
            </a:r>
          </a:p>
          <a:p>
            <a:pPr lvl="1" algn="just">
              <a:lnSpc>
                <a:spcPct val="130000"/>
              </a:lnSpc>
            </a:pPr>
            <a:r>
              <a:rPr lang="en-US" dirty="0" err="1">
                <a:solidFill>
                  <a:srgbClr val="FF0000"/>
                </a:solidFill>
              </a:rPr>
              <a:t>OperationContract</a:t>
            </a:r>
            <a:r>
              <a:rPr lang="en-US" dirty="0"/>
              <a:t> – Marks a function as a member of the parent service contract</a:t>
            </a:r>
          </a:p>
          <a:p>
            <a:pPr lvl="1" algn="just">
              <a:lnSpc>
                <a:spcPct val="130000"/>
              </a:lnSpc>
            </a:pPr>
            <a:r>
              <a:rPr lang="en-US" dirty="0" err="1">
                <a:solidFill>
                  <a:srgbClr val="FF0000"/>
                </a:solidFill>
              </a:rPr>
              <a:t>DataContract</a:t>
            </a:r>
            <a:r>
              <a:rPr lang="en-US" dirty="0"/>
              <a:t> – Marks a class or struct as a data type that will be passed to or from the service</a:t>
            </a:r>
          </a:p>
          <a:p>
            <a:pPr lvl="1" algn="just">
              <a:lnSpc>
                <a:spcPct val="130000"/>
              </a:lnSpc>
            </a:pPr>
            <a:r>
              <a:rPr lang="en-US" dirty="0" err="1">
                <a:solidFill>
                  <a:srgbClr val="FF0000"/>
                </a:solidFill>
              </a:rPr>
              <a:t>DataMember</a:t>
            </a:r>
            <a:r>
              <a:rPr lang="en-US" dirty="0"/>
              <a:t> – A property of a data contract that will be passed along with </a:t>
            </a:r>
            <a:r>
              <a:rPr lang="en-US" dirty="0" err="1"/>
              <a:t>it’s</a:t>
            </a:r>
            <a:r>
              <a:rPr lang="en-US" dirty="0"/>
              <a:t> parent object</a:t>
            </a:r>
          </a:p>
          <a:p>
            <a:pPr lvl="1" algn="just">
              <a:lnSpc>
                <a:spcPct val="130000"/>
              </a:lnSpc>
            </a:pPr>
            <a:r>
              <a:rPr lang="en-US" dirty="0" err="1">
                <a:solidFill>
                  <a:srgbClr val="FF0000"/>
                </a:solidFill>
              </a:rPr>
              <a:t>MessageContract</a:t>
            </a:r>
            <a:r>
              <a:rPr lang="en-US" dirty="0"/>
              <a:t> – Allows explicit formatting of messages. Useful for interoperability.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1242265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WCF Service</a:t>
            </a:r>
          </a:p>
        </p:txBody>
      </p:sp>
      <p:sp>
        <p:nvSpPr>
          <p:cNvPr id="3" name="Text Placeholder 2"/>
          <p:cNvSpPr>
            <a:spLocks noGrp="1"/>
          </p:cNvSpPr>
          <p:nvPr>
            <p:ph type="body" idx="1"/>
          </p:nvPr>
        </p:nvSpPr>
        <p:spPr>
          <a:xfrm>
            <a:off x="0" y="1328286"/>
            <a:ext cx="8251633" cy="5113603"/>
          </a:xfrm>
        </p:spPr>
        <p:txBody>
          <a:bodyPr/>
          <a:lstStyle/>
          <a:p>
            <a:pPr>
              <a:lnSpc>
                <a:spcPct val="120000"/>
              </a:lnSpc>
            </a:pPr>
            <a:r>
              <a:rPr lang="en-US" dirty="0"/>
              <a:t>Every WCF service has three primary components:</a:t>
            </a:r>
          </a:p>
          <a:p>
            <a:pPr lvl="1" algn="just">
              <a:lnSpc>
                <a:spcPct val="120000"/>
              </a:lnSpc>
            </a:pPr>
            <a:r>
              <a:rPr lang="en-US" dirty="0"/>
              <a:t>A </a:t>
            </a:r>
            <a:r>
              <a:rPr lang="en-US" i="1" dirty="0">
                <a:solidFill>
                  <a:srgbClr val="FF0000"/>
                </a:solidFill>
              </a:rPr>
              <a:t>service class</a:t>
            </a:r>
            <a:r>
              <a:rPr lang="en-US" dirty="0"/>
              <a:t>, implemented in C# or Visual Basic or another CLR-based language that implements one or more methods.</a:t>
            </a:r>
          </a:p>
          <a:p>
            <a:pPr lvl="1" algn="just">
              <a:lnSpc>
                <a:spcPct val="120000"/>
              </a:lnSpc>
            </a:pPr>
            <a:r>
              <a:rPr lang="en-US" dirty="0"/>
              <a:t>A </a:t>
            </a:r>
            <a:r>
              <a:rPr lang="en-US" i="1" dirty="0">
                <a:solidFill>
                  <a:srgbClr val="FF0000"/>
                </a:solidFill>
              </a:rPr>
              <a:t>host process</a:t>
            </a:r>
            <a:r>
              <a:rPr lang="en-US" dirty="0"/>
              <a:t> in which the service runs.</a:t>
            </a:r>
          </a:p>
          <a:p>
            <a:pPr lvl="1" algn="just">
              <a:lnSpc>
                <a:spcPct val="120000"/>
              </a:lnSpc>
            </a:pPr>
            <a:r>
              <a:rPr lang="en-US" dirty="0"/>
              <a:t>One or more </a:t>
            </a:r>
            <a:r>
              <a:rPr lang="en-US" i="1" dirty="0">
                <a:solidFill>
                  <a:srgbClr val="FF0000"/>
                </a:solidFill>
              </a:rPr>
              <a:t>endpoints</a:t>
            </a:r>
            <a:r>
              <a:rPr lang="en-US" dirty="0"/>
              <a:t> that allow clients to access the service. All communication with a WCF service happens via the service’s endpoints.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grpSp>
        <p:nvGrpSpPr>
          <p:cNvPr id="20" name="Group 19"/>
          <p:cNvGrpSpPr/>
          <p:nvPr/>
        </p:nvGrpSpPr>
        <p:grpSpPr>
          <a:xfrm>
            <a:off x="8579694" y="1328286"/>
            <a:ext cx="3191892" cy="4210666"/>
            <a:chOff x="6669088" y="1537719"/>
            <a:chExt cx="2474912" cy="3200400"/>
          </a:xfrm>
        </p:grpSpPr>
        <p:sp>
          <p:nvSpPr>
            <p:cNvPr id="21" name="AutoShape 35"/>
            <p:cNvSpPr>
              <a:spLocks noChangeArrowheads="1"/>
            </p:cNvSpPr>
            <p:nvPr/>
          </p:nvSpPr>
          <p:spPr bwMode="auto">
            <a:xfrm>
              <a:off x="7162800" y="2223519"/>
              <a:ext cx="1981200" cy="2514600"/>
            </a:xfrm>
            <a:prstGeom prst="roundRect">
              <a:avLst>
                <a:gd name="adj" fmla="val 16667"/>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8100000" scaled="1"/>
              <a:tileRect/>
            </a:gradFill>
            <a:ln>
              <a:headEnd/>
              <a:tailEnd/>
            </a:ln>
          </p:spPr>
          <p:style>
            <a:lnRef idx="0">
              <a:schemeClr val="accent6"/>
            </a:lnRef>
            <a:fillRef idx="3">
              <a:schemeClr val="accent6"/>
            </a:fillRef>
            <a:effectRef idx="3">
              <a:schemeClr val="accent6"/>
            </a:effectRef>
            <a:fontRef idx="minor">
              <a:schemeClr val="lt1"/>
            </a:fontRef>
          </p:style>
          <p:txBody>
            <a:bodyPr>
              <a:noAutofit/>
            </a:bodyP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eaLnBrk="0" hangingPunct="0">
                <a:defRPr/>
              </a:pPr>
              <a:endParaRPr lang="en-US">
                <a:solidFill>
                  <a:schemeClr val="lt1"/>
                </a:solidFill>
                <a:latin typeface="+mn-lt"/>
              </a:endParaRPr>
            </a:p>
          </p:txBody>
        </p:sp>
        <p:sp>
          <p:nvSpPr>
            <p:cNvPr id="22" name="Line 36"/>
            <p:cNvSpPr>
              <a:spLocks noChangeShapeType="1"/>
            </p:cNvSpPr>
            <p:nvPr/>
          </p:nvSpPr>
          <p:spPr bwMode="auto">
            <a:xfrm flipH="1" flipV="1">
              <a:off x="6934200" y="3061719"/>
              <a:ext cx="990600" cy="0"/>
            </a:xfrm>
            <a:prstGeom prst="line">
              <a:avLst/>
            </a:prstGeom>
            <a:noFill/>
            <a:ln w="28575">
              <a:solidFill>
                <a:schemeClr val="tx1"/>
              </a:solidFill>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3" name="Line 37"/>
            <p:cNvSpPr>
              <a:spLocks noChangeShapeType="1"/>
            </p:cNvSpPr>
            <p:nvPr/>
          </p:nvSpPr>
          <p:spPr bwMode="auto">
            <a:xfrm flipH="1" flipV="1">
              <a:off x="6934200" y="3366519"/>
              <a:ext cx="990600" cy="0"/>
            </a:xfrm>
            <a:prstGeom prst="line">
              <a:avLst/>
            </a:prstGeom>
            <a:noFill/>
            <a:ln w="28575">
              <a:solidFill>
                <a:schemeClr val="tx1"/>
              </a:solidFill>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4" name="Line 38"/>
            <p:cNvSpPr>
              <a:spLocks noChangeShapeType="1"/>
            </p:cNvSpPr>
            <p:nvPr/>
          </p:nvSpPr>
          <p:spPr bwMode="auto">
            <a:xfrm flipH="1" flipV="1">
              <a:off x="6934200" y="2756919"/>
              <a:ext cx="990600" cy="0"/>
            </a:xfrm>
            <a:prstGeom prst="line">
              <a:avLst/>
            </a:prstGeom>
            <a:noFill/>
            <a:ln w="28575">
              <a:solidFill>
                <a:schemeClr val="tx1"/>
              </a:solidFill>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5" name="AutoShape 39"/>
            <p:cNvSpPr>
              <a:spLocks noChangeArrowheads="1"/>
            </p:cNvSpPr>
            <p:nvPr/>
          </p:nvSpPr>
          <p:spPr bwMode="auto">
            <a:xfrm>
              <a:off x="6781800" y="3231582"/>
              <a:ext cx="228600" cy="260350"/>
            </a:xfrm>
            <a:prstGeom prst="diamond">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50000" t="50000" r="50000" b="50000"/>
              </a:path>
              <a:tileRect/>
            </a:gradFill>
            <a:ln w="28575" algn="ctr">
              <a:solidFill>
                <a:schemeClr val="tx2">
                  <a:lumMod val="50000"/>
                  <a:lumOff val="50000"/>
                </a:schemeClr>
              </a:solidFill>
              <a:prstDash val="solid"/>
              <a:miter lim="800000"/>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6" name="AutoShape 40"/>
            <p:cNvSpPr>
              <a:spLocks noChangeArrowheads="1"/>
            </p:cNvSpPr>
            <p:nvPr/>
          </p:nvSpPr>
          <p:spPr bwMode="auto">
            <a:xfrm>
              <a:off x="6781800" y="2621982"/>
              <a:ext cx="228600" cy="260350"/>
            </a:xfrm>
            <a:prstGeom prst="diamond">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50000" t="50000" r="50000" b="50000"/>
              </a:path>
              <a:tileRect/>
            </a:gradFill>
            <a:ln w="28575" algn="ctr">
              <a:solidFill>
                <a:schemeClr val="tx2">
                  <a:lumMod val="50000"/>
                  <a:lumOff val="50000"/>
                </a:schemeClr>
              </a:solidFill>
              <a:prstDash val="solid"/>
              <a:miter lim="800000"/>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27" name="Rectangle 26"/>
            <p:cNvSpPr>
              <a:spLocks noChangeArrowheads="1"/>
            </p:cNvSpPr>
            <p:nvPr/>
          </p:nvSpPr>
          <p:spPr bwMode="auto">
            <a:xfrm>
              <a:off x="7543800" y="2452119"/>
              <a:ext cx="1219200" cy="1295400"/>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0" hangingPunct="0"/>
              <a:endParaRPr lang="en-US"/>
            </a:p>
          </p:txBody>
        </p:sp>
        <p:sp>
          <p:nvSpPr>
            <p:cNvPr id="28" name="Text Box 42"/>
            <p:cNvSpPr txBox="1">
              <a:spLocks noChangeArrowheads="1"/>
            </p:cNvSpPr>
            <p:nvPr/>
          </p:nvSpPr>
          <p:spPr bwMode="auto">
            <a:xfrm>
              <a:off x="7467600" y="2756919"/>
              <a:ext cx="1371600" cy="396875"/>
            </a:xfrm>
            <a:prstGeom prst="rect">
              <a:avLst/>
            </a:prstGeom>
            <a:noFill/>
            <a:ln w="19050" algn="ctr">
              <a:noFill/>
              <a:miter lim="800000"/>
              <a:headEnd/>
              <a:tailEnd/>
            </a:ln>
            <a:effectLst/>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2000" b="1" i="1" dirty="0"/>
                <a:t>Service Class</a:t>
              </a:r>
            </a:p>
          </p:txBody>
        </p:sp>
        <p:sp>
          <p:nvSpPr>
            <p:cNvPr id="29" name="Text Box 43"/>
            <p:cNvSpPr txBox="1">
              <a:spLocks noChangeArrowheads="1"/>
            </p:cNvSpPr>
            <p:nvPr/>
          </p:nvSpPr>
          <p:spPr bwMode="auto">
            <a:xfrm>
              <a:off x="7543800" y="3747519"/>
              <a:ext cx="1219200" cy="396875"/>
            </a:xfrm>
            <a:prstGeom prst="rect">
              <a:avLst/>
            </a:prstGeom>
            <a:solidFill>
              <a:srgbClr val="FF89B0"/>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eaLnBrk="0" hangingPunct="0"/>
              <a:r>
                <a:rPr lang="en-US" sz="2000" b="1"/>
                <a:t>WCF</a:t>
              </a:r>
            </a:p>
          </p:txBody>
        </p:sp>
        <p:sp>
          <p:nvSpPr>
            <p:cNvPr id="30" name="Text Box 44"/>
            <p:cNvSpPr txBox="1">
              <a:spLocks noChangeArrowheads="1"/>
            </p:cNvSpPr>
            <p:nvPr/>
          </p:nvSpPr>
          <p:spPr bwMode="auto">
            <a:xfrm>
              <a:off x="7132638" y="4280919"/>
              <a:ext cx="2011362" cy="396875"/>
            </a:xfrm>
            <a:prstGeom prst="rect">
              <a:avLst/>
            </a:prstGeom>
            <a:noFill/>
            <a:ln w="19050" algn="ctr">
              <a:noFill/>
              <a:miter lim="800000"/>
              <a:headEnd/>
              <a:tailEnd/>
            </a:ln>
            <a:effectLst/>
          </p:spPr>
          <p:txBody>
            <a:bodyP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2000" b="1"/>
                <a:t>Host Process</a:t>
              </a:r>
            </a:p>
          </p:txBody>
        </p:sp>
        <p:sp>
          <p:nvSpPr>
            <p:cNvPr id="31" name="AutoShape 45"/>
            <p:cNvSpPr>
              <a:spLocks noChangeArrowheads="1"/>
            </p:cNvSpPr>
            <p:nvPr/>
          </p:nvSpPr>
          <p:spPr bwMode="auto">
            <a:xfrm>
              <a:off x="6781800" y="2926782"/>
              <a:ext cx="228600" cy="260350"/>
            </a:xfrm>
            <a:prstGeom prst="diamond">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l="50000" t="50000" r="50000" b="50000"/>
              </a:path>
              <a:tileRect/>
            </a:gradFill>
            <a:ln w="28575" algn="ctr">
              <a:solidFill>
                <a:schemeClr val="tx2">
                  <a:lumMod val="50000"/>
                  <a:lumOff val="50000"/>
                </a:schemeClr>
              </a:solidFill>
              <a:prstDash val="solid"/>
              <a:miter lim="800000"/>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32" name="Text Box 47"/>
            <p:cNvSpPr txBox="1">
              <a:spLocks noChangeArrowheads="1"/>
            </p:cNvSpPr>
            <p:nvPr/>
          </p:nvSpPr>
          <p:spPr bwMode="auto">
            <a:xfrm>
              <a:off x="7315200" y="1537719"/>
              <a:ext cx="1524000" cy="396875"/>
            </a:xfrm>
            <a:prstGeom prst="rect">
              <a:avLst/>
            </a:prstGeom>
            <a:noFill/>
            <a:ln w="19050" algn="ctr">
              <a:noFill/>
              <a:miter lim="800000"/>
              <a:headEnd/>
              <a:tailEnd/>
            </a:ln>
            <a:effectLst/>
          </p:spPr>
          <p:txBody>
            <a:bodyPr>
              <a:sp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2000" b="1" i="1" dirty="0"/>
                <a:t>Endpoints</a:t>
              </a:r>
            </a:p>
          </p:txBody>
        </p:sp>
        <p:sp>
          <p:nvSpPr>
            <p:cNvPr id="33" name="Freeform 32"/>
            <p:cNvSpPr>
              <a:spLocks/>
            </p:cNvSpPr>
            <p:nvPr/>
          </p:nvSpPr>
          <p:spPr bwMode="auto">
            <a:xfrm>
              <a:off x="6669088" y="1759969"/>
              <a:ext cx="712787" cy="747713"/>
            </a:xfrm>
            <a:custGeom>
              <a:avLst/>
              <a:gdLst/>
              <a:ahLst/>
              <a:cxnLst>
                <a:cxn ang="0">
                  <a:pos x="449" y="0"/>
                </a:cxn>
                <a:cxn ang="0">
                  <a:pos x="54" y="133"/>
                </a:cxn>
                <a:cxn ang="0">
                  <a:pos x="123" y="471"/>
                </a:cxn>
              </a:cxnLst>
              <a:rect l="0" t="0" r="r" b="b"/>
              <a:pathLst>
                <a:path w="449" h="471">
                  <a:moveTo>
                    <a:pt x="449" y="0"/>
                  </a:moveTo>
                  <a:cubicBezTo>
                    <a:pt x="383" y="22"/>
                    <a:pt x="108" y="55"/>
                    <a:pt x="54" y="133"/>
                  </a:cubicBezTo>
                  <a:cubicBezTo>
                    <a:pt x="0" y="211"/>
                    <a:pt x="109" y="401"/>
                    <a:pt x="123" y="471"/>
                  </a:cubicBezTo>
                </a:path>
              </a:pathLst>
            </a:custGeom>
            <a:noFill/>
            <a:ln w="12700" cap="flat" cmpd="sng">
              <a:solidFill>
                <a:schemeClr val="tx1"/>
              </a:solidFill>
              <a:prstDash val="dash"/>
              <a:round/>
              <a:headEnd type="none" w="med" len="med"/>
              <a:tailEnd type="stealth" w="lg" len="lg"/>
            </a:ln>
            <a:effectLst/>
          </p:spPr>
          <p:txBody>
            <a:bodyPr wrap="none" anchor="ctr">
              <a:sp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sp>
          <p:nvSpPr>
            <p:cNvPr id="34" name="AutoShape 49"/>
            <p:cNvSpPr>
              <a:spLocks noChangeArrowheads="1"/>
            </p:cNvSpPr>
            <p:nvPr/>
          </p:nvSpPr>
          <p:spPr bwMode="auto">
            <a:xfrm>
              <a:off x="6705600" y="2528319"/>
              <a:ext cx="381000" cy="1066800"/>
            </a:xfrm>
            <a:prstGeom prst="roundRect">
              <a:avLst>
                <a:gd name="adj" fmla="val 16667"/>
              </a:avLst>
            </a:prstGeom>
            <a:noFill/>
            <a:ln w="12700" cap="rnd" algn="ctr">
              <a:solidFill>
                <a:schemeClr val="tx1"/>
              </a:solidFill>
              <a:prstDash val="sysDot"/>
              <a:round/>
              <a:headEnd/>
              <a:tailEnd type="none" w="lg" len="lg"/>
            </a:ln>
            <a:effectLst/>
          </p:spPr>
          <p:txBody>
            <a:bodyPr anchor="ctr">
              <a:noAutofit/>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endParaRPr lang="en-US"/>
            </a:p>
          </p:txBody>
        </p:sp>
      </p:grpSp>
    </p:spTree>
    <p:extLst>
      <p:ext uri="{BB962C8B-B14F-4D97-AF65-F5344CB8AC3E}">
        <p14:creationId xmlns:p14="http://schemas.microsoft.com/office/powerpoint/2010/main" val="414626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Windows Communication Foundation?</a:t>
            </a:r>
          </a:p>
        </p:txBody>
      </p:sp>
      <p:sp>
        <p:nvSpPr>
          <p:cNvPr id="3" name="Text Placeholder 2"/>
          <p:cNvSpPr>
            <a:spLocks noGrp="1"/>
          </p:cNvSpPr>
          <p:nvPr>
            <p:ph type="body" idx="1"/>
          </p:nvPr>
        </p:nvSpPr>
        <p:spPr/>
        <p:txBody>
          <a:bodyPr/>
          <a:lstStyle/>
          <a:p>
            <a:r>
              <a:rPr lang="en-US" dirty="0"/>
              <a:t>WCF is Microsoft’s unified programming model for building service-oriented applications. </a:t>
            </a:r>
          </a:p>
          <a:p>
            <a:r>
              <a:rPr lang="en-US" dirty="0"/>
              <a:t>WCF enables developers to build secure, reliable, transacted solutions that integrate across platforms and interoperate with existing investments.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136290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Class - 1</a:t>
            </a:r>
          </a:p>
        </p:txBody>
      </p:sp>
      <p:sp>
        <p:nvSpPr>
          <p:cNvPr id="3" name="Text Placeholder 2"/>
          <p:cNvSpPr>
            <a:spLocks noGrp="1"/>
          </p:cNvSpPr>
          <p:nvPr>
            <p:ph type="body" idx="1"/>
          </p:nvPr>
        </p:nvSpPr>
        <p:spPr>
          <a:xfrm>
            <a:off x="0" y="1328286"/>
            <a:ext cx="6821214" cy="5152414"/>
          </a:xfrm>
        </p:spPr>
        <p:txBody>
          <a:bodyPr>
            <a:normAutofit/>
          </a:bodyPr>
          <a:lstStyle/>
          <a:p>
            <a:pPr marL="0" indent="0">
              <a:buNone/>
            </a:pPr>
            <a:r>
              <a:rPr lang="en-US" dirty="0">
                <a:solidFill>
                  <a:schemeClr val="tx1"/>
                </a:solidFill>
              </a:rPr>
              <a:t>Defining Service Contracts</a:t>
            </a:r>
          </a:p>
          <a:p>
            <a:r>
              <a:rPr lang="en-US" dirty="0"/>
              <a:t>A WCF service class specifies a service contract that defines which of its methods are exposed to clients of that service. </a:t>
            </a:r>
          </a:p>
          <a:p>
            <a:pPr lvl="1" algn="just">
              <a:lnSpc>
                <a:spcPct val="110000"/>
              </a:lnSpc>
            </a:pPr>
            <a:r>
              <a:rPr lang="en-US" dirty="0"/>
              <a:t>Every service class implements methods for its clients to use. The creator of the class determines which of its methods are exposed as client-callable operations by specifying that they are part of some service contract.</a:t>
            </a:r>
          </a:p>
          <a:p>
            <a:pPr lvl="1" algn="just">
              <a:lnSpc>
                <a:spcPct val="110000"/>
              </a:lnSpc>
            </a:pPr>
            <a:r>
              <a:rPr lang="en-US" dirty="0"/>
              <a:t>To do this, a developer uses the WCF-defined attribute </a:t>
            </a:r>
            <a:r>
              <a:rPr lang="en-US" dirty="0" err="1">
                <a:solidFill>
                  <a:srgbClr val="0070C0"/>
                </a:solidFill>
              </a:rPr>
              <a:t>ServiceContract</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Content Placeholder 6"/>
          <p:cNvPicPr>
            <a:picLocks noChangeAspect="1"/>
          </p:cNvPicPr>
          <p:nvPr/>
        </p:nvPicPr>
        <p:blipFill>
          <a:blip r:embed="rId2"/>
          <a:stretch>
            <a:fillRect/>
          </a:stretch>
        </p:blipFill>
        <p:spPr bwMode="auto">
          <a:xfrm>
            <a:off x="6871310" y="1896520"/>
            <a:ext cx="5320690" cy="362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3403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Class - 2</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Content Placeholder 7"/>
          <p:cNvPicPr>
            <a:picLocks noChangeAspect="1"/>
          </p:cNvPicPr>
          <p:nvPr/>
        </p:nvPicPr>
        <p:blipFill>
          <a:blip r:embed="rId2"/>
          <a:stretch>
            <a:fillRect/>
          </a:stretch>
        </p:blipFill>
        <p:spPr bwMode="auto">
          <a:xfrm>
            <a:off x="1353207" y="1496987"/>
            <a:ext cx="6960476" cy="4650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74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Class - 3</a:t>
            </a:r>
          </a:p>
        </p:txBody>
      </p:sp>
      <p:sp>
        <p:nvSpPr>
          <p:cNvPr id="3" name="Text Placeholder 2"/>
          <p:cNvSpPr>
            <a:spLocks noGrp="1"/>
          </p:cNvSpPr>
          <p:nvPr>
            <p:ph type="body" idx="1"/>
          </p:nvPr>
        </p:nvSpPr>
        <p:spPr/>
        <p:txBody>
          <a:bodyPr/>
          <a:lstStyle/>
          <a:p>
            <a:pPr marL="0" indent="0">
              <a:lnSpc>
                <a:spcPct val="120000"/>
              </a:lnSpc>
              <a:buNone/>
            </a:pPr>
            <a:r>
              <a:rPr lang="en-US" dirty="0">
                <a:solidFill>
                  <a:schemeClr val="tx1"/>
                </a:solidFill>
              </a:rPr>
              <a:t>Defining Data Contracts</a:t>
            </a:r>
          </a:p>
          <a:p>
            <a:pPr>
              <a:lnSpc>
                <a:spcPct val="120000"/>
              </a:lnSpc>
            </a:pPr>
            <a:r>
              <a:rPr lang="en-US" dirty="0"/>
              <a:t>Service class operations will typically convey some data, which means that a service contract also implies some kind of data contract describing the information that will be exchanged. </a:t>
            </a:r>
          </a:p>
          <a:p>
            <a:pPr lvl="1" algn="just">
              <a:lnSpc>
                <a:spcPct val="120000"/>
              </a:lnSpc>
            </a:pPr>
            <a:r>
              <a:rPr lang="en-US" dirty="0"/>
              <a:t>In some cases, this data contract is defined implicitly as part of the service contract.</a:t>
            </a:r>
          </a:p>
          <a:p>
            <a:pPr lvl="1" algn="just">
              <a:lnSpc>
                <a:spcPct val="120000"/>
              </a:lnSpc>
            </a:pPr>
            <a:r>
              <a:rPr lang="en-US" dirty="0"/>
              <a:t>But services can also have parameters of more complex types, such as structures. In cases like this, an explicit data contract is required. </a:t>
            </a:r>
          </a:p>
          <a:p>
            <a:pPr lvl="2" algn="just">
              <a:lnSpc>
                <a:spcPct val="120000"/>
              </a:lnSpc>
            </a:pPr>
            <a:r>
              <a:rPr lang="en-US" dirty="0"/>
              <a:t>Data contracts define how in-memory types are converted to a form suitable for transmission across the wire, a process known as </a:t>
            </a:r>
            <a:r>
              <a:rPr lang="en-US" i="1" dirty="0"/>
              <a:t>serialization</a:t>
            </a:r>
            <a:r>
              <a:rPr lang="en-US" dirty="0"/>
              <a:t>. In effect, data contracts are a mechanism for controlling how data is serialized.</a:t>
            </a:r>
          </a:p>
          <a:p>
            <a:pPr lvl="2" algn="just">
              <a:lnSpc>
                <a:spcPct val="120000"/>
              </a:lnSpc>
            </a:pPr>
            <a:r>
              <a:rPr lang="en-US" dirty="0"/>
              <a:t>A data contract is defined using the </a:t>
            </a:r>
            <a:r>
              <a:rPr lang="en-US" dirty="0" err="1">
                <a:solidFill>
                  <a:srgbClr val="0070C0"/>
                </a:solidFill>
              </a:rPr>
              <a:t>DataContract</a:t>
            </a:r>
            <a:r>
              <a:rPr lang="en-US" dirty="0"/>
              <a:t> attribute.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1407016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Service Class - 4</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Content Placeholder 4"/>
          <p:cNvPicPr>
            <a:picLocks noChangeAspect="1"/>
          </p:cNvPicPr>
          <p:nvPr/>
        </p:nvPicPr>
        <p:blipFill>
          <a:blip r:embed="rId2"/>
          <a:stretch>
            <a:fillRect/>
          </a:stretch>
        </p:blipFill>
        <p:spPr bwMode="auto">
          <a:xfrm>
            <a:off x="1796392" y="1477711"/>
            <a:ext cx="6611884" cy="462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534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WCF</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Content Placeholder 7"/>
          <p:cNvPicPr>
            <a:picLocks noChangeAspect="1"/>
          </p:cNvPicPr>
          <p:nvPr/>
        </p:nvPicPr>
        <p:blipFill>
          <a:blip r:embed="rId2"/>
          <a:stretch>
            <a:fillRect/>
          </a:stretch>
        </p:blipFill>
        <p:spPr bwMode="auto">
          <a:xfrm>
            <a:off x="2233273" y="1661689"/>
            <a:ext cx="6311900" cy="444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16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Hosting WCF Service</a:t>
            </a:r>
          </a:p>
        </p:txBody>
      </p:sp>
      <p:sp>
        <p:nvSpPr>
          <p:cNvPr id="3" name="Text Placeholder 2"/>
          <p:cNvSpPr>
            <a:spLocks noGrp="1"/>
          </p:cNvSpPr>
          <p:nvPr>
            <p:ph type="body" idx="1"/>
          </p:nvPr>
        </p:nvSpPr>
        <p:spPr/>
        <p:txBody>
          <a:bodyPr/>
          <a:lstStyle/>
          <a:p>
            <a:pPr>
              <a:lnSpc>
                <a:spcPct val="120000"/>
              </a:lnSpc>
            </a:pPr>
            <a:r>
              <a:rPr lang="en-US" dirty="0"/>
              <a:t>A WCF service class is typically compiled into a library. By definition, all libraries need a host Windows process to run in. </a:t>
            </a:r>
          </a:p>
          <a:p>
            <a:pPr>
              <a:lnSpc>
                <a:spcPct val="120000"/>
              </a:lnSpc>
            </a:pPr>
            <a:r>
              <a:rPr lang="en-US" dirty="0"/>
              <a:t>A WCF service can be hosted in following ways:</a:t>
            </a:r>
          </a:p>
          <a:p>
            <a:pPr lvl="1">
              <a:lnSpc>
                <a:spcPct val="120000"/>
              </a:lnSpc>
            </a:pPr>
            <a:r>
              <a:rPr lang="en-US" dirty="0"/>
              <a:t>Hosting in Internet Information Services(IIS).</a:t>
            </a:r>
          </a:p>
          <a:p>
            <a:pPr lvl="1">
              <a:lnSpc>
                <a:spcPct val="120000"/>
              </a:lnSpc>
            </a:pPr>
            <a:r>
              <a:rPr lang="en-US" dirty="0"/>
              <a:t>Hosting in Windows Activation Services(WAS).</a:t>
            </a:r>
          </a:p>
          <a:p>
            <a:pPr lvl="1">
              <a:lnSpc>
                <a:spcPct val="120000"/>
              </a:lnSpc>
            </a:pPr>
            <a:r>
              <a:rPr lang="en-US" dirty="0"/>
              <a:t>Hosting in a Console or Desktop application(Self hosting).</a:t>
            </a:r>
          </a:p>
          <a:p>
            <a:pPr lvl="1">
              <a:lnSpc>
                <a:spcPct val="120000"/>
              </a:lnSpc>
            </a:pPr>
            <a:r>
              <a:rPr lang="en-US" dirty="0"/>
              <a:t>Hosting in a Windows Service.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spTree>
    <p:extLst>
      <p:ext uri="{BB962C8B-B14F-4D97-AF65-F5344CB8AC3E}">
        <p14:creationId xmlns:p14="http://schemas.microsoft.com/office/powerpoint/2010/main" val="1947329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Services - 1</a:t>
            </a:r>
          </a:p>
        </p:txBody>
      </p:sp>
      <p:sp>
        <p:nvSpPr>
          <p:cNvPr id="3" name="Text Placeholder 2"/>
          <p:cNvSpPr>
            <a:spLocks noGrp="1"/>
          </p:cNvSpPr>
          <p:nvPr>
            <p:ph type="body" idx="1"/>
          </p:nvPr>
        </p:nvSpPr>
        <p:spPr/>
        <p:txBody>
          <a:bodyPr/>
          <a:lstStyle/>
          <a:p>
            <a:r>
              <a:rPr lang="en-US" dirty="0"/>
              <a:t>Right-click on WCF project, select Publish</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Content Placeholder 7"/>
          <p:cNvPicPr>
            <a:picLocks noChangeAspect="1"/>
          </p:cNvPicPr>
          <p:nvPr/>
        </p:nvPicPr>
        <p:blipFill>
          <a:blip r:embed="rId2"/>
          <a:stretch>
            <a:fillRect/>
          </a:stretch>
        </p:blipFill>
        <p:spPr bwMode="auto">
          <a:xfrm>
            <a:off x="3776390" y="2132487"/>
            <a:ext cx="541980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916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Services - 2</a:t>
            </a:r>
          </a:p>
        </p:txBody>
      </p:sp>
      <p:sp>
        <p:nvSpPr>
          <p:cNvPr id="3" name="Text Placeholder 2"/>
          <p:cNvSpPr>
            <a:spLocks noGrp="1"/>
          </p:cNvSpPr>
          <p:nvPr>
            <p:ph type="body" idx="1"/>
          </p:nvPr>
        </p:nvSpPr>
        <p:spPr/>
        <p:txBody>
          <a:bodyPr/>
          <a:lstStyle/>
          <a:p>
            <a:r>
              <a:rPr lang="en-US" dirty="0"/>
              <a:t>Create </a:t>
            </a:r>
            <a:r>
              <a:rPr lang="en-US" dirty="0" err="1"/>
              <a:t>Employee.svc</a:t>
            </a:r>
            <a:r>
              <a:rPr lang="en-US" dirty="0"/>
              <a:t> file with content</a:t>
            </a:r>
          </a:p>
          <a:p>
            <a:pPr marL="0" indent="0">
              <a:buNone/>
            </a:pPr>
            <a:r>
              <a:rPr lang="en-US" sz="2800" dirty="0">
                <a:latin typeface="Courier New" panose="02070309020205020404" pitchFamily="49" charset="0"/>
                <a:cs typeface="Courier New" panose="02070309020205020404" pitchFamily="49" charset="0"/>
              </a:rPr>
              <a:t>&lt;%@</a:t>
            </a:r>
            <a:r>
              <a:rPr lang="en-US" sz="2800" dirty="0" err="1">
                <a:latin typeface="Courier New" panose="02070309020205020404" pitchFamily="49" charset="0"/>
                <a:cs typeface="Courier New" panose="02070309020205020404" pitchFamily="49" charset="0"/>
              </a:rPr>
              <a:t>ServiceHost</a:t>
            </a:r>
            <a:r>
              <a:rPr lang="en-US" sz="2800" dirty="0">
                <a:latin typeface="Courier New" panose="02070309020205020404" pitchFamily="49" charset="0"/>
                <a:cs typeface="Courier New" panose="02070309020205020404" pitchFamily="49" charset="0"/>
              </a:rPr>
              <a:t> language=</a:t>
            </a:r>
            <a:r>
              <a:rPr lang="en-US" sz="2800" dirty="0" err="1">
                <a:latin typeface="Courier New" panose="02070309020205020404" pitchFamily="49" charset="0"/>
                <a:cs typeface="Courier New" panose="02070309020205020404" pitchFamily="49" charset="0"/>
              </a:rPr>
              <a:t>c#</a:t>
            </a:r>
            <a:r>
              <a:rPr lang="en-US" sz="2800" dirty="0">
                <a:latin typeface="Courier New" panose="02070309020205020404" pitchFamily="49" charset="0"/>
                <a:cs typeface="Courier New" panose="02070309020205020404" pitchFamily="49" charset="0"/>
              </a:rPr>
              <a:t> Debug="true" Service="Demo13_WCF_ex01.EmployeeService"%&gt;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pic>
        <p:nvPicPr>
          <p:cNvPr id="5" name="Picture 4"/>
          <p:cNvPicPr>
            <a:picLocks noChangeAspect="1"/>
          </p:cNvPicPr>
          <p:nvPr/>
        </p:nvPicPr>
        <p:blipFill>
          <a:blip r:embed="rId2"/>
          <a:stretch>
            <a:fillRect/>
          </a:stretch>
        </p:blipFill>
        <p:spPr>
          <a:xfrm>
            <a:off x="3422156" y="2759075"/>
            <a:ext cx="5895975" cy="3524250"/>
          </a:xfrm>
          <a:prstGeom prst="rect">
            <a:avLst/>
          </a:prstGeom>
        </p:spPr>
      </p:pic>
    </p:spTree>
    <p:extLst>
      <p:ext uri="{BB962C8B-B14F-4D97-AF65-F5344CB8AC3E}">
        <p14:creationId xmlns:p14="http://schemas.microsoft.com/office/powerpoint/2010/main" val="1337804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Services - 3</a:t>
            </a:r>
          </a:p>
        </p:txBody>
      </p:sp>
      <p:sp>
        <p:nvSpPr>
          <p:cNvPr id="3" name="Text Placeholder 2"/>
          <p:cNvSpPr>
            <a:spLocks noGrp="1"/>
          </p:cNvSpPr>
          <p:nvPr>
            <p:ph type="body" idx="1"/>
          </p:nvPr>
        </p:nvSpPr>
        <p:spPr/>
        <p:txBody>
          <a:bodyPr/>
          <a:lstStyle/>
          <a:p>
            <a:r>
              <a:rPr lang="en-US" dirty="0"/>
              <a:t>Edit </a:t>
            </a:r>
            <a:r>
              <a:rPr lang="en-US" dirty="0" err="1"/>
              <a:t>Web.config</a:t>
            </a:r>
            <a:r>
              <a:rPr lang="en-US" dirty="0"/>
              <a:t> file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789621" y="1998340"/>
            <a:ext cx="7120656" cy="3773494"/>
          </a:xfrm>
          <a:prstGeom prst="rect">
            <a:avLst/>
          </a:prstGeom>
        </p:spPr>
      </p:pic>
    </p:spTree>
    <p:extLst>
      <p:ext uri="{BB962C8B-B14F-4D97-AF65-F5344CB8AC3E}">
        <p14:creationId xmlns:p14="http://schemas.microsoft.com/office/powerpoint/2010/main" val="3500150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Internet Information Services - 4</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Content Placeholder 5"/>
          <p:cNvPicPr>
            <a:picLocks noChangeAspect="1"/>
          </p:cNvPicPr>
          <p:nvPr/>
        </p:nvPicPr>
        <p:blipFill>
          <a:blip r:embed="rId2"/>
          <a:stretch>
            <a:fillRect/>
          </a:stretch>
        </p:blipFill>
        <p:spPr>
          <a:xfrm>
            <a:off x="2727434" y="1732921"/>
            <a:ext cx="6248400" cy="4067175"/>
          </a:xfrm>
          <a:prstGeom prst="rect">
            <a:avLst/>
          </a:prstGeom>
          <a:noFill/>
          <a:ln>
            <a:noFill/>
          </a:ln>
        </p:spPr>
      </p:pic>
    </p:spTree>
    <p:extLst>
      <p:ext uri="{BB962C8B-B14F-4D97-AF65-F5344CB8AC3E}">
        <p14:creationId xmlns:p14="http://schemas.microsoft.com/office/powerpoint/2010/main" val="32035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Choosing which technology to use</a:t>
            </a:r>
          </a:p>
        </p:txBody>
      </p:sp>
      <p:sp>
        <p:nvSpPr>
          <p:cNvPr id="3" name="Text Placeholder 2"/>
          <p:cNvSpPr>
            <a:spLocks noGrp="1"/>
          </p:cNvSpPr>
          <p:nvPr>
            <p:ph type="body" idx="1"/>
          </p:nvPr>
        </p:nvSpPr>
        <p:spPr/>
        <p:txBody>
          <a:bodyPr/>
          <a:lstStyle/>
          <a:p>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422651" y="1240220"/>
            <a:ext cx="11369955" cy="5201669"/>
          </a:xfrm>
          <a:prstGeom prst="rect">
            <a:avLst/>
          </a:prstGeom>
        </p:spPr>
      </p:pic>
    </p:spTree>
    <p:extLst>
      <p:ext uri="{BB962C8B-B14F-4D97-AF65-F5344CB8AC3E}">
        <p14:creationId xmlns:p14="http://schemas.microsoft.com/office/powerpoint/2010/main" val="1664179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a Managed Application (Self hosting)</a:t>
            </a:r>
          </a:p>
        </p:txBody>
      </p:sp>
      <p:sp>
        <p:nvSpPr>
          <p:cNvPr id="3" name="Text Placeholder 2"/>
          <p:cNvSpPr>
            <a:spLocks noGrp="1"/>
          </p:cNvSpPr>
          <p:nvPr>
            <p:ph type="body" idx="1"/>
          </p:nvPr>
        </p:nvSpPr>
        <p:spPr/>
        <p:txBody>
          <a:bodyPr/>
          <a:lstStyle/>
          <a:p>
            <a:pPr marL="0" indent="0">
              <a:lnSpc>
                <a:spcPct val="150000"/>
              </a:lnSpc>
              <a:buNone/>
            </a:pPr>
            <a:r>
              <a:rPr lang="en-US" dirty="0"/>
              <a:t>Hosting in a Managed Application</a:t>
            </a:r>
          </a:p>
          <a:p>
            <a:pPr>
              <a:lnSpc>
                <a:spcPct val="150000"/>
              </a:lnSpc>
            </a:pPr>
            <a:r>
              <a:rPr lang="en-US" dirty="0"/>
              <a:t>To host a service inside a managed application:</a:t>
            </a:r>
          </a:p>
          <a:p>
            <a:pPr lvl="1">
              <a:lnSpc>
                <a:spcPct val="150000"/>
              </a:lnSpc>
            </a:pPr>
            <a:r>
              <a:rPr lang="en-US" dirty="0"/>
              <a:t>Embed the code for the service inside the managed application code, </a:t>
            </a:r>
          </a:p>
          <a:p>
            <a:pPr lvl="1" algn="just">
              <a:lnSpc>
                <a:spcPct val="150000"/>
              </a:lnSpc>
            </a:pPr>
            <a:r>
              <a:rPr lang="en-US" dirty="0"/>
              <a:t>Define an endpoint for the service either imperatively in code, declaratively through configuration, or using default endpoints, </a:t>
            </a:r>
          </a:p>
          <a:p>
            <a:pPr lvl="1" algn="just">
              <a:lnSpc>
                <a:spcPct val="150000"/>
              </a:lnSpc>
            </a:pPr>
            <a:r>
              <a:rPr lang="en-US" dirty="0"/>
              <a:t>Create an instance of </a:t>
            </a:r>
            <a:r>
              <a:rPr lang="en-US" dirty="0" err="1"/>
              <a:t>ServiceHost</a:t>
            </a:r>
            <a:r>
              <a:rPr lang="en-US" dirty="0"/>
              <a:t>.</a:t>
            </a:r>
          </a:p>
          <a:p>
            <a:pPr>
              <a:lnSpc>
                <a:spcPct val="150000"/>
              </a:lnSpc>
            </a:pPr>
            <a:r>
              <a:rPr lang="en-US" dirty="0"/>
              <a:t>Hosting a service in a managed application is the most flexible option because it requires the least infrastructure to deploy.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3407758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a Managed Application - 2</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1903884" y="1531972"/>
            <a:ext cx="7810210" cy="4648111"/>
          </a:xfrm>
          <a:prstGeom prst="rect">
            <a:avLst/>
          </a:prstGeom>
        </p:spPr>
      </p:pic>
    </p:spTree>
    <p:extLst>
      <p:ext uri="{BB962C8B-B14F-4D97-AF65-F5344CB8AC3E}">
        <p14:creationId xmlns:p14="http://schemas.microsoft.com/office/powerpoint/2010/main" val="2844520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- 1</a:t>
            </a:r>
          </a:p>
        </p:txBody>
      </p:sp>
      <p:sp>
        <p:nvSpPr>
          <p:cNvPr id="3" name="Text Placeholder 2"/>
          <p:cNvSpPr>
            <a:spLocks noGrp="1"/>
          </p:cNvSpPr>
          <p:nvPr>
            <p:ph type="body" idx="1"/>
          </p:nvPr>
        </p:nvSpPr>
        <p:spPr/>
        <p:txBody>
          <a:bodyPr>
            <a:normAutofit/>
          </a:bodyPr>
          <a:lstStyle/>
          <a:p>
            <a:pPr marL="0" indent="0">
              <a:buNone/>
            </a:pPr>
            <a:r>
              <a:rPr lang="en-US" dirty="0"/>
              <a:t>Hosting in Managed Windows Service</a:t>
            </a:r>
          </a:p>
          <a:p>
            <a:r>
              <a:rPr lang="en-US" dirty="0"/>
              <a:t>The managed Windows service hosting option that is a long-running WCF service hosted outside of Internet Information Services (IIS) in a secure environment that is not message activated.</a:t>
            </a:r>
          </a:p>
          <a:p>
            <a:r>
              <a:rPr lang="en-US" dirty="0"/>
              <a:t>The lifetime of the service is controlled instead by the operating system.</a:t>
            </a:r>
          </a:p>
          <a:p>
            <a:r>
              <a:rPr lang="en-US" dirty="0"/>
              <a:t>This hosting option is available in all versions of Windows.</a:t>
            </a:r>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spTree>
    <p:extLst>
      <p:ext uri="{BB962C8B-B14F-4D97-AF65-F5344CB8AC3E}">
        <p14:creationId xmlns:p14="http://schemas.microsoft.com/office/powerpoint/2010/main" val="2622163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- 2</a:t>
            </a:r>
          </a:p>
        </p:txBody>
      </p:sp>
      <p:sp>
        <p:nvSpPr>
          <p:cNvPr id="3" name="Text Placeholder 2"/>
          <p:cNvSpPr>
            <a:spLocks noGrp="1"/>
          </p:cNvSpPr>
          <p:nvPr>
            <p:ph type="body" idx="1"/>
          </p:nvPr>
        </p:nvSpPr>
        <p:spPr/>
        <p:txBody>
          <a:bodyPr>
            <a:normAutofit/>
          </a:bodyPr>
          <a:lstStyle/>
          <a:p>
            <a:pPr marL="0" indent="0">
              <a:buNone/>
            </a:pPr>
            <a:r>
              <a:rPr lang="en-US" dirty="0"/>
              <a:t>Hosting in Managed Windows Service (cond.)</a:t>
            </a:r>
          </a:p>
          <a:p>
            <a:r>
              <a:rPr lang="en-US" dirty="0"/>
              <a:t>Windows services can be managed with the </a:t>
            </a:r>
            <a:r>
              <a:rPr lang="en-US" dirty="0" err="1"/>
              <a:t>Microsoft.ManagementConsole.SnapIn</a:t>
            </a:r>
            <a:r>
              <a:rPr lang="en-US" dirty="0"/>
              <a:t> in Microsoft Management Console (MMC) and can be configured to start up automatically when the system boots up.</a:t>
            </a:r>
          </a:p>
          <a:p>
            <a:r>
              <a:rPr lang="en-US" dirty="0"/>
              <a:t>This hosting option consists of registering the application domain (</a:t>
            </a:r>
            <a:r>
              <a:rPr lang="en-US" dirty="0" err="1"/>
              <a:t>AppDomain</a:t>
            </a:r>
            <a:r>
              <a:rPr lang="en-US" dirty="0"/>
              <a:t>) that hosts a WCF service as a managed Windows service so that the process lifetime of the service is controlled by the Service Control Manager (SCM) for Windows services.</a:t>
            </a:r>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spTree>
    <p:extLst>
      <p:ext uri="{BB962C8B-B14F-4D97-AF65-F5344CB8AC3E}">
        <p14:creationId xmlns:p14="http://schemas.microsoft.com/office/powerpoint/2010/main" val="1449733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- 3</a:t>
            </a:r>
          </a:p>
        </p:txBody>
      </p:sp>
      <p:sp>
        <p:nvSpPr>
          <p:cNvPr id="3" name="Text Placeholder 2"/>
          <p:cNvSpPr>
            <a:spLocks noGrp="1"/>
          </p:cNvSpPr>
          <p:nvPr>
            <p:ph type="body" idx="1"/>
          </p:nvPr>
        </p:nvSpPr>
        <p:spPr>
          <a:xfrm>
            <a:off x="0" y="1328286"/>
            <a:ext cx="12192000" cy="5517539"/>
          </a:xfrm>
        </p:spPr>
        <p:txBody>
          <a:bodyPr/>
          <a:lstStyle/>
          <a:p>
            <a:pPr marL="0" indent="0">
              <a:lnSpc>
                <a:spcPct val="105000"/>
              </a:lnSpc>
              <a:buNone/>
            </a:pPr>
            <a:r>
              <a:rPr lang="en-US" dirty="0"/>
              <a:t>Steps 1</a:t>
            </a:r>
          </a:p>
          <a:p>
            <a:pPr>
              <a:lnSpc>
                <a:spcPct val="105000"/>
              </a:lnSpc>
            </a:pPr>
            <a:r>
              <a:rPr lang="en-US" dirty="0"/>
              <a:t>Add new Console Application</a:t>
            </a:r>
          </a:p>
          <a:p>
            <a:pPr>
              <a:lnSpc>
                <a:spcPct val="105000"/>
              </a:lnSpc>
            </a:pPr>
            <a:r>
              <a:rPr lang="en-US" dirty="0"/>
              <a:t>Add references:</a:t>
            </a:r>
          </a:p>
          <a:p>
            <a:pPr lvl="1">
              <a:lnSpc>
                <a:spcPct val="105000"/>
              </a:lnSpc>
            </a:pPr>
            <a:r>
              <a:rPr lang="en-US" dirty="0"/>
              <a:t>System.ServiceModel.dll</a:t>
            </a:r>
          </a:p>
          <a:p>
            <a:pPr lvl="1">
              <a:lnSpc>
                <a:spcPct val="105000"/>
              </a:lnSpc>
            </a:pPr>
            <a:r>
              <a:rPr lang="en-US" dirty="0"/>
              <a:t>System.ServiceProcess.dll</a:t>
            </a:r>
          </a:p>
          <a:p>
            <a:pPr lvl="1">
              <a:lnSpc>
                <a:spcPct val="105000"/>
              </a:lnSpc>
            </a:pPr>
            <a:r>
              <a:rPr lang="en-US" dirty="0"/>
              <a:t>System.Configuration.Install.dll</a:t>
            </a:r>
          </a:p>
          <a:p>
            <a:pPr lvl="1">
              <a:lnSpc>
                <a:spcPct val="105000"/>
              </a:lnSpc>
            </a:pPr>
            <a:r>
              <a:rPr lang="en-US" dirty="0"/>
              <a:t>Your WCF app</a:t>
            </a:r>
          </a:p>
          <a:p>
            <a:pPr lvl="1">
              <a:lnSpc>
                <a:spcPct val="105000"/>
              </a:lnSpc>
            </a:pPr>
            <a:r>
              <a:rPr lang="en-US" dirty="0" err="1"/>
              <a:t>System.Runtime.Serialization</a:t>
            </a:r>
            <a:endParaRPr lang="en-US" dirty="0"/>
          </a:p>
          <a:p>
            <a:pPr marL="0" indent="0">
              <a:lnSpc>
                <a:spcPct val="105000"/>
              </a:lnSpc>
              <a:buNone/>
            </a:pPr>
            <a:r>
              <a:rPr lang="en-US" dirty="0"/>
              <a:t>Steps 2</a:t>
            </a:r>
          </a:p>
          <a:p>
            <a:pPr>
              <a:lnSpc>
                <a:spcPct val="105000"/>
              </a:lnSpc>
            </a:pPr>
            <a:r>
              <a:rPr lang="en-US" dirty="0"/>
              <a:t>Add new class Windows Service class</a:t>
            </a:r>
          </a:p>
          <a:p>
            <a:pPr lvl="1">
              <a:lnSpc>
                <a:spcPct val="105000"/>
              </a:lnSpc>
            </a:pPr>
            <a:r>
              <a:rPr lang="en-US" dirty="0"/>
              <a:t>Override </a:t>
            </a:r>
            <a:r>
              <a:rPr lang="en-US" dirty="0" err="1"/>
              <a:t>OnStart</a:t>
            </a:r>
            <a:r>
              <a:rPr lang="en-US" dirty="0"/>
              <a:t> method to start the Windows service.</a:t>
            </a:r>
          </a:p>
          <a:p>
            <a:pPr lvl="1">
              <a:lnSpc>
                <a:spcPct val="105000"/>
              </a:lnSpc>
            </a:pPr>
            <a:r>
              <a:rPr lang="en-US" dirty="0"/>
              <a:t>Override </a:t>
            </a:r>
            <a:r>
              <a:rPr lang="en-US" dirty="0" err="1"/>
              <a:t>OnStop</a:t>
            </a:r>
            <a:r>
              <a:rPr lang="en-US" dirty="0"/>
              <a:t> method to stop the Windows service.</a:t>
            </a:r>
          </a:p>
          <a:p>
            <a:pPr lvl="1">
              <a:lnSpc>
                <a:spcPct val="105000"/>
              </a:lnSpc>
            </a:pPr>
            <a:r>
              <a:rPr lang="en-US" dirty="0"/>
              <a:t>Create Main method to run service</a:t>
            </a:r>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7303814" y="3678009"/>
            <a:ext cx="4457700" cy="1092200"/>
          </a:xfrm>
          <a:prstGeom prst="rect">
            <a:avLst/>
          </a:prstGeom>
        </p:spPr>
      </p:pic>
    </p:spTree>
    <p:extLst>
      <p:ext uri="{BB962C8B-B14F-4D97-AF65-F5344CB8AC3E}">
        <p14:creationId xmlns:p14="http://schemas.microsoft.com/office/powerpoint/2010/main" val="386730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- 4</a:t>
            </a:r>
          </a:p>
        </p:txBody>
      </p:sp>
      <p:sp>
        <p:nvSpPr>
          <p:cNvPr id="3" name="Text Placeholder 2"/>
          <p:cNvSpPr>
            <a:spLocks noGrp="1"/>
          </p:cNvSpPr>
          <p:nvPr>
            <p:ph type="body" idx="1"/>
          </p:nvPr>
        </p:nvSpPr>
        <p:spPr/>
        <p:txBody>
          <a:bodyPr/>
          <a:lstStyle/>
          <a:p>
            <a:r>
              <a:rPr lang="en-US" dirty="0"/>
              <a:t>Steps 2 (contd.)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pic>
        <p:nvPicPr>
          <p:cNvPr id="5" name="Content Placeholder 4"/>
          <p:cNvPicPr>
            <a:picLocks noChangeAspect="1"/>
          </p:cNvPicPr>
          <p:nvPr/>
        </p:nvPicPr>
        <p:blipFill>
          <a:blip r:embed="rId2"/>
          <a:stretch>
            <a:fillRect/>
          </a:stretch>
        </p:blipFill>
        <p:spPr bwMode="auto">
          <a:xfrm>
            <a:off x="124186" y="1817722"/>
            <a:ext cx="6664020" cy="466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4"/>
          <p:cNvPicPr>
            <a:picLocks noChangeAspect="1"/>
          </p:cNvPicPr>
          <p:nvPr/>
        </p:nvPicPr>
        <p:blipFill>
          <a:blip r:embed="rId3"/>
          <a:stretch>
            <a:fillRect/>
          </a:stretch>
        </p:blipFill>
        <p:spPr bwMode="auto">
          <a:xfrm>
            <a:off x="6670654" y="2192901"/>
            <a:ext cx="5521346" cy="287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290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- 5</a:t>
            </a:r>
          </a:p>
        </p:txBody>
      </p:sp>
      <p:sp>
        <p:nvSpPr>
          <p:cNvPr id="3" name="Text Placeholder 2"/>
          <p:cNvSpPr>
            <a:spLocks noGrp="1"/>
          </p:cNvSpPr>
          <p:nvPr>
            <p:ph type="body" idx="1"/>
          </p:nvPr>
        </p:nvSpPr>
        <p:spPr>
          <a:xfrm>
            <a:off x="1" y="1328286"/>
            <a:ext cx="5644054" cy="5113603"/>
          </a:xfrm>
        </p:spPr>
        <p:txBody>
          <a:bodyPr/>
          <a:lstStyle/>
          <a:p>
            <a:pPr marL="0" indent="0">
              <a:buNone/>
            </a:pPr>
            <a:r>
              <a:rPr lang="en-US" dirty="0"/>
              <a:t>Steps 3</a:t>
            </a:r>
          </a:p>
          <a:p>
            <a:r>
              <a:rPr lang="en-US" dirty="0"/>
              <a:t>Create a new class called </a:t>
            </a:r>
            <a:r>
              <a:rPr lang="en-US" dirty="0" err="1"/>
              <a:t>ProjectInstaller</a:t>
            </a:r>
            <a:r>
              <a:rPr lang="en-US" dirty="0"/>
              <a:t> that:</a:t>
            </a:r>
          </a:p>
          <a:p>
            <a:pPr lvl="1">
              <a:lnSpc>
                <a:spcPct val="110000"/>
              </a:lnSpc>
            </a:pPr>
            <a:r>
              <a:rPr lang="en-US" dirty="0"/>
              <a:t>inherits from Installer and </a:t>
            </a:r>
          </a:p>
          <a:p>
            <a:pPr lvl="1">
              <a:lnSpc>
                <a:spcPct val="110000"/>
              </a:lnSpc>
            </a:pPr>
            <a:r>
              <a:rPr lang="en-US" dirty="0"/>
              <a:t>that is marked with the </a:t>
            </a:r>
            <a:r>
              <a:rPr lang="en-US" dirty="0" err="1"/>
              <a:t>RunInstallerAttribute</a:t>
            </a:r>
            <a:r>
              <a:rPr lang="en-US" dirty="0"/>
              <a:t> set to true.</a:t>
            </a:r>
          </a:p>
          <a:p>
            <a:r>
              <a:rPr lang="en-US" dirty="0"/>
              <a:t>This allows the Windows service to be installed by the Installutil.exe tool.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328060" y="5155508"/>
            <a:ext cx="5156200" cy="1325192"/>
          </a:xfrm>
          <a:prstGeom prst="rect">
            <a:avLst/>
          </a:prstGeom>
        </p:spPr>
      </p:pic>
      <p:pic>
        <p:nvPicPr>
          <p:cNvPr id="6" name="Content Placeholder 4"/>
          <p:cNvPicPr>
            <a:picLocks noChangeAspect="1"/>
          </p:cNvPicPr>
          <p:nvPr/>
        </p:nvPicPr>
        <p:blipFill>
          <a:blip r:embed="rId3"/>
          <a:stretch>
            <a:fillRect/>
          </a:stretch>
        </p:blipFill>
        <p:spPr bwMode="auto">
          <a:xfrm>
            <a:off x="5702525" y="1664739"/>
            <a:ext cx="6431005" cy="4440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481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- 6</a:t>
            </a:r>
          </a:p>
        </p:txBody>
      </p:sp>
      <p:sp>
        <p:nvSpPr>
          <p:cNvPr id="3" name="Text Placeholder 2"/>
          <p:cNvSpPr>
            <a:spLocks noGrp="1"/>
          </p:cNvSpPr>
          <p:nvPr>
            <p:ph type="body" idx="1"/>
          </p:nvPr>
        </p:nvSpPr>
        <p:spPr>
          <a:xfrm>
            <a:off x="0" y="1328286"/>
            <a:ext cx="5065986" cy="5113603"/>
          </a:xfrm>
        </p:spPr>
        <p:txBody>
          <a:bodyPr/>
          <a:lstStyle/>
          <a:p>
            <a:r>
              <a:rPr lang="en-US" dirty="0"/>
              <a:t>Steps - 4: Add an application configuration file to the project</a:t>
            </a:r>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grpSp>
        <p:nvGrpSpPr>
          <p:cNvPr id="5" name="Group 4"/>
          <p:cNvGrpSpPr/>
          <p:nvPr/>
        </p:nvGrpSpPr>
        <p:grpSpPr>
          <a:xfrm>
            <a:off x="5065986" y="1248112"/>
            <a:ext cx="6621517" cy="4994080"/>
            <a:chOff x="497556" y="1143009"/>
            <a:chExt cx="5857181" cy="4610726"/>
          </a:xfrm>
          <a:solidFill>
            <a:schemeClr val="bg1"/>
          </a:solidFill>
        </p:grpSpPr>
        <p:pic>
          <p:nvPicPr>
            <p:cNvPr id="6" name="Picture 5"/>
            <p:cNvPicPr>
              <a:picLocks noChangeAspect="1"/>
            </p:cNvPicPr>
            <p:nvPr/>
          </p:nvPicPr>
          <p:blipFill>
            <a:blip r:embed="rId2"/>
            <a:stretch>
              <a:fillRect/>
            </a:stretch>
          </p:blipFill>
          <p:spPr>
            <a:xfrm>
              <a:off x="497556" y="1143009"/>
              <a:ext cx="5857181" cy="3225791"/>
            </a:xfrm>
            <a:prstGeom prst="rect">
              <a:avLst/>
            </a:prstGeom>
            <a:grpFill/>
          </p:spPr>
        </p:pic>
        <p:pic>
          <p:nvPicPr>
            <p:cNvPr id="7" name="Content Placeholder 4"/>
            <p:cNvPicPr>
              <a:picLocks noChangeAspect="1"/>
            </p:cNvPicPr>
            <p:nvPr/>
          </p:nvPicPr>
          <p:blipFill>
            <a:blip r:embed="rId3"/>
            <a:stretch>
              <a:fillRect/>
            </a:stretch>
          </p:blipFill>
          <p:spPr bwMode="auto">
            <a:xfrm>
              <a:off x="497556" y="4235753"/>
              <a:ext cx="4645944" cy="15179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96066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- 7</a:t>
            </a:r>
          </a:p>
        </p:txBody>
      </p:sp>
      <p:sp>
        <p:nvSpPr>
          <p:cNvPr id="3" name="Text Placeholder 2"/>
          <p:cNvSpPr>
            <a:spLocks noGrp="1"/>
          </p:cNvSpPr>
          <p:nvPr>
            <p:ph type="body" idx="1"/>
          </p:nvPr>
        </p:nvSpPr>
        <p:spPr/>
        <p:txBody>
          <a:bodyPr/>
          <a:lstStyle/>
          <a:p>
            <a:pPr marL="0" indent="0">
              <a:lnSpc>
                <a:spcPct val="120000"/>
              </a:lnSpc>
              <a:buNone/>
            </a:pPr>
            <a:r>
              <a:rPr lang="en-US" dirty="0"/>
              <a:t>Steps 5</a:t>
            </a:r>
          </a:p>
          <a:p>
            <a:pPr>
              <a:lnSpc>
                <a:spcPct val="120000"/>
              </a:lnSpc>
            </a:pPr>
            <a:r>
              <a:rPr lang="en-US" dirty="0"/>
              <a:t>Install and run the service</a:t>
            </a:r>
          </a:p>
          <a:p>
            <a:pPr lvl="1" algn="just">
              <a:lnSpc>
                <a:spcPct val="120000"/>
              </a:lnSpc>
            </a:pPr>
            <a:r>
              <a:rPr lang="en-US" dirty="0"/>
              <a:t>Open the Visual Studio 2012 command prompt (</a:t>
            </a:r>
            <a:r>
              <a:rPr lang="en-US" dirty="0">
                <a:solidFill>
                  <a:srgbClr val="FF0000"/>
                </a:solidFill>
              </a:rPr>
              <a:t>Run as Administrator</a:t>
            </a:r>
            <a:r>
              <a:rPr lang="en-US" dirty="0"/>
              <a:t>) and navigate to the project directory</a:t>
            </a:r>
          </a:p>
          <a:p>
            <a:pPr lvl="1" algn="just">
              <a:lnSpc>
                <a:spcPct val="120000"/>
              </a:lnSpc>
            </a:pPr>
            <a:r>
              <a:rPr lang="en-US" dirty="0"/>
              <a:t>Using </a:t>
            </a:r>
            <a:r>
              <a:rPr lang="en-US" i="1" dirty="0" err="1">
                <a:solidFill>
                  <a:srgbClr val="FF0000"/>
                </a:solidFill>
              </a:rPr>
              <a:t>installutil</a:t>
            </a:r>
            <a:r>
              <a:rPr lang="en-US" dirty="0"/>
              <a:t> tool to register service to Windows</a:t>
            </a:r>
          </a:p>
          <a:p>
            <a:pPr lvl="1" algn="just">
              <a:lnSpc>
                <a:spcPct val="120000"/>
              </a:lnSpc>
            </a:pPr>
            <a:r>
              <a:rPr lang="en-US" dirty="0"/>
              <a:t>Open Service Control Manager (SCM) =&gt; The service should appear in Services with name that you </a:t>
            </a:r>
            <a:r>
              <a:rPr lang="en-US" dirty="0" err="1"/>
              <a:t>registed</a:t>
            </a:r>
            <a:r>
              <a:rPr lang="en-US" dirty="0"/>
              <a:t>.</a:t>
            </a:r>
          </a:p>
          <a:p>
            <a:pPr lvl="1" algn="just">
              <a:lnSpc>
                <a:spcPct val="120000"/>
              </a:lnSpc>
            </a:pPr>
            <a:r>
              <a:rPr lang="en-US" dirty="0"/>
              <a:t>Start service</a:t>
            </a:r>
          </a:p>
          <a:p>
            <a:pPr>
              <a:lnSpc>
                <a:spcPct val="120000"/>
              </a:lnSpc>
            </a:pPr>
            <a:r>
              <a:rPr lang="en-US" dirty="0"/>
              <a:t>If you make changes to the service, you must first stop it and uninstall it</a:t>
            </a:r>
          </a:p>
          <a:p>
            <a:pPr lvl="1">
              <a:lnSpc>
                <a:spcPct val="120000"/>
              </a:lnSpc>
            </a:pPr>
            <a:r>
              <a:rPr lang="en-US" dirty="0"/>
              <a:t>Uninstall service using tool </a:t>
            </a:r>
            <a:r>
              <a:rPr lang="en-US" dirty="0" err="1">
                <a:solidFill>
                  <a:srgbClr val="FF0000"/>
                </a:solidFill>
              </a:rPr>
              <a:t>installutil</a:t>
            </a:r>
            <a:r>
              <a:rPr lang="en-US" dirty="0">
                <a:solidFill>
                  <a:srgbClr val="FF0000"/>
                </a:solidFill>
              </a:rPr>
              <a:t> /u</a:t>
            </a:r>
            <a:r>
              <a:rPr lang="en-US"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5830460" y="5407425"/>
            <a:ext cx="6108935" cy="779655"/>
          </a:xfrm>
          <a:prstGeom prst="rect">
            <a:avLst/>
          </a:prstGeom>
        </p:spPr>
      </p:pic>
    </p:spTree>
    <p:extLst>
      <p:ext uri="{BB962C8B-B14F-4D97-AF65-F5344CB8AC3E}">
        <p14:creationId xmlns:p14="http://schemas.microsoft.com/office/powerpoint/2010/main" val="1489804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 WCF Service in a Managed WS - 8</a:t>
            </a:r>
          </a:p>
        </p:txBody>
      </p:sp>
      <p:sp>
        <p:nvSpPr>
          <p:cNvPr id="3" name="Text Placeholder 2"/>
          <p:cNvSpPr>
            <a:spLocks noGrp="1"/>
          </p:cNvSpPr>
          <p:nvPr>
            <p:ph type="body" idx="1"/>
          </p:nvPr>
        </p:nvSpPr>
        <p:spPr/>
        <p:txBody>
          <a:bodyPr/>
          <a:lstStyle/>
          <a:p>
            <a:r>
              <a:rPr lang="en-US" dirty="0"/>
              <a:t>Steps - 6: View result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5" name="Content Placeholder 4"/>
          <p:cNvPicPr>
            <a:picLocks noChangeAspect="1"/>
          </p:cNvPicPr>
          <p:nvPr/>
        </p:nvPicPr>
        <p:blipFill>
          <a:blip r:embed="rId2"/>
          <a:stretch>
            <a:fillRect/>
          </a:stretch>
        </p:blipFill>
        <p:spPr bwMode="auto">
          <a:xfrm>
            <a:off x="3230180" y="1973613"/>
            <a:ext cx="6756400" cy="382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74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WCF</a:t>
            </a:r>
          </a:p>
        </p:txBody>
      </p:sp>
      <p:sp>
        <p:nvSpPr>
          <p:cNvPr id="3" name="Text Placeholder 2"/>
          <p:cNvSpPr>
            <a:spLocks noGrp="1"/>
          </p:cNvSpPr>
          <p:nvPr>
            <p:ph type="body" idx="1"/>
          </p:nvPr>
        </p:nvSpPr>
        <p:spPr/>
        <p:txBody>
          <a:bodyPr>
            <a:normAutofit lnSpcReduction="10000"/>
          </a:bodyPr>
          <a:lstStyle/>
          <a:p>
            <a:r>
              <a:rPr lang="en-US" dirty="0"/>
              <a:t>Service Orientation</a:t>
            </a:r>
          </a:p>
          <a:p>
            <a:r>
              <a:rPr lang="en-US" dirty="0"/>
              <a:t>Interoperability</a:t>
            </a:r>
          </a:p>
          <a:p>
            <a:r>
              <a:rPr lang="en-US" dirty="0"/>
              <a:t>Multiple Message Patterns</a:t>
            </a:r>
          </a:p>
          <a:p>
            <a:r>
              <a:rPr lang="en-US" dirty="0"/>
              <a:t>Service Metadata</a:t>
            </a:r>
          </a:p>
          <a:p>
            <a:r>
              <a:rPr lang="en-US" dirty="0"/>
              <a:t>Data Contracts</a:t>
            </a:r>
          </a:p>
          <a:p>
            <a:r>
              <a:rPr lang="en-US" dirty="0"/>
              <a:t>Security</a:t>
            </a:r>
          </a:p>
          <a:p>
            <a:r>
              <a:rPr lang="en-US" dirty="0"/>
              <a:t>Multiple Transports and Encodings.</a:t>
            </a:r>
          </a:p>
          <a:p>
            <a:r>
              <a:rPr lang="en-US" dirty="0"/>
              <a:t>Reliable and Queued Messages</a:t>
            </a:r>
          </a:p>
          <a:p>
            <a:r>
              <a:rPr lang="en-US" dirty="0"/>
              <a:t>Durable Messages</a:t>
            </a:r>
          </a:p>
          <a:p>
            <a:r>
              <a:rPr lang="en-US" dirty="0"/>
              <a:t>Transactions</a:t>
            </a:r>
          </a:p>
          <a:p>
            <a:r>
              <a:rPr lang="en-US" dirty="0"/>
              <a:t>AJAX and REST Support</a:t>
            </a:r>
          </a:p>
          <a:p>
            <a:r>
              <a:rPr lang="en-US" dirty="0"/>
              <a:t>Extensibility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135796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Client</a:t>
            </a:r>
          </a:p>
        </p:txBody>
      </p:sp>
      <p:sp>
        <p:nvSpPr>
          <p:cNvPr id="3" name="Text Placeholder 2"/>
          <p:cNvSpPr>
            <a:spLocks noGrp="1"/>
          </p:cNvSpPr>
          <p:nvPr>
            <p:ph type="body" idx="1"/>
          </p:nvPr>
        </p:nvSpPr>
        <p:spPr/>
        <p:txBody>
          <a:bodyPr/>
          <a:lstStyle/>
          <a:p>
            <a:pPr>
              <a:lnSpc>
                <a:spcPct val="120000"/>
              </a:lnSpc>
            </a:pPr>
            <a:r>
              <a:rPr lang="en-US" dirty="0"/>
              <a:t>A client application is a managed application that uses a WCF client to communicate with another application. To create a client application for a WCF service requires the following steps:</a:t>
            </a:r>
          </a:p>
          <a:p>
            <a:pPr marL="880110" lvl="1" indent="-514350" algn="just">
              <a:lnSpc>
                <a:spcPct val="120000"/>
              </a:lnSpc>
              <a:buFont typeface="+mj-lt"/>
              <a:buAutoNum type="arabicPeriod"/>
            </a:pPr>
            <a:r>
              <a:rPr lang="en-US" dirty="0"/>
              <a:t>Obtain the service contract, bindings, and address information for a service endpoint.</a:t>
            </a:r>
          </a:p>
          <a:p>
            <a:pPr marL="880110" lvl="1" indent="-514350" algn="just">
              <a:lnSpc>
                <a:spcPct val="120000"/>
              </a:lnSpc>
              <a:buFont typeface="+mj-lt"/>
              <a:buAutoNum type="arabicPeriod"/>
            </a:pPr>
            <a:r>
              <a:rPr lang="en-US" dirty="0"/>
              <a:t> Create a WCF client using that information.</a:t>
            </a:r>
          </a:p>
          <a:p>
            <a:pPr marL="880110" lvl="1" indent="-514350" algn="just">
              <a:lnSpc>
                <a:spcPct val="120000"/>
              </a:lnSpc>
              <a:buFont typeface="+mj-lt"/>
              <a:buAutoNum type="arabicPeriod"/>
            </a:pPr>
            <a:r>
              <a:rPr lang="en-US" dirty="0"/>
              <a:t> Call operations.</a:t>
            </a:r>
          </a:p>
          <a:p>
            <a:pPr marL="880110" lvl="1" indent="-514350" algn="just">
              <a:lnSpc>
                <a:spcPct val="120000"/>
              </a:lnSpc>
              <a:buFont typeface="+mj-lt"/>
              <a:buAutoNum type="arabicPeriod"/>
            </a:pPr>
            <a:r>
              <a:rPr lang="en-US" dirty="0"/>
              <a:t> Close the WCF client object.</a:t>
            </a:r>
          </a:p>
          <a:p>
            <a:pPr>
              <a:lnSpc>
                <a:spcPct val="120000"/>
              </a:lnSpc>
            </a:pPr>
            <a:r>
              <a:rPr lang="en-US" dirty="0"/>
              <a:t>Using </a:t>
            </a:r>
            <a:r>
              <a:rPr lang="en-US" dirty="0" err="1">
                <a:solidFill>
                  <a:srgbClr val="FF0000"/>
                </a:solidFill>
              </a:rPr>
              <a:t>svcutil</a:t>
            </a:r>
            <a:r>
              <a:rPr lang="en-US" dirty="0"/>
              <a:t> tool to generate proxy</a:t>
            </a:r>
          </a:p>
          <a:p>
            <a:pPr>
              <a:lnSpc>
                <a:spcPct val="120000"/>
              </a:lnSpc>
            </a:pPr>
            <a:endParaRPr lang="en-US" dirty="0"/>
          </a:p>
          <a:p>
            <a:pPr>
              <a:lnSpc>
                <a:spcPct val="120000"/>
              </a:lnSpc>
            </a:pPr>
            <a:r>
              <a:rPr lang="en-US" dirty="0"/>
              <a:t>Add service reference to </a:t>
            </a:r>
            <a:r>
              <a:rPr lang="en-US" dirty="0" err="1"/>
              <a:t>wsdl</a:t>
            </a:r>
            <a:r>
              <a:rPr lang="en-US" dirty="0"/>
              <a:t> </a:t>
            </a:r>
            <a:r>
              <a:rPr lang="en-US" dirty="0" err="1"/>
              <a:t>uri</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spTree>
    <p:extLst>
      <p:ext uri="{BB962C8B-B14F-4D97-AF65-F5344CB8AC3E}">
        <p14:creationId xmlns:p14="http://schemas.microsoft.com/office/powerpoint/2010/main" val="794911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sp>
        <p:nvSpPr>
          <p:cNvPr id="6" name="Google Shape;91;p1"/>
          <p:cNvSpPr txBox="1">
            <a:spLocks/>
          </p:cNvSpPr>
          <p:nvPr/>
        </p:nvSpPr>
        <p:spPr>
          <a:xfrm>
            <a:off x="157655" y="2241458"/>
            <a:ext cx="11887199"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Windows Communication Foundation Demo</a:t>
            </a:r>
          </a:p>
        </p:txBody>
      </p:sp>
    </p:spTree>
    <p:extLst>
      <p:ext uri="{BB962C8B-B14F-4D97-AF65-F5344CB8AC3E}">
        <p14:creationId xmlns:p14="http://schemas.microsoft.com/office/powerpoint/2010/main" val="2355105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WCF Service Library</a:t>
            </a:r>
          </a:p>
        </p:txBody>
      </p:sp>
      <p:sp>
        <p:nvSpPr>
          <p:cNvPr id="3" name="Text Placeholder 2"/>
          <p:cNvSpPr>
            <a:spLocks noGrp="1"/>
          </p:cNvSpPr>
          <p:nvPr>
            <p:ph type="body" idx="1"/>
          </p:nvPr>
        </p:nvSpPr>
        <p:spPr/>
        <p:txBody>
          <a:bodyPr/>
          <a:lstStyle/>
          <a:p>
            <a:r>
              <a:rPr lang="en-US" dirty="0"/>
              <a:t>Create Project WCF Service Library</a:t>
            </a:r>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pic>
        <p:nvPicPr>
          <p:cNvPr id="5" name="Picture 4"/>
          <p:cNvPicPr/>
          <p:nvPr/>
        </p:nvPicPr>
        <p:blipFill>
          <a:blip r:embed="rId2"/>
          <a:stretch>
            <a:fillRect/>
          </a:stretch>
        </p:blipFill>
        <p:spPr>
          <a:xfrm>
            <a:off x="7772207" y="1823905"/>
            <a:ext cx="3111693" cy="461798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1823905"/>
            <a:ext cx="6757162" cy="4617983"/>
          </a:xfrm>
          <a:prstGeom prst="rect">
            <a:avLst/>
          </a:prstGeom>
        </p:spPr>
      </p:pic>
      <p:sp>
        <p:nvSpPr>
          <p:cNvPr id="7" name="Rectangle 6"/>
          <p:cNvSpPr/>
          <p:nvPr/>
        </p:nvSpPr>
        <p:spPr>
          <a:xfrm>
            <a:off x="3327400" y="2628900"/>
            <a:ext cx="3378200" cy="520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522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Sevice</a:t>
            </a:r>
            <a:r>
              <a:rPr lang="en-US" dirty="0"/>
              <a:t> Contract and Data Contract</a:t>
            </a:r>
          </a:p>
        </p:txBody>
      </p:sp>
      <p:sp>
        <p:nvSpPr>
          <p:cNvPr id="3" name="Text Placeholder 2"/>
          <p:cNvSpPr>
            <a:spLocks noGrp="1"/>
          </p:cNvSpPr>
          <p:nvPr>
            <p:ph type="body" idx="1"/>
          </p:nvPr>
        </p:nvSpPr>
        <p:spPr>
          <a:xfrm>
            <a:off x="0" y="1328286"/>
            <a:ext cx="5486400" cy="5113603"/>
          </a:xfrm>
        </p:spPr>
        <p:txBody>
          <a:bodyPr/>
          <a:lstStyle/>
          <a:p>
            <a:r>
              <a:rPr lang="en-US" dirty="0"/>
              <a:t>Create methods with [</a:t>
            </a:r>
            <a:r>
              <a:rPr lang="en-US" dirty="0" err="1"/>
              <a:t>OperationContract</a:t>
            </a:r>
            <a:r>
              <a:rPr lang="en-US" dirty="0"/>
              <a:t>] annotation  in [ServiceContract] </a:t>
            </a:r>
            <a:r>
              <a:rPr lang="en-US" dirty="0" err="1"/>
              <a:t>IComplexCal</a:t>
            </a:r>
            <a:endParaRPr lang="en-US" dirty="0"/>
          </a:p>
          <a:p>
            <a:endParaRPr lang="en-US" dirty="0"/>
          </a:p>
          <a:p>
            <a:r>
              <a:rPr lang="en-US" dirty="0"/>
              <a:t>Create [</a:t>
            </a:r>
            <a:r>
              <a:rPr lang="en-US" dirty="0" err="1"/>
              <a:t>DataContract</a:t>
            </a:r>
            <a:r>
              <a:rPr lang="en-US" dirty="0"/>
              <a:t>] and [</a:t>
            </a:r>
            <a:r>
              <a:rPr lang="en-US" dirty="0" err="1"/>
              <a:t>DataMember</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pic>
        <p:nvPicPr>
          <p:cNvPr id="5" name="Picture 4"/>
          <p:cNvPicPr>
            <a:picLocks noChangeAspect="1"/>
          </p:cNvPicPr>
          <p:nvPr/>
        </p:nvPicPr>
        <p:blipFill>
          <a:blip r:embed="rId2"/>
          <a:stretch>
            <a:fillRect/>
          </a:stretch>
        </p:blipFill>
        <p:spPr>
          <a:xfrm>
            <a:off x="6572690" y="1247489"/>
            <a:ext cx="4843609" cy="5194400"/>
          </a:xfrm>
          <a:prstGeom prst="rect">
            <a:avLst/>
          </a:prstGeom>
        </p:spPr>
      </p:pic>
      <p:sp>
        <p:nvSpPr>
          <p:cNvPr id="6" name="Rectangle 5"/>
          <p:cNvSpPr/>
          <p:nvPr/>
        </p:nvSpPr>
        <p:spPr>
          <a:xfrm>
            <a:off x="6934200" y="2082800"/>
            <a:ext cx="1460500" cy="215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46900" y="4356100"/>
            <a:ext cx="11684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546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t>
            </a:r>
            <a:r>
              <a:rPr lang="en-US" dirty="0" err="1"/>
              <a:t>OperationContract</a:t>
            </a:r>
            <a:r>
              <a:rPr lang="en-US" dirty="0"/>
              <a:t>]</a:t>
            </a:r>
          </a:p>
        </p:txBody>
      </p:sp>
      <p:sp>
        <p:nvSpPr>
          <p:cNvPr id="3" name="Text Placeholder 2"/>
          <p:cNvSpPr>
            <a:spLocks noGrp="1"/>
          </p:cNvSpPr>
          <p:nvPr>
            <p:ph type="body" idx="1"/>
          </p:nvPr>
        </p:nvSpPr>
        <p:spPr>
          <a:xfrm>
            <a:off x="0" y="1328286"/>
            <a:ext cx="5689600" cy="5113603"/>
          </a:xfrm>
        </p:spPr>
        <p:txBody>
          <a:bodyPr/>
          <a:lstStyle/>
          <a:p>
            <a:r>
              <a:rPr lang="en-US" dirty="0"/>
              <a:t>Implement the [OperationContract]  method in [ServiceContract]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54</a:t>
            </a:fld>
            <a:endParaRPr lang="en-US" dirty="0"/>
          </a:p>
        </p:txBody>
      </p:sp>
      <p:pic>
        <p:nvPicPr>
          <p:cNvPr id="5" name="Picture 4"/>
          <p:cNvPicPr>
            <a:picLocks noChangeAspect="1"/>
          </p:cNvPicPr>
          <p:nvPr/>
        </p:nvPicPr>
        <p:blipFill>
          <a:blip r:embed="rId2"/>
          <a:stretch>
            <a:fillRect/>
          </a:stretch>
        </p:blipFill>
        <p:spPr>
          <a:xfrm>
            <a:off x="5932295" y="1425433"/>
            <a:ext cx="6007100" cy="5016456"/>
          </a:xfrm>
          <a:prstGeom prst="rect">
            <a:avLst/>
          </a:prstGeom>
        </p:spPr>
      </p:pic>
      <p:sp>
        <p:nvSpPr>
          <p:cNvPr id="6" name="Rectangle 5"/>
          <p:cNvSpPr/>
          <p:nvPr/>
        </p:nvSpPr>
        <p:spPr>
          <a:xfrm>
            <a:off x="7366000" y="1714500"/>
            <a:ext cx="2781300"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931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WCF Service with Base Address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55</a:t>
            </a:fld>
            <a:endParaRPr lang="en-US" dirty="0"/>
          </a:p>
        </p:txBody>
      </p:sp>
      <p:pic>
        <p:nvPicPr>
          <p:cNvPr id="5" name="Picture 4"/>
          <p:cNvPicPr>
            <a:picLocks noChangeAspect="1"/>
          </p:cNvPicPr>
          <p:nvPr/>
        </p:nvPicPr>
        <p:blipFill>
          <a:blip r:embed="rId2"/>
          <a:stretch>
            <a:fillRect/>
          </a:stretch>
        </p:blipFill>
        <p:spPr>
          <a:xfrm>
            <a:off x="457200" y="1479551"/>
            <a:ext cx="7327900" cy="4958546"/>
          </a:xfrm>
          <a:prstGeom prst="rect">
            <a:avLst/>
          </a:prstGeom>
        </p:spPr>
      </p:pic>
      <p:sp>
        <p:nvSpPr>
          <p:cNvPr id="6" name="Rectangle 5"/>
          <p:cNvSpPr/>
          <p:nvPr/>
        </p:nvSpPr>
        <p:spPr>
          <a:xfrm>
            <a:off x="1130300" y="4051300"/>
            <a:ext cx="6654800" cy="546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532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with WCF Test Client </a:t>
            </a:r>
          </a:p>
        </p:txBody>
      </p:sp>
      <p:sp>
        <p:nvSpPr>
          <p:cNvPr id="3" name="Text Placeholder 2"/>
          <p:cNvSpPr>
            <a:spLocks noGrp="1"/>
          </p:cNvSpPr>
          <p:nvPr>
            <p:ph type="body" idx="1"/>
          </p:nvPr>
        </p:nvSpPr>
        <p:spPr/>
        <p:txBody>
          <a:bodyPr/>
          <a:lstStyle/>
          <a:p>
            <a:r>
              <a:rPr lang="en-US" dirty="0"/>
              <a:t>Run Project</a:t>
            </a:r>
          </a:p>
          <a:p>
            <a:r>
              <a:rPr lang="en-US" dirty="0"/>
              <a:t>Check with WCF Test Client </a:t>
            </a:r>
          </a:p>
        </p:txBody>
      </p:sp>
      <p:sp>
        <p:nvSpPr>
          <p:cNvPr id="4" name="Slide Number Placeholder 3"/>
          <p:cNvSpPr>
            <a:spLocks noGrp="1"/>
          </p:cNvSpPr>
          <p:nvPr>
            <p:ph type="sldNum" idx="12"/>
          </p:nvPr>
        </p:nvSpPr>
        <p:spPr/>
        <p:txBody>
          <a:bodyPr/>
          <a:lstStyle/>
          <a:p>
            <a:fld id="{00000000-1234-1234-1234-123412341234}" type="slidenum">
              <a:rPr lang="en-US" smtClean="0"/>
              <a:pPr/>
              <a:t>56</a:t>
            </a:fld>
            <a:endParaRPr lang="en-US" dirty="0"/>
          </a:p>
        </p:txBody>
      </p:sp>
      <p:pic>
        <p:nvPicPr>
          <p:cNvPr id="5" name="Picture 4"/>
          <p:cNvPicPr/>
          <p:nvPr/>
        </p:nvPicPr>
        <p:blipFill>
          <a:blip r:embed="rId2"/>
          <a:stretch>
            <a:fillRect/>
          </a:stretch>
        </p:blipFill>
        <p:spPr>
          <a:xfrm>
            <a:off x="2831030" y="2298272"/>
            <a:ext cx="6706670" cy="4143617"/>
          </a:xfrm>
          <a:prstGeom prst="rect">
            <a:avLst/>
          </a:prstGeom>
        </p:spPr>
      </p:pic>
    </p:spTree>
    <p:extLst>
      <p:ext uri="{BB962C8B-B14F-4D97-AF65-F5344CB8AC3E}">
        <p14:creationId xmlns:p14="http://schemas.microsoft.com/office/powerpoint/2010/main" val="986709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Service Reference to Client Project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57</a:t>
            </a:fld>
            <a:endParaRPr lang="en-US" dirty="0"/>
          </a:p>
        </p:txBody>
      </p:sp>
      <p:pic>
        <p:nvPicPr>
          <p:cNvPr id="5" name="Picture 4"/>
          <p:cNvPicPr/>
          <p:nvPr/>
        </p:nvPicPr>
        <p:blipFill>
          <a:blip r:embed="rId2"/>
          <a:stretch>
            <a:fillRect/>
          </a:stretch>
        </p:blipFill>
        <p:spPr>
          <a:xfrm>
            <a:off x="2899727" y="1441924"/>
            <a:ext cx="6155373" cy="4999965"/>
          </a:xfrm>
          <a:prstGeom prst="rect">
            <a:avLst/>
          </a:prstGeom>
        </p:spPr>
      </p:pic>
    </p:spTree>
    <p:extLst>
      <p:ext uri="{BB962C8B-B14F-4D97-AF65-F5344CB8AC3E}">
        <p14:creationId xmlns:p14="http://schemas.microsoft.com/office/powerpoint/2010/main" val="4137931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3175" indent="0">
              <a:buNone/>
            </a:pPr>
            <a:r>
              <a:rPr lang="en-US" dirty="0"/>
              <a:t>Concepts </a:t>
            </a:r>
            <a:r>
              <a:rPr lang="en-US"/>
              <a:t>were introduced:</a:t>
            </a:r>
            <a:endParaRPr lang="en-US" dirty="0"/>
          </a:p>
          <a:p>
            <a:r>
              <a:rPr lang="en-US" dirty="0"/>
              <a:t>Windows Communication Foundation (WCF) Concepts</a:t>
            </a:r>
          </a:p>
          <a:p>
            <a:r>
              <a:rPr lang="en-US" dirty="0"/>
              <a:t>Features of WCF</a:t>
            </a:r>
          </a:p>
          <a:p>
            <a:r>
              <a:rPr lang="en-US" dirty="0"/>
              <a:t>WCF Architecture</a:t>
            </a:r>
          </a:p>
          <a:p>
            <a:r>
              <a:rPr lang="en-US" dirty="0"/>
              <a:t>WCF Service Design</a:t>
            </a:r>
          </a:p>
          <a:p>
            <a:r>
              <a:rPr lang="en-US" dirty="0"/>
              <a:t>WCF Client</a:t>
            </a:r>
          </a:p>
          <a:p>
            <a:r>
              <a:rPr lang="en-US" dirty="0"/>
              <a:t>Demo WCF application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Integration with Other Technologies</a:t>
            </a:r>
          </a:p>
        </p:txBody>
      </p:sp>
      <p:sp>
        <p:nvSpPr>
          <p:cNvPr id="3" name="Text Placeholder 2"/>
          <p:cNvSpPr>
            <a:spLocks noGrp="1"/>
          </p:cNvSpPr>
          <p:nvPr>
            <p:ph type="body" idx="1"/>
          </p:nvPr>
        </p:nvSpPr>
        <p:spPr/>
        <p:txBody>
          <a:bodyPr>
            <a:normAutofit/>
          </a:bodyPr>
          <a:lstStyle/>
          <a:p>
            <a:r>
              <a:rPr lang="en-US" dirty="0"/>
              <a:t>The first technology to pair with WCF was the Windows Workflow Foundation (WF). </a:t>
            </a:r>
          </a:p>
          <a:p>
            <a:r>
              <a:rPr lang="en-US" dirty="0"/>
              <a:t>Microsoft BizTalk Server R2 also utilizes WCF as a communication technology. BizTalk is designed to receive and transform data from one standardized format to another. </a:t>
            </a:r>
          </a:p>
          <a:p>
            <a:r>
              <a:rPr lang="en-US" dirty="0"/>
              <a:t>Microsoft Silverlight is a platform for creating interoperable, rich Web applications that allow developers to create media-intensive Web sites (such as streaming video). </a:t>
            </a:r>
          </a:p>
          <a:p>
            <a:r>
              <a:rPr lang="en-US" dirty="0"/>
              <a:t>The hosting features of Windows Server </a:t>
            </a:r>
            <a:r>
              <a:rPr lang="en-US" dirty="0" err="1"/>
              <a:t>AppFabric</a:t>
            </a:r>
            <a:r>
              <a:rPr lang="en-US" dirty="0"/>
              <a:t> application server are specifically designed for deploying and managing applications that use WCF for communication.</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75373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Architecture</a:t>
            </a:r>
          </a:p>
        </p:txBody>
      </p:sp>
      <p:sp>
        <p:nvSpPr>
          <p:cNvPr id="3" name="Text Placeholder 2"/>
          <p:cNvSpPr>
            <a:spLocks noGrp="1"/>
          </p:cNvSpPr>
          <p:nvPr>
            <p:ph type="body" idx="1"/>
          </p:nvPr>
        </p:nvSpPr>
        <p:spPr/>
        <p:txBody>
          <a:bodyPr/>
          <a:lstStyle/>
          <a:p>
            <a:r>
              <a:rPr lang="en-US" dirty="0"/>
              <a:t>Contracts and Descriptions</a:t>
            </a:r>
          </a:p>
          <a:p>
            <a:r>
              <a:rPr lang="en-US" dirty="0"/>
              <a:t>Service Runtime</a:t>
            </a:r>
          </a:p>
          <a:p>
            <a:r>
              <a:rPr lang="en-US" dirty="0"/>
              <a:t>Messaging</a:t>
            </a:r>
          </a:p>
          <a:p>
            <a:r>
              <a:rPr lang="en-US" dirty="0"/>
              <a:t>Hosting and Activation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274" y="0"/>
            <a:ext cx="4627019" cy="6480700"/>
          </a:xfrm>
          <a:prstGeom prst="rect">
            <a:avLst/>
          </a:prstGeom>
        </p:spPr>
      </p:pic>
    </p:spTree>
    <p:extLst>
      <p:ext uri="{BB962C8B-B14F-4D97-AF65-F5344CB8AC3E}">
        <p14:creationId xmlns:p14="http://schemas.microsoft.com/office/powerpoint/2010/main" val="209871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 Fundamental Concepts</a:t>
            </a:r>
          </a:p>
        </p:txBody>
      </p:sp>
      <p:sp>
        <p:nvSpPr>
          <p:cNvPr id="3" name="Text Placeholder 2"/>
          <p:cNvSpPr>
            <a:spLocks noGrp="1"/>
          </p:cNvSpPr>
          <p:nvPr>
            <p:ph type="body" idx="1"/>
          </p:nvPr>
        </p:nvSpPr>
        <p:spPr/>
        <p:txBody>
          <a:bodyPr>
            <a:normAutofit/>
          </a:bodyPr>
          <a:lstStyle/>
          <a:p>
            <a:pPr>
              <a:lnSpc>
                <a:spcPct val="150000"/>
              </a:lnSpc>
            </a:pPr>
            <a:r>
              <a:rPr lang="en-US" dirty="0"/>
              <a:t>Messaging and Endpoints</a:t>
            </a:r>
          </a:p>
          <a:p>
            <a:pPr lvl="1">
              <a:lnSpc>
                <a:spcPct val="150000"/>
              </a:lnSpc>
            </a:pPr>
            <a:r>
              <a:rPr lang="en-US" dirty="0"/>
              <a:t>Services and Clients</a:t>
            </a:r>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r>
              <a:rPr lang="en-US" dirty="0"/>
              <a:t>Endpoints</a:t>
            </a:r>
          </a:p>
          <a:p>
            <a:pPr lvl="1"/>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grpSp>
        <p:nvGrpSpPr>
          <p:cNvPr id="5" name="Group 4"/>
          <p:cNvGrpSpPr/>
          <p:nvPr/>
        </p:nvGrpSpPr>
        <p:grpSpPr>
          <a:xfrm>
            <a:off x="4466457" y="1620343"/>
            <a:ext cx="5970315" cy="2425443"/>
            <a:chOff x="585788" y="2028825"/>
            <a:chExt cx="8013700" cy="2927350"/>
          </a:xfrm>
        </p:grpSpPr>
        <p:pic>
          <p:nvPicPr>
            <p:cNvPr id="6" name="Picture 2"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7" name="Picture 3"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8" name="Text Box 5"/>
            <p:cNvSpPr txBox="1">
              <a:spLocks noChangeArrowheads="1"/>
            </p:cNvSpPr>
            <p:nvPr/>
          </p:nvSpPr>
          <p:spPr bwMode="auto">
            <a:xfrm>
              <a:off x="1062038" y="2632075"/>
              <a:ext cx="1073152" cy="505137"/>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Client</a:t>
              </a:r>
            </a:p>
          </p:txBody>
        </p:sp>
        <p:sp>
          <p:nvSpPr>
            <p:cNvPr id="9" name="Text Box 6"/>
            <p:cNvSpPr txBox="1">
              <a:spLocks noChangeArrowheads="1"/>
            </p:cNvSpPr>
            <p:nvPr/>
          </p:nvSpPr>
          <p:spPr bwMode="auto">
            <a:xfrm>
              <a:off x="6912288" y="2632075"/>
              <a:ext cx="1326524" cy="505137"/>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Service</a:t>
              </a:r>
            </a:p>
          </p:txBody>
        </p:sp>
        <p:pic>
          <p:nvPicPr>
            <p:cNvPr id="10"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11" name="Text Box 8"/>
            <p:cNvSpPr txBox="1">
              <a:spLocks noChangeArrowheads="1"/>
            </p:cNvSpPr>
            <p:nvPr/>
          </p:nvSpPr>
          <p:spPr bwMode="auto">
            <a:xfrm>
              <a:off x="3801567" y="3989388"/>
              <a:ext cx="1561505" cy="505137"/>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Message</a:t>
              </a:r>
            </a:p>
          </p:txBody>
        </p:sp>
        <p:pic>
          <p:nvPicPr>
            <p:cNvPr id="12" name="Picture 9" descr="GEL Dotted Line MS-green"/>
            <p:cNvPicPr>
              <a:picLocks noChangeAspect="1" noChangeArrowheads="1"/>
            </p:cNvPicPr>
            <p:nvPr/>
          </p:nvPicPr>
          <p:blipFill>
            <a:blip r:embed="rId5"/>
            <a:srcRect r="75771" b="-11320"/>
            <a:stretch>
              <a:fillRect/>
            </a:stretch>
          </p:blipFill>
          <p:spPr bwMode="auto">
            <a:xfrm>
              <a:off x="2463800" y="4143375"/>
              <a:ext cx="1235075" cy="187325"/>
            </a:xfrm>
            <a:prstGeom prst="rect">
              <a:avLst/>
            </a:prstGeom>
            <a:noFill/>
            <a:ln w="9525">
              <a:noFill/>
              <a:miter lim="800000"/>
              <a:headEnd/>
              <a:tailEnd/>
            </a:ln>
          </p:spPr>
        </p:pic>
        <p:pic>
          <p:nvPicPr>
            <p:cNvPr id="13" name="Picture 10" descr="Metallic edge Green Triangles Arrows"/>
            <p:cNvPicPr>
              <a:picLocks noChangeAspect="1" noChangeArrowheads="1"/>
            </p:cNvPicPr>
            <p:nvPr/>
          </p:nvPicPr>
          <p:blipFill>
            <a:blip r:embed="rId6"/>
            <a:srcRect/>
            <a:stretch>
              <a:fillRect/>
            </a:stretch>
          </p:blipFill>
          <p:spPr bwMode="auto">
            <a:xfrm>
              <a:off x="2868613" y="3846513"/>
              <a:ext cx="407987" cy="771525"/>
            </a:xfrm>
            <a:prstGeom prst="rect">
              <a:avLst/>
            </a:prstGeom>
            <a:noFill/>
            <a:ln w="9525">
              <a:noFill/>
              <a:miter lim="800000"/>
              <a:headEnd/>
              <a:tailEnd/>
            </a:ln>
          </p:spPr>
        </p:pic>
        <p:pic>
          <p:nvPicPr>
            <p:cNvPr id="14" name="Picture 11" descr="GEL Dotted Line MS-green"/>
            <p:cNvPicPr>
              <a:picLocks noChangeAspect="1" noChangeArrowheads="1"/>
            </p:cNvPicPr>
            <p:nvPr/>
          </p:nvPicPr>
          <p:blipFill>
            <a:blip r:embed="rId5"/>
            <a:srcRect r="75771" b="-11320"/>
            <a:stretch>
              <a:fillRect/>
            </a:stretch>
          </p:blipFill>
          <p:spPr bwMode="auto">
            <a:xfrm>
              <a:off x="5422900" y="4143375"/>
              <a:ext cx="1235075" cy="187325"/>
            </a:xfrm>
            <a:prstGeom prst="rect">
              <a:avLst/>
            </a:prstGeom>
            <a:noFill/>
            <a:ln w="9525">
              <a:noFill/>
              <a:miter lim="800000"/>
              <a:headEnd/>
              <a:tailEnd/>
            </a:ln>
          </p:spPr>
        </p:pic>
        <p:pic>
          <p:nvPicPr>
            <p:cNvPr id="15" name="Picture 12" descr="Metallic edge Green Triangles Arrows"/>
            <p:cNvPicPr>
              <a:picLocks noChangeAspect="1" noChangeArrowheads="1"/>
            </p:cNvPicPr>
            <p:nvPr/>
          </p:nvPicPr>
          <p:blipFill>
            <a:blip r:embed="rId6"/>
            <a:srcRect/>
            <a:stretch>
              <a:fillRect/>
            </a:stretch>
          </p:blipFill>
          <p:spPr bwMode="auto">
            <a:xfrm>
              <a:off x="5797550" y="3846513"/>
              <a:ext cx="407988" cy="771525"/>
            </a:xfrm>
            <a:prstGeom prst="rect">
              <a:avLst/>
            </a:prstGeom>
            <a:noFill/>
            <a:ln w="9525">
              <a:noFill/>
              <a:miter lim="800000"/>
              <a:headEnd/>
              <a:tailEnd/>
            </a:ln>
          </p:spPr>
        </p:pic>
        <p:grpSp>
          <p:nvGrpSpPr>
            <p:cNvPr id="16" name="Group 13"/>
            <p:cNvGrpSpPr>
              <a:grpSpLocks/>
            </p:cNvGrpSpPr>
            <p:nvPr/>
          </p:nvGrpSpPr>
          <p:grpSpPr bwMode="auto">
            <a:xfrm flipH="1">
              <a:off x="2463800" y="2586038"/>
              <a:ext cx="4194175" cy="927100"/>
              <a:chOff x="1552" y="1629"/>
              <a:chExt cx="2642" cy="584"/>
            </a:xfrm>
          </p:grpSpPr>
          <p:pic>
            <p:nvPicPr>
              <p:cNvPr id="17" name="Picture 14" descr="Metallic edge Sapphire Rounded Bar faded color short"/>
              <p:cNvPicPr>
                <a:picLocks noChangeAspect="1" noChangeArrowheads="1"/>
              </p:cNvPicPr>
              <p:nvPr/>
            </p:nvPicPr>
            <p:blipFill>
              <a:blip r:embed="rId4"/>
              <a:srcRect/>
              <a:stretch>
                <a:fillRect/>
              </a:stretch>
            </p:blipFill>
            <p:spPr bwMode="auto">
              <a:xfrm>
                <a:off x="2266" y="1629"/>
                <a:ext cx="1225" cy="584"/>
              </a:xfrm>
              <a:prstGeom prst="rect">
                <a:avLst/>
              </a:prstGeom>
              <a:noFill/>
              <a:ln w="9525">
                <a:noFill/>
                <a:miter lim="800000"/>
                <a:headEnd/>
                <a:tailEnd/>
              </a:ln>
            </p:spPr>
          </p:pic>
          <p:sp>
            <p:nvSpPr>
              <p:cNvPr id="18" name="Text Box 15"/>
              <p:cNvSpPr txBox="1">
                <a:spLocks noChangeArrowheads="1"/>
              </p:cNvSpPr>
              <p:nvPr/>
            </p:nvSpPr>
            <p:spPr bwMode="auto">
              <a:xfrm>
                <a:off x="2395" y="1774"/>
                <a:ext cx="984" cy="318"/>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Message</a:t>
                </a:r>
              </a:p>
            </p:txBody>
          </p:sp>
          <p:pic>
            <p:nvPicPr>
              <p:cNvPr id="19" name="Picture 16" descr="GEL Dotted Line MS-green"/>
              <p:cNvPicPr>
                <a:picLocks noChangeAspect="1" noChangeArrowheads="1"/>
              </p:cNvPicPr>
              <p:nvPr/>
            </p:nvPicPr>
            <p:blipFill>
              <a:blip r:embed="rId5"/>
              <a:srcRect r="75771" b="-11320"/>
              <a:stretch>
                <a:fillRect/>
              </a:stretch>
            </p:blipFill>
            <p:spPr bwMode="auto">
              <a:xfrm>
                <a:off x="1552" y="1871"/>
                <a:ext cx="778" cy="118"/>
              </a:xfrm>
              <a:prstGeom prst="rect">
                <a:avLst/>
              </a:prstGeom>
              <a:noFill/>
              <a:ln w="9525">
                <a:noFill/>
                <a:miter lim="800000"/>
                <a:headEnd/>
                <a:tailEnd/>
              </a:ln>
            </p:spPr>
          </p:pic>
          <p:pic>
            <p:nvPicPr>
              <p:cNvPr id="20" name="Picture 17" descr="Metallic edge Green Triangles Arrows"/>
              <p:cNvPicPr>
                <a:picLocks noChangeAspect="1" noChangeArrowheads="1"/>
              </p:cNvPicPr>
              <p:nvPr/>
            </p:nvPicPr>
            <p:blipFill>
              <a:blip r:embed="rId6"/>
              <a:srcRect/>
              <a:stretch>
                <a:fillRect/>
              </a:stretch>
            </p:blipFill>
            <p:spPr bwMode="auto">
              <a:xfrm>
                <a:off x="1807" y="1684"/>
                <a:ext cx="257" cy="486"/>
              </a:xfrm>
              <a:prstGeom prst="rect">
                <a:avLst/>
              </a:prstGeom>
              <a:noFill/>
              <a:ln w="9525">
                <a:noFill/>
                <a:miter lim="800000"/>
                <a:headEnd/>
                <a:tailEnd/>
              </a:ln>
            </p:spPr>
          </p:pic>
          <p:pic>
            <p:nvPicPr>
              <p:cNvPr id="21" name="Picture 18" descr="GEL Dotted Line MS-green"/>
              <p:cNvPicPr>
                <a:picLocks noChangeAspect="1" noChangeArrowheads="1"/>
              </p:cNvPicPr>
              <p:nvPr/>
            </p:nvPicPr>
            <p:blipFill>
              <a:blip r:embed="rId5"/>
              <a:srcRect r="75771" b="-11320"/>
              <a:stretch>
                <a:fillRect/>
              </a:stretch>
            </p:blipFill>
            <p:spPr bwMode="auto">
              <a:xfrm>
                <a:off x="3416" y="1871"/>
                <a:ext cx="778" cy="118"/>
              </a:xfrm>
              <a:prstGeom prst="rect">
                <a:avLst/>
              </a:prstGeom>
              <a:noFill/>
              <a:ln w="9525">
                <a:noFill/>
                <a:miter lim="800000"/>
                <a:headEnd/>
                <a:tailEnd/>
              </a:ln>
            </p:spPr>
          </p:pic>
          <p:pic>
            <p:nvPicPr>
              <p:cNvPr id="22" name="Picture 19" descr="Metallic edge Green Triangles Arrows"/>
              <p:cNvPicPr>
                <a:picLocks noChangeAspect="1" noChangeArrowheads="1"/>
              </p:cNvPicPr>
              <p:nvPr/>
            </p:nvPicPr>
            <p:blipFill>
              <a:blip r:embed="rId6"/>
              <a:srcRect/>
              <a:stretch>
                <a:fillRect/>
              </a:stretch>
            </p:blipFill>
            <p:spPr bwMode="auto">
              <a:xfrm>
                <a:off x="3652" y="1684"/>
                <a:ext cx="257" cy="486"/>
              </a:xfrm>
              <a:prstGeom prst="rect">
                <a:avLst/>
              </a:prstGeom>
              <a:noFill/>
              <a:ln w="9525">
                <a:noFill/>
                <a:miter lim="800000"/>
                <a:headEnd/>
                <a:tailEnd/>
              </a:ln>
            </p:spPr>
          </p:pic>
        </p:grpSp>
      </p:grpSp>
      <p:grpSp>
        <p:nvGrpSpPr>
          <p:cNvPr id="23" name="Group 22"/>
          <p:cNvGrpSpPr/>
          <p:nvPr/>
        </p:nvGrpSpPr>
        <p:grpSpPr>
          <a:xfrm>
            <a:off x="4466458" y="4073840"/>
            <a:ext cx="5970315" cy="2586786"/>
            <a:chOff x="585788" y="2028825"/>
            <a:chExt cx="8013700" cy="2927350"/>
          </a:xfrm>
        </p:grpSpPr>
        <p:pic>
          <p:nvPicPr>
            <p:cNvPr id="24" name="Picture 3"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25" name="Picture 4"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26" name="Text Box 5"/>
            <p:cNvSpPr txBox="1">
              <a:spLocks noChangeArrowheads="1"/>
            </p:cNvSpPr>
            <p:nvPr/>
          </p:nvSpPr>
          <p:spPr bwMode="auto">
            <a:xfrm>
              <a:off x="1112243" y="2632075"/>
              <a:ext cx="972739" cy="469938"/>
            </a:xfrm>
            <a:prstGeom prst="rect">
              <a:avLst/>
            </a:prstGeom>
            <a:noFill/>
            <a:ln w="12700" algn="ctr">
              <a:noFill/>
              <a:miter lim="800000"/>
              <a:headEnd/>
              <a:tailEnd/>
            </a:ln>
            <a:effectLst/>
          </p:spPr>
          <p:txBody>
            <a:bodyPr wrap="none">
              <a:spAutoFit/>
            </a:bodyPr>
            <a:lstStyle/>
            <a:p>
              <a:pPr algn="ctr" eaLnBrk="0" hangingPunct="0">
                <a:defRPr/>
              </a:pPr>
              <a:r>
                <a:rPr lang="en-US" sz="2000" dirty="0">
                  <a:latin typeface="Segoe Semibold" pitchFamily="34" charset="0"/>
                </a:rPr>
                <a:t>Client</a:t>
              </a:r>
            </a:p>
          </p:txBody>
        </p:sp>
        <p:sp>
          <p:nvSpPr>
            <p:cNvPr id="27" name="Text Box 6"/>
            <p:cNvSpPr txBox="1">
              <a:spLocks noChangeArrowheads="1"/>
            </p:cNvSpPr>
            <p:nvPr/>
          </p:nvSpPr>
          <p:spPr bwMode="auto">
            <a:xfrm>
              <a:off x="6974348" y="2632075"/>
              <a:ext cx="1202404" cy="469938"/>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Service</a:t>
              </a:r>
            </a:p>
          </p:txBody>
        </p:sp>
        <p:pic>
          <p:nvPicPr>
            <p:cNvPr id="28"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29" name="Text Box 8"/>
            <p:cNvSpPr txBox="1">
              <a:spLocks noChangeArrowheads="1"/>
            </p:cNvSpPr>
            <p:nvPr/>
          </p:nvSpPr>
          <p:spPr bwMode="auto">
            <a:xfrm>
              <a:off x="3874619" y="3989388"/>
              <a:ext cx="1415398" cy="469938"/>
            </a:xfrm>
            <a:prstGeom prst="rect">
              <a:avLst/>
            </a:prstGeom>
            <a:noFill/>
            <a:ln w="12700" algn="ctr">
              <a:noFill/>
              <a:miter lim="800000"/>
              <a:headEnd/>
              <a:tailEnd/>
            </a:ln>
            <a:effectLst/>
          </p:spPr>
          <p:txBody>
            <a:bodyPr wrap="none">
              <a:spAutoFit/>
            </a:bodyPr>
            <a:lstStyle/>
            <a:p>
              <a:pPr algn="ctr" eaLnBrk="0" hangingPunct="0">
                <a:defRPr/>
              </a:pPr>
              <a:r>
                <a:rPr lang="en-US" sz="2000">
                  <a:latin typeface="Segoe Semibold" pitchFamily="34" charset="0"/>
                </a:rPr>
                <a:t>Message</a:t>
              </a:r>
            </a:p>
          </p:txBody>
        </p:sp>
        <p:pic>
          <p:nvPicPr>
            <p:cNvPr id="30" name="Picture 9" descr="GEL Dotted Line MS-green"/>
            <p:cNvPicPr>
              <a:picLocks noChangeAspect="1" noChangeArrowheads="1"/>
            </p:cNvPicPr>
            <p:nvPr/>
          </p:nvPicPr>
          <p:blipFill>
            <a:blip r:embed="rId5"/>
            <a:srcRect r="75771" b="-11320"/>
            <a:stretch>
              <a:fillRect/>
            </a:stretch>
          </p:blipFill>
          <p:spPr bwMode="auto">
            <a:xfrm>
              <a:off x="2463800" y="4143375"/>
              <a:ext cx="1235075" cy="187325"/>
            </a:xfrm>
            <a:prstGeom prst="rect">
              <a:avLst/>
            </a:prstGeom>
            <a:noFill/>
            <a:ln w="9525">
              <a:noFill/>
              <a:miter lim="800000"/>
              <a:headEnd/>
              <a:tailEnd/>
            </a:ln>
          </p:spPr>
        </p:pic>
        <p:pic>
          <p:nvPicPr>
            <p:cNvPr id="31" name="Picture 10" descr="Metallic edge Green Triangles Arrows"/>
            <p:cNvPicPr>
              <a:picLocks noChangeAspect="1" noChangeArrowheads="1"/>
            </p:cNvPicPr>
            <p:nvPr/>
          </p:nvPicPr>
          <p:blipFill>
            <a:blip r:embed="rId6"/>
            <a:srcRect/>
            <a:stretch>
              <a:fillRect/>
            </a:stretch>
          </p:blipFill>
          <p:spPr bwMode="auto">
            <a:xfrm>
              <a:off x="2868613" y="3846513"/>
              <a:ext cx="407987" cy="771525"/>
            </a:xfrm>
            <a:prstGeom prst="rect">
              <a:avLst/>
            </a:prstGeom>
            <a:noFill/>
            <a:ln w="9525">
              <a:noFill/>
              <a:miter lim="800000"/>
              <a:headEnd/>
              <a:tailEnd/>
            </a:ln>
          </p:spPr>
        </p:pic>
        <p:pic>
          <p:nvPicPr>
            <p:cNvPr id="32" name="Picture 11" descr="GEL Dotted Line MS-green"/>
            <p:cNvPicPr>
              <a:picLocks noChangeAspect="1" noChangeArrowheads="1"/>
            </p:cNvPicPr>
            <p:nvPr/>
          </p:nvPicPr>
          <p:blipFill>
            <a:blip r:embed="rId5"/>
            <a:srcRect r="75771" b="-11320"/>
            <a:stretch>
              <a:fillRect/>
            </a:stretch>
          </p:blipFill>
          <p:spPr bwMode="auto">
            <a:xfrm>
              <a:off x="5422900" y="4143375"/>
              <a:ext cx="1235075" cy="187325"/>
            </a:xfrm>
            <a:prstGeom prst="rect">
              <a:avLst/>
            </a:prstGeom>
            <a:noFill/>
            <a:ln w="9525">
              <a:noFill/>
              <a:miter lim="800000"/>
              <a:headEnd/>
              <a:tailEnd/>
            </a:ln>
          </p:spPr>
        </p:pic>
        <p:pic>
          <p:nvPicPr>
            <p:cNvPr id="33" name="Picture 12" descr="Metallic edge Green Triangles Arrows"/>
            <p:cNvPicPr>
              <a:picLocks noChangeAspect="1" noChangeArrowheads="1"/>
            </p:cNvPicPr>
            <p:nvPr/>
          </p:nvPicPr>
          <p:blipFill>
            <a:blip r:embed="rId6"/>
            <a:srcRect/>
            <a:stretch>
              <a:fillRect/>
            </a:stretch>
          </p:blipFill>
          <p:spPr bwMode="auto">
            <a:xfrm>
              <a:off x="5797550" y="3846513"/>
              <a:ext cx="407988" cy="771525"/>
            </a:xfrm>
            <a:prstGeom prst="rect">
              <a:avLst/>
            </a:prstGeom>
            <a:noFill/>
            <a:ln w="9525">
              <a:noFill/>
              <a:miter lim="800000"/>
              <a:headEnd/>
              <a:tailEnd/>
            </a:ln>
          </p:spPr>
        </p:pic>
        <p:grpSp>
          <p:nvGrpSpPr>
            <p:cNvPr id="34" name="Group 13"/>
            <p:cNvGrpSpPr>
              <a:grpSpLocks/>
            </p:cNvGrpSpPr>
            <p:nvPr/>
          </p:nvGrpSpPr>
          <p:grpSpPr bwMode="auto">
            <a:xfrm>
              <a:off x="1385888" y="3860800"/>
              <a:ext cx="1508125" cy="704850"/>
              <a:chOff x="1228" y="2526"/>
              <a:chExt cx="950" cy="444"/>
            </a:xfrm>
          </p:grpSpPr>
          <p:pic>
            <p:nvPicPr>
              <p:cNvPr id="41" name="Picture 14"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42" name="Text Box 15"/>
              <p:cNvSpPr txBox="1">
                <a:spLocks noChangeArrowheads="1"/>
              </p:cNvSpPr>
              <p:nvPr/>
            </p:nvSpPr>
            <p:spPr bwMode="auto">
              <a:xfrm>
                <a:off x="1228" y="2626"/>
                <a:ext cx="950" cy="293"/>
              </a:xfrm>
              <a:prstGeom prst="rect">
                <a:avLst/>
              </a:prstGeom>
              <a:noFill/>
              <a:ln w="12700" algn="ctr">
                <a:noFill/>
                <a:miter lim="800000"/>
                <a:headEnd/>
                <a:tailEnd/>
              </a:ln>
              <a:effectLst/>
            </p:spPr>
            <p:txBody>
              <a:bodyPr wrap="none">
                <a:spAutoFit/>
              </a:bodyPr>
              <a:lstStyle/>
              <a:p>
                <a:pPr algn="ctr" eaLnBrk="0" hangingPunct="0">
                  <a:defRPr/>
                </a:pPr>
                <a:r>
                  <a:rPr lang="en-US" sz="1600" dirty="0">
                    <a:latin typeface="Segoe Semibold" pitchFamily="34" charset="0"/>
                  </a:rPr>
                  <a:t>Endpoint</a:t>
                </a:r>
                <a:endParaRPr lang="en-US" sz="2000" dirty="0">
                  <a:latin typeface="Segoe Semibold" pitchFamily="34" charset="0"/>
                </a:endParaRPr>
              </a:p>
            </p:txBody>
          </p:sp>
        </p:grpSp>
        <p:grpSp>
          <p:nvGrpSpPr>
            <p:cNvPr id="35" name="Group 16"/>
            <p:cNvGrpSpPr>
              <a:grpSpLocks/>
            </p:cNvGrpSpPr>
            <p:nvPr/>
          </p:nvGrpSpPr>
          <p:grpSpPr bwMode="auto">
            <a:xfrm>
              <a:off x="6188076" y="3860800"/>
              <a:ext cx="1508125" cy="704850"/>
              <a:chOff x="1228" y="2526"/>
              <a:chExt cx="950" cy="444"/>
            </a:xfrm>
          </p:grpSpPr>
          <p:pic>
            <p:nvPicPr>
              <p:cNvPr id="39" name="Picture 17"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40" name="Text Box 18"/>
              <p:cNvSpPr txBox="1">
                <a:spLocks noChangeArrowheads="1"/>
              </p:cNvSpPr>
              <p:nvPr/>
            </p:nvSpPr>
            <p:spPr bwMode="auto">
              <a:xfrm>
                <a:off x="1228" y="2626"/>
                <a:ext cx="950" cy="293"/>
              </a:xfrm>
              <a:prstGeom prst="rect">
                <a:avLst/>
              </a:prstGeom>
              <a:noFill/>
              <a:ln w="12700" algn="ctr">
                <a:noFill/>
                <a:miter lim="800000"/>
                <a:headEnd/>
                <a:tailEnd/>
              </a:ln>
              <a:effectLst/>
            </p:spPr>
            <p:txBody>
              <a:bodyPr wrap="none">
                <a:spAutoFit/>
              </a:bodyPr>
              <a:lstStyle/>
              <a:p>
                <a:pPr algn="ctr" eaLnBrk="0" hangingPunct="0">
                  <a:defRPr/>
                </a:pPr>
                <a:r>
                  <a:rPr lang="en-US" sz="1600" dirty="0">
                    <a:latin typeface="Segoe Semibold" pitchFamily="34" charset="0"/>
                  </a:rPr>
                  <a:t>Endpoint</a:t>
                </a:r>
                <a:endParaRPr lang="en-US" sz="2000" dirty="0">
                  <a:latin typeface="Segoe Semibold" pitchFamily="34" charset="0"/>
                </a:endParaRPr>
              </a:p>
            </p:txBody>
          </p:sp>
        </p:grpSp>
        <p:grpSp>
          <p:nvGrpSpPr>
            <p:cNvPr id="36" name="Group 19"/>
            <p:cNvGrpSpPr>
              <a:grpSpLocks/>
            </p:cNvGrpSpPr>
            <p:nvPr/>
          </p:nvGrpSpPr>
          <p:grpSpPr bwMode="auto">
            <a:xfrm>
              <a:off x="6188076" y="3282950"/>
              <a:ext cx="1508125" cy="704850"/>
              <a:chOff x="1228" y="2526"/>
              <a:chExt cx="950" cy="444"/>
            </a:xfrm>
          </p:grpSpPr>
          <p:pic>
            <p:nvPicPr>
              <p:cNvPr id="37" name="Picture 20" descr="ShinyGreen2"/>
              <p:cNvPicPr>
                <a:picLocks noChangeAspect="1" noChangeArrowheads="1"/>
              </p:cNvPicPr>
              <p:nvPr/>
            </p:nvPicPr>
            <p:blipFill>
              <a:blip r:embed="rId7"/>
              <a:srcRect/>
              <a:stretch>
                <a:fillRect/>
              </a:stretch>
            </p:blipFill>
            <p:spPr bwMode="auto">
              <a:xfrm rot="5400000">
                <a:off x="1500" y="2317"/>
                <a:ext cx="444" cy="862"/>
              </a:xfrm>
              <a:prstGeom prst="rect">
                <a:avLst/>
              </a:prstGeom>
              <a:noFill/>
              <a:ln w="9525">
                <a:noFill/>
                <a:miter lim="800000"/>
                <a:headEnd/>
                <a:tailEnd/>
              </a:ln>
            </p:spPr>
          </p:pic>
          <p:sp>
            <p:nvSpPr>
              <p:cNvPr id="38" name="Text Box 21"/>
              <p:cNvSpPr txBox="1">
                <a:spLocks noChangeArrowheads="1"/>
              </p:cNvSpPr>
              <p:nvPr/>
            </p:nvSpPr>
            <p:spPr bwMode="auto">
              <a:xfrm>
                <a:off x="1228" y="2626"/>
                <a:ext cx="950" cy="293"/>
              </a:xfrm>
              <a:prstGeom prst="rect">
                <a:avLst/>
              </a:prstGeom>
              <a:noFill/>
              <a:ln w="12700" algn="ctr">
                <a:noFill/>
                <a:miter lim="800000"/>
                <a:headEnd/>
                <a:tailEnd/>
              </a:ln>
              <a:effectLst/>
            </p:spPr>
            <p:txBody>
              <a:bodyPr wrap="none">
                <a:spAutoFit/>
              </a:bodyPr>
              <a:lstStyle/>
              <a:p>
                <a:pPr algn="ctr" eaLnBrk="0" hangingPunct="0">
                  <a:defRPr/>
                </a:pPr>
                <a:r>
                  <a:rPr lang="en-US" sz="1600" dirty="0">
                    <a:latin typeface="Segoe Semibold" pitchFamily="34" charset="0"/>
                  </a:rPr>
                  <a:t>Endpoint</a:t>
                </a:r>
                <a:endParaRPr lang="en-US" sz="2000" dirty="0">
                  <a:latin typeface="Segoe Semibold" pitchFamily="34" charset="0"/>
                </a:endParaRPr>
              </a:p>
            </p:txBody>
          </p:sp>
        </p:grpSp>
      </p:grpSp>
    </p:spTree>
    <p:extLst>
      <p:ext uri="{BB962C8B-B14F-4D97-AF65-F5344CB8AC3E}">
        <p14:creationId xmlns:p14="http://schemas.microsoft.com/office/powerpoint/2010/main" val="353592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WCF - Fundamental Concepts - 1</a:t>
            </a:r>
          </a:p>
        </p:txBody>
      </p:sp>
      <p:sp>
        <p:nvSpPr>
          <p:cNvPr id="3" name="Text Placeholder 2"/>
          <p:cNvSpPr>
            <a:spLocks noGrp="1"/>
          </p:cNvSpPr>
          <p:nvPr>
            <p:ph type="body" idx="1"/>
          </p:nvPr>
        </p:nvSpPr>
        <p:spPr/>
        <p:txBody>
          <a:bodyPr>
            <a:normAutofit/>
          </a:bodyPr>
          <a:lstStyle/>
          <a:p>
            <a:r>
              <a:rPr lang="en-US" dirty="0"/>
              <a:t>Address, Binding, Contract</a:t>
            </a: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grpSp>
        <p:nvGrpSpPr>
          <p:cNvPr id="43" name="Group 42"/>
          <p:cNvGrpSpPr/>
          <p:nvPr/>
        </p:nvGrpSpPr>
        <p:grpSpPr>
          <a:xfrm>
            <a:off x="1813032" y="1791422"/>
            <a:ext cx="7993119" cy="4388661"/>
            <a:chOff x="585788" y="2028825"/>
            <a:chExt cx="8013700" cy="4521200"/>
          </a:xfrm>
        </p:grpSpPr>
        <p:pic>
          <p:nvPicPr>
            <p:cNvPr id="44" name="Picture 3" descr="silver edge - sapphire square"/>
            <p:cNvPicPr>
              <a:picLocks noChangeArrowheads="1"/>
            </p:cNvPicPr>
            <p:nvPr/>
          </p:nvPicPr>
          <p:blipFill>
            <a:blip r:embed="rId2"/>
            <a:srcRect/>
            <a:stretch>
              <a:fillRect/>
            </a:stretch>
          </p:blipFill>
          <p:spPr bwMode="auto">
            <a:xfrm>
              <a:off x="585788" y="2030413"/>
              <a:ext cx="2057400" cy="2925762"/>
            </a:xfrm>
            <a:prstGeom prst="rect">
              <a:avLst/>
            </a:prstGeom>
            <a:noFill/>
            <a:ln w="9525">
              <a:noFill/>
              <a:miter lim="800000"/>
              <a:headEnd/>
              <a:tailEnd/>
            </a:ln>
          </p:spPr>
        </p:pic>
        <p:pic>
          <p:nvPicPr>
            <p:cNvPr id="45" name="Picture 4" descr="silver edge - rose square"/>
            <p:cNvPicPr>
              <a:picLocks noChangeAspect="1" noChangeArrowheads="1"/>
            </p:cNvPicPr>
            <p:nvPr/>
          </p:nvPicPr>
          <p:blipFill>
            <a:blip r:embed="rId3"/>
            <a:srcRect/>
            <a:stretch>
              <a:fillRect/>
            </a:stretch>
          </p:blipFill>
          <p:spPr bwMode="auto">
            <a:xfrm>
              <a:off x="6542088" y="2028825"/>
              <a:ext cx="2057400" cy="2924175"/>
            </a:xfrm>
            <a:prstGeom prst="rect">
              <a:avLst/>
            </a:prstGeom>
            <a:noFill/>
            <a:ln w="9525">
              <a:noFill/>
              <a:miter lim="800000"/>
              <a:headEnd/>
              <a:tailEnd/>
            </a:ln>
          </p:spPr>
        </p:pic>
        <p:sp>
          <p:nvSpPr>
            <p:cNvPr id="46" name="Text Box 5"/>
            <p:cNvSpPr txBox="1">
              <a:spLocks noChangeArrowheads="1"/>
            </p:cNvSpPr>
            <p:nvPr/>
          </p:nvSpPr>
          <p:spPr bwMode="auto">
            <a:xfrm>
              <a:off x="987236" y="2632075"/>
              <a:ext cx="1222754" cy="603292"/>
            </a:xfrm>
            <a:prstGeom prst="rect">
              <a:avLst/>
            </a:prstGeom>
            <a:noFill/>
            <a:ln w="12700" algn="ctr">
              <a:noFill/>
              <a:miter lim="800000"/>
              <a:headEnd/>
              <a:tailEnd/>
            </a:ln>
            <a:effectLst/>
          </p:spPr>
          <p:txBody>
            <a:bodyPr wrap="none">
              <a:spAutoFit/>
            </a:bodyPr>
            <a:lstStyle/>
            <a:p>
              <a:pPr algn="ctr" eaLnBrk="0" hangingPunct="0">
                <a:defRPr/>
              </a:pPr>
              <a:r>
                <a:rPr lang="en-US" sz="2800" dirty="0">
                  <a:latin typeface="Segoe Semibold" pitchFamily="34" charset="0"/>
                </a:rPr>
                <a:t>Client</a:t>
              </a:r>
            </a:p>
          </p:txBody>
        </p:sp>
        <p:sp>
          <p:nvSpPr>
            <p:cNvPr id="47" name="Text Box 6"/>
            <p:cNvSpPr txBox="1">
              <a:spLocks noChangeArrowheads="1"/>
            </p:cNvSpPr>
            <p:nvPr/>
          </p:nvSpPr>
          <p:spPr bwMode="auto">
            <a:xfrm>
              <a:off x="6809821" y="2632075"/>
              <a:ext cx="1531458" cy="603292"/>
            </a:xfrm>
            <a:prstGeom prst="rect">
              <a:avLst/>
            </a:prstGeom>
            <a:noFill/>
            <a:ln w="12700" algn="ctr">
              <a:noFill/>
              <a:miter lim="800000"/>
              <a:headEnd/>
              <a:tailEnd/>
            </a:ln>
            <a:effectLst/>
          </p:spPr>
          <p:txBody>
            <a:bodyPr wrap="none">
              <a:spAutoFit/>
            </a:bodyPr>
            <a:lstStyle/>
            <a:p>
              <a:pPr algn="ctr" eaLnBrk="0" hangingPunct="0">
                <a:defRPr/>
              </a:pPr>
              <a:r>
                <a:rPr lang="en-US" sz="2800">
                  <a:latin typeface="Segoe Semibold" pitchFamily="34" charset="0"/>
                </a:rPr>
                <a:t>Service</a:t>
              </a:r>
            </a:p>
          </p:txBody>
        </p:sp>
        <p:pic>
          <p:nvPicPr>
            <p:cNvPr id="48" name="Picture 7" descr="Metallic edge Sapphire Rounded Bar faded color short"/>
            <p:cNvPicPr>
              <a:picLocks noChangeAspect="1" noChangeArrowheads="1"/>
            </p:cNvPicPr>
            <p:nvPr/>
          </p:nvPicPr>
          <p:blipFill>
            <a:blip r:embed="rId4"/>
            <a:srcRect/>
            <a:stretch>
              <a:fillRect/>
            </a:stretch>
          </p:blipFill>
          <p:spPr bwMode="auto">
            <a:xfrm>
              <a:off x="3597275" y="3759200"/>
              <a:ext cx="1944688" cy="927100"/>
            </a:xfrm>
            <a:prstGeom prst="rect">
              <a:avLst/>
            </a:prstGeom>
            <a:noFill/>
            <a:ln w="9525">
              <a:noFill/>
              <a:miter lim="800000"/>
              <a:headEnd/>
              <a:tailEnd/>
            </a:ln>
          </p:spPr>
        </p:pic>
        <p:sp>
          <p:nvSpPr>
            <p:cNvPr id="49" name="Text Box 8"/>
            <p:cNvSpPr txBox="1">
              <a:spLocks noChangeArrowheads="1"/>
            </p:cNvSpPr>
            <p:nvPr/>
          </p:nvSpPr>
          <p:spPr bwMode="auto">
            <a:xfrm>
              <a:off x="3894138" y="3989388"/>
              <a:ext cx="1376362" cy="457200"/>
            </a:xfrm>
            <a:prstGeom prst="rect">
              <a:avLst/>
            </a:prstGeom>
            <a:noFill/>
            <a:ln w="12700" algn="ctr">
              <a:noFill/>
              <a:miter lim="800000"/>
              <a:headEnd/>
              <a:tailEnd/>
            </a:ln>
            <a:effectLst/>
          </p:spPr>
          <p:txBody>
            <a:bodyPr wrap="none">
              <a:spAutoFit/>
            </a:bodyPr>
            <a:lstStyle/>
            <a:p>
              <a:pPr algn="ctr" eaLnBrk="0" hangingPunct="0">
                <a:defRPr/>
              </a:pPr>
              <a:r>
                <a:rPr lang="en-US" sz="2400">
                  <a:effectLst>
                    <a:outerShdw blurRad="38100" dist="38100" dir="2700000" algn="tl">
                      <a:srgbClr val="000000"/>
                    </a:outerShdw>
                  </a:effectLst>
                  <a:latin typeface="Segoe Semibold" pitchFamily="34" charset="0"/>
                </a:rPr>
                <a:t>Message</a:t>
              </a:r>
            </a:p>
          </p:txBody>
        </p:sp>
        <p:pic>
          <p:nvPicPr>
            <p:cNvPr id="50" name="Picture 9" descr="GEL Dotted Line MS-green"/>
            <p:cNvPicPr>
              <a:picLocks noChangeAspect="1" noChangeArrowheads="1"/>
            </p:cNvPicPr>
            <p:nvPr/>
          </p:nvPicPr>
          <p:blipFill>
            <a:blip r:embed="rId5"/>
            <a:srcRect l="18031" t="-2831" r="75771" b="-11320"/>
            <a:stretch>
              <a:fillRect/>
            </a:stretch>
          </p:blipFill>
          <p:spPr bwMode="auto">
            <a:xfrm>
              <a:off x="3349625" y="4138613"/>
              <a:ext cx="315913" cy="192087"/>
            </a:xfrm>
            <a:prstGeom prst="rect">
              <a:avLst/>
            </a:prstGeom>
            <a:noFill/>
            <a:ln w="9525">
              <a:noFill/>
              <a:miter lim="800000"/>
              <a:headEnd/>
              <a:tailEnd/>
            </a:ln>
          </p:spPr>
        </p:pic>
        <p:pic>
          <p:nvPicPr>
            <p:cNvPr id="51" name="Picture 10" descr="GEL Dotted Line MS-green"/>
            <p:cNvPicPr>
              <a:picLocks noChangeAspect="1" noChangeArrowheads="1"/>
            </p:cNvPicPr>
            <p:nvPr/>
          </p:nvPicPr>
          <p:blipFill>
            <a:blip r:embed="rId5"/>
            <a:srcRect t="-16982" r="93335" b="-11320"/>
            <a:stretch>
              <a:fillRect/>
            </a:stretch>
          </p:blipFill>
          <p:spPr bwMode="auto">
            <a:xfrm>
              <a:off x="5465763" y="4114800"/>
              <a:ext cx="339725" cy="215900"/>
            </a:xfrm>
            <a:prstGeom prst="rect">
              <a:avLst/>
            </a:prstGeom>
            <a:noFill/>
            <a:ln w="9525">
              <a:noFill/>
              <a:miter lim="800000"/>
              <a:headEnd/>
              <a:tailEnd/>
            </a:ln>
          </p:spPr>
        </p:pic>
        <p:grpSp>
          <p:nvGrpSpPr>
            <p:cNvPr id="52" name="Group 41"/>
            <p:cNvGrpSpPr>
              <a:grpSpLocks/>
            </p:cNvGrpSpPr>
            <p:nvPr/>
          </p:nvGrpSpPr>
          <p:grpSpPr bwMode="auto">
            <a:xfrm>
              <a:off x="2474913" y="5045075"/>
              <a:ext cx="4194175" cy="1504950"/>
              <a:chOff x="1400" y="3178"/>
              <a:chExt cx="2642" cy="948"/>
            </a:xfrm>
          </p:grpSpPr>
          <p:pic>
            <p:nvPicPr>
              <p:cNvPr id="94" name="Picture 42" descr="Metallic edge Cinnamon Square Small"/>
              <p:cNvPicPr>
                <a:picLocks noChangeAspect="1" noChangeArrowheads="1"/>
              </p:cNvPicPr>
              <p:nvPr/>
            </p:nvPicPr>
            <p:blipFill>
              <a:blip r:embed="rId6"/>
              <a:srcRect/>
              <a:stretch>
                <a:fillRect/>
              </a:stretch>
            </p:blipFill>
            <p:spPr bwMode="auto">
              <a:xfrm>
                <a:off x="1400" y="3178"/>
                <a:ext cx="961" cy="945"/>
              </a:xfrm>
              <a:prstGeom prst="rect">
                <a:avLst/>
              </a:prstGeom>
              <a:noFill/>
              <a:ln w="9525">
                <a:noFill/>
                <a:miter lim="800000"/>
                <a:headEnd/>
                <a:tailEnd/>
              </a:ln>
            </p:spPr>
          </p:pic>
          <p:pic>
            <p:nvPicPr>
              <p:cNvPr id="95" name="Picture 43" descr="Metallic edge Gold Square Small"/>
              <p:cNvPicPr>
                <a:picLocks noChangeAspect="1" noChangeArrowheads="1"/>
              </p:cNvPicPr>
              <p:nvPr/>
            </p:nvPicPr>
            <p:blipFill>
              <a:blip r:embed="rId7"/>
              <a:srcRect/>
              <a:stretch>
                <a:fillRect/>
              </a:stretch>
            </p:blipFill>
            <p:spPr bwMode="auto">
              <a:xfrm>
                <a:off x="2241" y="3178"/>
                <a:ext cx="961" cy="945"/>
              </a:xfrm>
              <a:prstGeom prst="rect">
                <a:avLst/>
              </a:prstGeom>
              <a:noFill/>
              <a:ln w="9525">
                <a:noFill/>
                <a:miter lim="800000"/>
                <a:headEnd/>
                <a:tailEnd/>
              </a:ln>
            </p:spPr>
          </p:pic>
          <p:pic>
            <p:nvPicPr>
              <p:cNvPr id="96" name="Picture 44" descr="Metallic edge Turquoise Square Small"/>
              <p:cNvPicPr>
                <a:picLocks noChangeAspect="1" noChangeArrowheads="1"/>
              </p:cNvPicPr>
              <p:nvPr/>
            </p:nvPicPr>
            <p:blipFill>
              <a:blip r:embed="rId8"/>
              <a:srcRect/>
              <a:stretch>
                <a:fillRect/>
              </a:stretch>
            </p:blipFill>
            <p:spPr bwMode="auto">
              <a:xfrm>
                <a:off x="3081" y="3181"/>
                <a:ext cx="961" cy="945"/>
              </a:xfrm>
              <a:prstGeom prst="rect">
                <a:avLst/>
              </a:prstGeom>
              <a:noFill/>
              <a:ln w="9525">
                <a:noFill/>
                <a:miter lim="800000"/>
                <a:headEnd/>
                <a:tailEnd/>
              </a:ln>
            </p:spPr>
          </p:pic>
        </p:grpSp>
        <p:sp>
          <p:nvSpPr>
            <p:cNvPr id="53" name="Text Box 45"/>
            <p:cNvSpPr txBox="1">
              <a:spLocks noChangeArrowheads="1"/>
            </p:cNvSpPr>
            <p:nvPr/>
          </p:nvSpPr>
          <p:spPr bwMode="auto">
            <a:xfrm>
              <a:off x="2649538" y="5353050"/>
              <a:ext cx="118745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Address</a:t>
              </a:r>
            </a:p>
          </p:txBody>
        </p:sp>
        <p:sp>
          <p:nvSpPr>
            <p:cNvPr id="54" name="Text Box 46"/>
            <p:cNvSpPr txBox="1">
              <a:spLocks noChangeArrowheads="1"/>
            </p:cNvSpPr>
            <p:nvPr/>
          </p:nvSpPr>
          <p:spPr bwMode="auto">
            <a:xfrm>
              <a:off x="4002088" y="5353050"/>
              <a:ext cx="1165225"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Binding</a:t>
              </a:r>
            </a:p>
          </p:txBody>
        </p:sp>
        <p:sp>
          <p:nvSpPr>
            <p:cNvPr id="55" name="Text Box 47"/>
            <p:cNvSpPr txBox="1">
              <a:spLocks noChangeArrowheads="1"/>
            </p:cNvSpPr>
            <p:nvPr/>
          </p:nvSpPr>
          <p:spPr bwMode="auto">
            <a:xfrm>
              <a:off x="5294313" y="5353050"/>
              <a:ext cx="1270000" cy="427038"/>
            </a:xfrm>
            <a:prstGeom prst="rect">
              <a:avLst/>
            </a:prstGeom>
            <a:noFill/>
            <a:ln w="12700" algn="ctr">
              <a:noFill/>
              <a:miter lim="800000"/>
              <a:headEnd/>
              <a:tailEnd/>
            </a:ln>
            <a:effectLst/>
          </p:spPr>
          <p:txBody>
            <a:bodyPr wrap="none">
              <a:spAutoFit/>
            </a:bodyPr>
            <a:lstStyle/>
            <a:p>
              <a:pPr algn="ctr" eaLnBrk="0" hangingPunct="0">
                <a:defRPr/>
              </a:pPr>
              <a:r>
                <a:rPr lang="en-US" sz="2200">
                  <a:effectLst>
                    <a:outerShdw blurRad="38100" dist="38100" dir="2700000" algn="tl">
                      <a:srgbClr val="000000"/>
                    </a:outerShdw>
                  </a:effectLst>
                  <a:latin typeface="Segoe Semibold" pitchFamily="34" charset="0"/>
                </a:rPr>
                <a:t>Contract</a:t>
              </a:r>
            </a:p>
          </p:txBody>
        </p:sp>
        <p:sp>
          <p:nvSpPr>
            <p:cNvPr id="56" name="Text Box 48"/>
            <p:cNvSpPr txBox="1">
              <a:spLocks noChangeArrowheads="1"/>
            </p:cNvSpPr>
            <p:nvPr/>
          </p:nvSpPr>
          <p:spPr bwMode="auto">
            <a:xfrm>
              <a:off x="2725738" y="5932488"/>
              <a:ext cx="1004887"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(Where)</a:t>
              </a:r>
            </a:p>
          </p:txBody>
        </p:sp>
        <p:sp>
          <p:nvSpPr>
            <p:cNvPr id="57" name="Text Box 49"/>
            <p:cNvSpPr txBox="1">
              <a:spLocks noChangeArrowheads="1"/>
            </p:cNvSpPr>
            <p:nvPr/>
          </p:nvSpPr>
          <p:spPr bwMode="auto">
            <a:xfrm>
              <a:off x="4167188" y="5932488"/>
              <a:ext cx="80327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(How)</a:t>
              </a:r>
            </a:p>
          </p:txBody>
        </p:sp>
        <p:sp>
          <p:nvSpPr>
            <p:cNvPr id="58" name="Text Box 50"/>
            <p:cNvSpPr txBox="1">
              <a:spLocks noChangeArrowheads="1"/>
            </p:cNvSpPr>
            <p:nvPr/>
          </p:nvSpPr>
          <p:spPr bwMode="auto">
            <a:xfrm>
              <a:off x="5480050" y="5932488"/>
              <a:ext cx="898525" cy="366712"/>
            </a:xfrm>
            <a:prstGeom prst="rect">
              <a:avLst/>
            </a:prstGeom>
            <a:noFill/>
            <a:ln w="12700" algn="ctr">
              <a:noFill/>
              <a:miter lim="800000"/>
              <a:headEnd/>
              <a:tailEnd/>
            </a:ln>
            <a:effectLst/>
          </p:spPr>
          <p:txBody>
            <a:bodyPr wrap="none">
              <a:spAutoFit/>
            </a:bodyPr>
            <a:lstStyle/>
            <a:p>
              <a:pPr algn="ctr" eaLnBrk="0" hangingPunct="0">
                <a:defRPr/>
              </a:pPr>
              <a:r>
                <a:rPr lang="en-US" i="1">
                  <a:effectLst>
                    <a:outerShdw blurRad="38100" dist="38100" dir="2700000" algn="tl">
                      <a:srgbClr val="000000"/>
                    </a:outerShdw>
                  </a:effectLst>
                  <a:latin typeface="Segoe Semibold" pitchFamily="34" charset="0"/>
                </a:rPr>
                <a:t>(What)</a:t>
              </a:r>
            </a:p>
          </p:txBody>
        </p:sp>
        <p:grpSp>
          <p:nvGrpSpPr>
            <p:cNvPr id="59" name="Group 13"/>
            <p:cNvGrpSpPr>
              <a:grpSpLocks/>
            </p:cNvGrpSpPr>
            <p:nvPr/>
          </p:nvGrpSpPr>
          <p:grpSpPr bwMode="auto">
            <a:xfrm>
              <a:off x="1319213" y="3178175"/>
              <a:ext cx="2355850" cy="1776413"/>
              <a:chOff x="1240" y="2405"/>
              <a:chExt cx="785" cy="315"/>
            </a:xfrm>
          </p:grpSpPr>
          <p:pic>
            <p:nvPicPr>
              <p:cNvPr id="92" name="Picture 14" descr="ShinyGreen2"/>
              <p:cNvPicPr>
                <a:picLocks noChangeAspect="1" noChangeArrowheads="1"/>
              </p:cNvPicPr>
              <p:nvPr/>
            </p:nvPicPr>
            <p:blipFill>
              <a:blip r:embed="rId9"/>
              <a:srcRect/>
              <a:stretch>
                <a:fillRect/>
              </a:stretch>
            </p:blipFill>
            <p:spPr bwMode="auto">
              <a:xfrm rot="5400000">
                <a:off x="1516" y="2206"/>
                <a:ext cx="309" cy="708"/>
              </a:xfrm>
              <a:prstGeom prst="rect">
                <a:avLst/>
              </a:prstGeom>
              <a:noFill/>
              <a:ln w="9525">
                <a:noFill/>
                <a:miter lim="800000"/>
                <a:headEnd/>
                <a:tailEnd/>
              </a:ln>
            </p:spPr>
          </p:pic>
          <p:sp>
            <p:nvSpPr>
              <p:cNvPr id="93" name="Text Box 15"/>
              <p:cNvSpPr txBox="1">
                <a:spLocks noChangeArrowheads="1"/>
              </p:cNvSpPr>
              <p:nvPr/>
            </p:nvSpPr>
            <p:spPr bwMode="auto">
              <a:xfrm>
                <a:off x="1240" y="2470"/>
                <a:ext cx="776"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a:t>
                </a:r>
              </a:p>
            </p:txBody>
          </p:sp>
        </p:grpSp>
        <p:grpSp>
          <p:nvGrpSpPr>
            <p:cNvPr id="60" name="Group 11"/>
            <p:cNvGrpSpPr>
              <a:grpSpLocks/>
            </p:cNvGrpSpPr>
            <p:nvPr/>
          </p:nvGrpSpPr>
          <p:grpSpPr bwMode="auto">
            <a:xfrm>
              <a:off x="1963738" y="3976688"/>
              <a:ext cx="1416050" cy="508000"/>
              <a:chOff x="1237" y="2505"/>
              <a:chExt cx="892" cy="320"/>
            </a:xfrm>
          </p:grpSpPr>
          <p:grpSp>
            <p:nvGrpSpPr>
              <p:cNvPr id="83" name="Group 12"/>
              <p:cNvGrpSpPr>
                <a:grpSpLocks/>
              </p:cNvGrpSpPr>
              <p:nvPr/>
            </p:nvGrpSpPr>
            <p:grpSpPr bwMode="auto">
              <a:xfrm>
                <a:off x="1804" y="2505"/>
                <a:ext cx="325" cy="320"/>
                <a:chOff x="1804" y="2505"/>
                <a:chExt cx="325" cy="320"/>
              </a:xfrm>
            </p:grpSpPr>
            <p:pic>
              <p:nvPicPr>
                <p:cNvPr id="90" name="Picture 13" descr="Metallic edge Cinnamon Square Small"/>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91" name="Rectangle 1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84" name="Group 15"/>
              <p:cNvGrpSpPr>
                <a:grpSpLocks/>
              </p:cNvGrpSpPr>
              <p:nvPr/>
            </p:nvGrpSpPr>
            <p:grpSpPr bwMode="auto">
              <a:xfrm>
                <a:off x="1519" y="2505"/>
                <a:ext cx="325" cy="320"/>
                <a:chOff x="1519" y="2505"/>
                <a:chExt cx="325" cy="320"/>
              </a:xfrm>
            </p:grpSpPr>
            <p:pic>
              <p:nvPicPr>
                <p:cNvPr id="88" name="Picture 16" descr="Metallic edge Gold Square Small"/>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89" name="Rectangle 1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85" name="Group 18"/>
              <p:cNvGrpSpPr>
                <a:grpSpLocks/>
              </p:cNvGrpSpPr>
              <p:nvPr/>
            </p:nvGrpSpPr>
            <p:grpSpPr bwMode="auto">
              <a:xfrm>
                <a:off x="1237" y="2505"/>
                <a:ext cx="325" cy="320"/>
                <a:chOff x="1237" y="2505"/>
                <a:chExt cx="325" cy="320"/>
              </a:xfrm>
            </p:grpSpPr>
            <p:pic>
              <p:nvPicPr>
                <p:cNvPr id="86" name="Picture 19" descr="Metallic edge Turquoise Square Small"/>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87" name="Rectangle 2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pic>
          <p:nvPicPr>
            <p:cNvPr id="61" name="Picture 14" descr="ShinyGreen2"/>
            <p:cNvPicPr>
              <a:picLocks noChangeAspect="1" noChangeArrowheads="1"/>
            </p:cNvPicPr>
            <p:nvPr/>
          </p:nvPicPr>
          <p:blipFill>
            <a:blip r:embed="rId13"/>
            <a:srcRect/>
            <a:stretch>
              <a:fillRect/>
            </a:stretch>
          </p:blipFill>
          <p:spPr bwMode="auto">
            <a:xfrm>
              <a:off x="5486400" y="2619375"/>
              <a:ext cx="2092325" cy="2444750"/>
            </a:xfrm>
            <a:prstGeom prst="rect">
              <a:avLst/>
            </a:prstGeom>
            <a:noFill/>
            <a:ln w="9525">
              <a:noFill/>
              <a:miter lim="800000"/>
              <a:headEnd/>
              <a:tailEnd/>
            </a:ln>
          </p:spPr>
        </p:pic>
        <p:grpSp>
          <p:nvGrpSpPr>
            <p:cNvPr id="62" name="Group 21"/>
            <p:cNvGrpSpPr>
              <a:grpSpLocks/>
            </p:cNvGrpSpPr>
            <p:nvPr/>
          </p:nvGrpSpPr>
          <p:grpSpPr bwMode="auto">
            <a:xfrm flipH="1">
              <a:off x="5773738" y="3976688"/>
              <a:ext cx="1416050" cy="508000"/>
              <a:chOff x="1237" y="2505"/>
              <a:chExt cx="892" cy="320"/>
            </a:xfrm>
          </p:grpSpPr>
          <p:grpSp>
            <p:nvGrpSpPr>
              <p:cNvPr id="74" name="Group 22"/>
              <p:cNvGrpSpPr>
                <a:grpSpLocks/>
              </p:cNvGrpSpPr>
              <p:nvPr/>
            </p:nvGrpSpPr>
            <p:grpSpPr bwMode="auto">
              <a:xfrm>
                <a:off x="1804" y="2505"/>
                <a:ext cx="325" cy="320"/>
                <a:chOff x="1804" y="2505"/>
                <a:chExt cx="325" cy="320"/>
              </a:xfrm>
            </p:grpSpPr>
            <p:pic>
              <p:nvPicPr>
                <p:cNvPr id="81" name="Picture 23" descr="Metallic edge Cinnamon Square Small"/>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82" name="Rectangle 2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A</a:t>
                  </a:r>
                </a:p>
              </p:txBody>
            </p:sp>
          </p:grpSp>
          <p:grpSp>
            <p:nvGrpSpPr>
              <p:cNvPr id="75" name="Group 25"/>
              <p:cNvGrpSpPr>
                <a:grpSpLocks/>
              </p:cNvGrpSpPr>
              <p:nvPr/>
            </p:nvGrpSpPr>
            <p:grpSpPr bwMode="auto">
              <a:xfrm>
                <a:off x="1519" y="2505"/>
                <a:ext cx="325" cy="320"/>
                <a:chOff x="1519" y="2505"/>
                <a:chExt cx="325" cy="320"/>
              </a:xfrm>
            </p:grpSpPr>
            <p:pic>
              <p:nvPicPr>
                <p:cNvPr id="79" name="Picture 26" descr="Metallic edge Gold Square Small"/>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sp>
              <p:nvSpPr>
                <p:cNvPr id="80" name="Rectangle 2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grpSp>
          <p:grpSp>
            <p:nvGrpSpPr>
              <p:cNvPr id="76" name="Group 28"/>
              <p:cNvGrpSpPr>
                <a:grpSpLocks/>
              </p:cNvGrpSpPr>
              <p:nvPr/>
            </p:nvGrpSpPr>
            <p:grpSpPr bwMode="auto">
              <a:xfrm>
                <a:off x="1237" y="2505"/>
                <a:ext cx="325" cy="320"/>
                <a:chOff x="1237" y="2505"/>
                <a:chExt cx="325" cy="320"/>
              </a:xfrm>
            </p:grpSpPr>
            <p:pic>
              <p:nvPicPr>
                <p:cNvPr id="77" name="Picture 29" descr="Metallic edge Turquoise Square Small"/>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78" name="Rectangle 3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C</a:t>
                  </a:r>
                </a:p>
              </p:txBody>
            </p:sp>
          </p:grpSp>
        </p:grpSp>
        <p:sp>
          <p:nvSpPr>
            <p:cNvPr id="63" name="Text Box 15"/>
            <p:cNvSpPr txBox="1">
              <a:spLocks noChangeArrowheads="1"/>
            </p:cNvSpPr>
            <p:nvPr/>
          </p:nvSpPr>
          <p:spPr bwMode="auto">
            <a:xfrm>
              <a:off x="5233988" y="3013075"/>
              <a:ext cx="2540000" cy="400050"/>
            </a:xfrm>
            <a:prstGeom prst="rect">
              <a:avLst/>
            </a:prstGeom>
            <a:noFill/>
            <a:ln w="12700" algn="ctr">
              <a:noFill/>
              <a:miter lim="800000"/>
              <a:headEnd/>
              <a:tailEnd/>
            </a:ln>
            <a:effectLst/>
          </p:spPr>
          <p:txBody>
            <a:bodyPr>
              <a:spAutoFit/>
            </a:bodyPr>
            <a:lstStyle/>
            <a:p>
              <a:pPr algn="ctr" eaLnBrk="0" hangingPunct="0">
                <a:defRPr/>
              </a:pPr>
              <a:r>
                <a:rPr lang="en-US" sz="2000" dirty="0">
                  <a:effectLst>
                    <a:outerShdw blurRad="38100" dist="38100" dir="2700000" algn="tl">
                      <a:srgbClr val="000000"/>
                    </a:outerShdw>
                  </a:effectLst>
                  <a:latin typeface="Segoe Semibold" pitchFamily="34" charset="0"/>
                </a:rPr>
                <a:t>Endpoints</a:t>
              </a:r>
            </a:p>
          </p:txBody>
        </p:sp>
        <p:grpSp>
          <p:nvGrpSpPr>
            <p:cNvPr id="64" name="Group 31"/>
            <p:cNvGrpSpPr>
              <a:grpSpLocks/>
            </p:cNvGrpSpPr>
            <p:nvPr/>
          </p:nvGrpSpPr>
          <p:grpSpPr bwMode="auto">
            <a:xfrm flipH="1">
              <a:off x="5773738" y="3376613"/>
              <a:ext cx="1416050" cy="508000"/>
              <a:chOff x="1237" y="2505"/>
              <a:chExt cx="892" cy="320"/>
            </a:xfrm>
          </p:grpSpPr>
          <p:grpSp>
            <p:nvGrpSpPr>
              <p:cNvPr id="65" name="Group 32"/>
              <p:cNvGrpSpPr>
                <a:grpSpLocks/>
              </p:cNvGrpSpPr>
              <p:nvPr/>
            </p:nvGrpSpPr>
            <p:grpSpPr bwMode="auto">
              <a:xfrm>
                <a:off x="1804" y="2505"/>
                <a:ext cx="325" cy="320"/>
                <a:chOff x="1804" y="2505"/>
                <a:chExt cx="325" cy="320"/>
              </a:xfrm>
            </p:grpSpPr>
            <p:pic>
              <p:nvPicPr>
                <p:cNvPr id="72" name="Picture 33" descr="Metallic edge Cinnamon Square Small"/>
                <p:cNvPicPr>
                  <a:picLocks noChangeAspect="1" noChangeArrowheads="1"/>
                </p:cNvPicPr>
                <p:nvPr/>
              </p:nvPicPr>
              <p:blipFill>
                <a:blip r:embed="rId10"/>
                <a:srcRect/>
                <a:stretch>
                  <a:fillRect/>
                </a:stretch>
              </p:blipFill>
              <p:spPr bwMode="auto">
                <a:xfrm>
                  <a:off x="1804" y="2505"/>
                  <a:ext cx="325" cy="320"/>
                </a:xfrm>
                <a:prstGeom prst="rect">
                  <a:avLst/>
                </a:prstGeom>
                <a:noFill/>
                <a:ln w="9525">
                  <a:noFill/>
                  <a:miter lim="800000"/>
                  <a:headEnd/>
                  <a:tailEnd/>
                </a:ln>
              </p:spPr>
            </p:pic>
            <p:sp>
              <p:nvSpPr>
                <p:cNvPr id="73" name="Rectangle 34"/>
                <p:cNvSpPr>
                  <a:spLocks noChangeArrowheads="1"/>
                </p:cNvSpPr>
                <p:nvPr/>
              </p:nvSpPr>
              <p:spPr bwMode="auto">
                <a:xfrm>
                  <a:off x="1856" y="2537"/>
                  <a:ext cx="22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A</a:t>
                  </a:r>
                </a:p>
              </p:txBody>
            </p:sp>
          </p:grpSp>
          <p:grpSp>
            <p:nvGrpSpPr>
              <p:cNvPr id="66" name="Group 35"/>
              <p:cNvGrpSpPr>
                <a:grpSpLocks/>
              </p:cNvGrpSpPr>
              <p:nvPr/>
            </p:nvGrpSpPr>
            <p:grpSpPr bwMode="auto">
              <a:xfrm>
                <a:off x="1519" y="2505"/>
                <a:ext cx="325" cy="320"/>
                <a:chOff x="1519" y="2505"/>
                <a:chExt cx="325" cy="320"/>
              </a:xfrm>
            </p:grpSpPr>
            <p:sp>
              <p:nvSpPr>
                <p:cNvPr id="70" name="Rectangle 37"/>
                <p:cNvSpPr>
                  <a:spLocks noChangeArrowheads="1"/>
                </p:cNvSpPr>
                <p:nvPr/>
              </p:nvSpPr>
              <p:spPr bwMode="auto">
                <a:xfrm>
                  <a:off x="1570"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a:effectLst>
                        <a:outerShdw blurRad="38100" dist="38100" dir="2700000" algn="tl">
                          <a:srgbClr val="000000"/>
                        </a:outerShdw>
                      </a:effectLst>
                      <a:latin typeface="Segoe Semibold" pitchFamily="34" charset="0"/>
                    </a:rPr>
                    <a:t>B</a:t>
                  </a:r>
                </a:p>
              </p:txBody>
            </p:sp>
            <p:pic>
              <p:nvPicPr>
                <p:cNvPr id="71" name="Picture 36" descr="Metallic edge Gold Square Small"/>
                <p:cNvPicPr>
                  <a:picLocks noChangeAspect="1" noChangeArrowheads="1"/>
                </p:cNvPicPr>
                <p:nvPr/>
              </p:nvPicPr>
              <p:blipFill>
                <a:blip r:embed="rId11"/>
                <a:srcRect/>
                <a:stretch>
                  <a:fillRect/>
                </a:stretch>
              </p:blipFill>
              <p:spPr bwMode="auto">
                <a:xfrm>
                  <a:off x="1519" y="2505"/>
                  <a:ext cx="325" cy="320"/>
                </a:xfrm>
                <a:prstGeom prst="rect">
                  <a:avLst/>
                </a:prstGeom>
                <a:noFill/>
                <a:ln w="9525">
                  <a:noFill/>
                  <a:miter lim="800000"/>
                  <a:headEnd/>
                  <a:tailEnd/>
                </a:ln>
              </p:spPr>
            </p:pic>
          </p:grpSp>
          <p:grpSp>
            <p:nvGrpSpPr>
              <p:cNvPr id="67" name="Group 38"/>
              <p:cNvGrpSpPr>
                <a:grpSpLocks/>
              </p:cNvGrpSpPr>
              <p:nvPr/>
            </p:nvGrpSpPr>
            <p:grpSpPr bwMode="auto">
              <a:xfrm>
                <a:off x="1237" y="2505"/>
                <a:ext cx="325" cy="320"/>
                <a:chOff x="1237" y="2505"/>
                <a:chExt cx="325" cy="320"/>
              </a:xfrm>
            </p:grpSpPr>
            <p:pic>
              <p:nvPicPr>
                <p:cNvPr id="68" name="Picture 39" descr="Metallic edge Turquoise Square Small"/>
                <p:cNvPicPr>
                  <a:picLocks noChangeAspect="1" noChangeArrowheads="1"/>
                </p:cNvPicPr>
                <p:nvPr/>
              </p:nvPicPr>
              <p:blipFill>
                <a:blip r:embed="rId12"/>
                <a:srcRect/>
                <a:stretch>
                  <a:fillRect/>
                </a:stretch>
              </p:blipFill>
              <p:spPr bwMode="auto">
                <a:xfrm>
                  <a:off x="1237" y="2505"/>
                  <a:ext cx="325" cy="320"/>
                </a:xfrm>
                <a:prstGeom prst="rect">
                  <a:avLst/>
                </a:prstGeom>
                <a:noFill/>
                <a:ln w="9525">
                  <a:noFill/>
                  <a:miter lim="800000"/>
                  <a:headEnd/>
                  <a:tailEnd/>
                </a:ln>
              </p:spPr>
            </p:pic>
            <p:sp>
              <p:nvSpPr>
                <p:cNvPr id="69" name="Rectangle 40"/>
                <p:cNvSpPr>
                  <a:spLocks noChangeArrowheads="1"/>
                </p:cNvSpPr>
                <p:nvPr/>
              </p:nvSpPr>
              <p:spPr bwMode="auto">
                <a:xfrm>
                  <a:off x="1297" y="2537"/>
                  <a:ext cx="213" cy="250"/>
                </a:xfrm>
                <a:prstGeom prst="rect">
                  <a:avLst/>
                </a:prstGeom>
                <a:noFill/>
                <a:ln w="12700" algn="ctr">
                  <a:noFill/>
                  <a:miter lim="800000"/>
                  <a:headEnd/>
                  <a:tailEnd/>
                </a:ln>
                <a:effectLst/>
              </p:spPr>
              <p:txBody>
                <a:bodyPr wrap="none">
                  <a:spAutoFit/>
                </a:bodyPr>
                <a:lstStyle/>
                <a:p>
                  <a:pPr algn="ctr" eaLnBrk="0" hangingPunct="0">
                    <a:defRPr/>
                  </a:pPr>
                  <a:r>
                    <a:rPr lang="en-US" sz="2000" dirty="0">
                      <a:effectLst>
                        <a:outerShdw blurRad="38100" dist="38100" dir="2700000" algn="tl">
                          <a:srgbClr val="000000"/>
                        </a:outerShdw>
                      </a:effectLst>
                      <a:latin typeface="Segoe Semibold" pitchFamily="34" charset="0"/>
                    </a:rPr>
                    <a:t>C</a:t>
                  </a:r>
                </a:p>
              </p:txBody>
            </p:sp>
          </p:grpSp>
        </p:grpSp>
      </p:grpSp>
    </p:spTree>
    <p:extLst>
      <p:ext uri="{BB962C8B-B14F-4D97-AF65-F5344CB8AC3E}">
        <p14:creationId xmlns:p14="http://schemas.microsoft.com/office/powerpoint/2010/main" val="20020031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7111</TotalTime>
  <Words>2947</Words>
  <Application>Microsoft Office PowerPoint</Application>
  <PresentationFormat>Widescreen</PresentationFormat>
  <Paragraphs>471</Paragraphs>
  <Slides>58</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Arial</vt:lpstr>
      <vt:lpstr>Calibri</vt:lpstr>
      <vt:lpstr>Consolas</vt:lpstr>
      <vt:lpstr>Courier New</vt:lpstr>
      <vt:lpstr>Franklin Gothic Medium</vt:lpstr>
      <vt:lpstr>Noto Sans Symbols</vt:lpstr>
      <vt:lpstr>Segoe Semibold</vt:lpstr>
      <vt:lpstr>Wingdings</vt:lpstr>
      <vt:lpstr>Office Theme</vt:lpstr>
      <vt:lpstr>Visio</vt:lpstr>
      <vt:lpstr>Building RESTful Service with Windows Communication Foundation (WCF)</vt:lpstr>
      <vt:lpstr>Objectives</vt:lpstr>
      <vt:lpstr>What Is Windows Communication Foundation?</vt:lpstr>
      <vt:lpstr>Choosing which technology to use</vt:lpstr>
      <vt:lpstr>Features of WCF</vt:lpstr>
      <vt:lpstr>WCF Integration with Other Technologies</vt:lpstr>
      <vt:lpstr>WCF Architecture</vt:lpstr>
      <vt:lpstr>WCF - Fundamental Concepts</vt:lpstr>
      <vt:lpstr>WCF - Fundamental Concepts - 1</vt:lpstr>
      <vt:lpstr>WCF - Fundamental Concepts - 2</vt:lpstr>
      <vt:lpstr>WCF - Fundamental Concepts - 3</vt:lpstr>
      <vt:lpstr>WCF Architecture: Messaging Runtime</vt:lpstr>
      <vt:lpstr>Contracts - 1</vt:lpstr>
      <vt:lpstr>Contracts - 2</vt:lpstr>
      <vt:lpstr>Service Contracts - 1</vt:lpstr>
      <vt:lpstr>Service Contracts - 2</vt:lpstr>
      <vt:lpstr>Service Contracts - 3</vt:lpstr>
      <vt:lpstr>Data contracts</vt:lpstr>
      <vt:lpstr>Message contracts</vt:lpstr>
      <vt:lpstr>Bindings - 1</vt:lpstr>
      <vt:lpstr>Bindings - 2</vt:lpstr>
      <vt:lpstr>Bindings - 3</vt:lpstr>
      <vt:lpstr>Bindings - 4</vt:lpstr>
      <vt:lpstr>Bindings - 5</vt:lpstr>
      <vt:lpstr>Bindings - 6</vt:lpstr>
      <vt:lpstr>Activation and Hosting - 1</vt:lpstr>
      <vt:lpstr>Activation and Hosting - 2</vt:lpstr>
      <vt:lpstr>WCF Service Design</vt:lpstr>
      <vt:lpstr>Creating a WCF Service</vt:lpstr>
      <vt:lpstr>Implementing a Service Class - 1</vt:lpstr>
      <vt:lpstr>Implementing a Service Class - 2</vt:lpstr>
      <vt:lpstr>Implementing a Service Class - 3</vt:lpstr>
      <vt:lpstr>Implementing a Service Class - 4</vt:lpstr>
      <vt:lpstr>Test WCF</vt:lpstr>
      <vt:lpstr>Hosting WCF Service</vt:lpstr>
      <vt:lpstr>Hosting in Internet Information Services - 1</vt:lpstr>
      <vt:lpstr>Hosting in Internet Information Services - 2</vt:lpstr>
      <vt:lpstr>Hosting in Internet Information Services - 3</vt:lpstr>
      <vt:lpstr>Hosting in Internet Information Services - 4</vt:lpstr>
      <vt:lpstr>Hosting in a Managed Application (Self hosting)</vt:lpstr>
      <vt:lpstr>Hosting in a Managed Application - 2</vt:lpstr>
      <vt:lpstr>Host a WCF Service in a Managed WS - 1</vt:lpstr>
      <vt:lpstr>Host a WCF Service in a Managed WS - 2</vt:lpstr>
      <vt:lpstr>Host a WCF Service in a Managed WS - 3</vt:lpstr>
      <vt:lpstr>Host a WCF Service in a Managed WS - 4</vt:lpstr>
      <vt:lpstr>Host a WCF Service in a Managed WS - 5</vt:lpstr>
      <vt:lpstr>Host a WCF Service in a Managed WS - 6</vt:lpstr>
      <vt:lpstr>Host a WCF Service in a Managed WS - 7</vt:lpstr>
      <vt:lpstr>Host a WCF Service in a Managed WS - 8</vt:lpstr>
      <vt:lpstr>WCF Client</vt:lpstr>
      <vt:lpstr>PowerPoint Presentation</vt:lpstr>
      <vt:lpstr>Create WCF Service Library</vt:lpstr>
      <vt:lpstr>Sevice Contract and Data Contract</vt:lpstr>
      <vt:lpstr>Implement [OperationContract]</vt:lpstr>
      <vt:lpstr>Hosting WCF Service with Base Address</vt:lpstr>
      <vt:lpstr>Check with WCF Test Client </vt:lpstr>
      <vt:lpstr>Add Service Reference to Client Project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RESTful Service with Windows Communication Foundation (WCF)</dc:title>
  <dc:creator>Thanh Van</dc:creator>
  <cp:lastModifiedBy>Chu Dinh Phu 2 (FE Ban NCPT)</cp:lastModifiedBy>
  <cp:revision>133</cp:revision>
  <dcterms:created xsi:type="dcterms:W3CDTF">2021-01-25T08:25:31Z</dcterms:created>
  <dcterms:modified xsi:type="dcterms:W3CDTF">2023-09-20T08:47:10Z</dcterms:modified>
</cp:coreProperties>
</file>