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3"/>
  </p:notesMasterIdLst>
  <p:sldIdLst>
    <p:sldId id="256" r:id="rId2"/>
    <p:sldId id="304" r:id="rId3"/>
    <p:sldId id="318" r:id="rId4"/>
    <p:sldId id="311" r:id="rId5"/>
    <p:sldId id="312" r:id="rId6"/>
    <p:sldId id="320" r:id="rId7"/>
    <p:sldId id="316" r:id="rId8"/>
    <p:sldId id="321" r:id="rId9"/>
    <p:sldId id="322" r:id="rId10"/>
    <p:sldId id="323" r:id="rId11"/>
    <p:sldId id="324" r:id="rId12"/>
    <p:sldId id="325" r:id="rId13"/>
    <p:sldId id="328" r:id="rId14"/>
    <p:sldId id="326" r:id="rId15"/>
    <p:sldId id="329" r:id="rId16"/>
    <p:sldId id="330" r:id="rId17"/>
    <p:sldId id="331" r:id="rId18"/>
    <p:sldId id="313" r:id="rId19"/>
    <p:sldId id="319" r:id="rId20"/>
    <p:sldId id="305" r:id="rId21"/>
    <p:sldId id="317" r:id="rId22"/>
    <p:sldId id="338" r:id="rId23"/>
    <p:sldId id="307" r:id="rId24"/>
    <p:sldId id="332" r:id="rId25"/>
    <p:sldId id="308" r:id="rId26"/>
    <p:sldId id="333" r:id="rId27"/>
    <p:sldId id="334" r:id="rId28"/>
    <p:sldId id="335" r:id="rId29"/>
    <p:sldId id="336" r:id="rId30"/>
    <p:sldId id="337" r:id="rId31"/>
    <p:sldId id="30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https://dotnet.microsoft.com/learn/aspnet/microservices-architecture – EBook download link</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8212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914400" lvl="1" indent="-342900" algn="l">
              <a:lnSpc>
                <a:spcPct val="12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r>
              <a:rPr lang="en-US" dirty="0"/>
              <a:t>	</a:t>
            </a:r>
          </a:p>
          <a:p>
            <a:pPr lvl="2"/>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6088"/>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861847" y="2241458"/>
            <a:ext cx="10384221"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Introduction to </a:t>
            </a:r>
            <a:r>
              <a:rPr lang="en-US" sz="4400" b="1" kern="1200" dirty="0" err="1">
                <a:solidFill>
                  <a:schemeClr val="accent2"/>
                </a:solidFill>
                <a:latin typeface="Arial" panose="020B0604020202020204" pitchFamily="34" charset="0"/>
                <a:ea typeface="+mj-ea"/>
                <a:cs typeface="Arial" panose="020B0604020202020204" pitchFamily="34" charset="0"/>
              </a:rPr>
              <a:t>Microservices</a:t>
            </a:r>
            <a:r>
              <a:rPr lang="en-US" sz="4400" b="1" kern="1200" dirty="0">
                <a:solidFill>
                  <a:schemeClr val="accent2"/>
                </a:solidFill>
                <a:latin typeface="Arial" panose="020B0604020202020204" pitchFamily="34" charset="0"/>
                <a:ea typeface="+mj-ea"/>
                <a:cs typeface="Arial" panose="020B0604020202020204" pitchFamily="34" charset="0"/>
              </a:rPr>
              <a:t> Architecture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types - Receivers</a:t>
            </a:r>
          </a:p>
        </p:txBody>
      </p:sp>
      <p:sp>
        <p:nvSpPr>
          <p:cNvPr id="3" name="Text Placeholder 2"/>
          <p:cNvSpPr>
            <a:spLocks noGrp="1"/>
          </p:cNvSpPr>
          <p:nvPr>
            <p:ph type="body" idx="1"/>
          </p:nvPr>
        </p:nvSpPr>
        <p:spPr/>
        <p:txBody>
          <a:bodyPr/>
          <a:lstStyle/>
          <a:p>
            <a:r>
              <a:rPr lang="en-US" i="1" dirty="0"/>
              <a:t>Single receiver. </a:t>
            </a:r>
            <a:r>
              <a:rPr lang="en-US" dirty="0"/>
              <a:t>Each request must be processed by exactly one receiver or service. An example of this communication is the Command pattern.</a:t>
            </a:r>
          </a:p>
          <a:p>
            <a:r>
              <a:rPr lang="en-US" i="1" dirty="0"/>
              <a:t>Multiple receivers. </a:t>
            </a:r>
            <a:r>
              <a:rPr lang="en-US" dirty="0"/>
              <a:t>Each request can be processed by zero to multiple receivers. This type of communication must be asynchronous. An example is the publish/subscribe mechanism used in patterns like Event-driven architecture. This is based on an event-bus interface or message broker when propagating data updates between multiple </a:t>
            </a:r>
            <a:r>
              <a:rPr lang="en-US" dirty="0" err="1"/>
              <a:t>microservices</a:t>
            </a:r>
            <a:r>
              <a:rPr lang="en-US" dirty="0"/>
              <a:t> through events; it's usually implemented through a service bus or similar artifact like Azure Service Bus by using topics and subscriptions.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117218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a:t>
            </a:r>
            <a:r>
              <a:rPr lang="en-US" dirty="0" err="1"/>
              <a:t>microservice</a:t>
            </a:r>
            <a:r>
              <a:rPr lang="en-US" dirty="0"/>
              <a:t> integration - 1</a:t>
            </a:r>
          </a:p>
        </p:txBody>
      </p:sp>
      <p:sp>
        <p:nvSpPr>
          <p:cNvPr id="3" name="Text Placeholder 2"/>
          <p:cNvSpPr>
            <a:spLocks noGrp="1"/>
          </p:cNvSpPr>
          <p:nvPr>
            <p:ph type="body" idx="1"/>
          </p:nvPr>
        </p:nvSpPr>
        <p:spPr>
          <a:xfrm>
            <a:off x="0" y="1328287"/>
            <a:ext cx="12192000" cy="523016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Anti-patterns and patterns in communication between </a:t>
            </a:r>
            <a:r>
              <a:rPr lang="en-US" dirty="0" err="1"/>
              <a:t>microservices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8" name="Picture 7"/>
          <p:cNvPicPr>
            <a:picLocks noChangeAspect="1"/>
          </p:cNvPicPr>
          <p:nvPr/>
        </p:nvPicPr>
        <p:blipFill>
          <a:blip r:embed="rId2"/>
          <a:stretch>
            <a:fillRect/>
          </a:stretch>
        </p:blipFill>
        <p:spPr>
          <a:xfrm>
            <a:off x="1704915" y="1442397"/>
            <a:ext cx="7575719" cy="4388343"/>
          </a:xfrm>
          <a:prstGeom prst="rect">
            <a:avLst/>
          </a:prstGeom>
        </p:spPr>
      </p:pic>
    </p:spTree>
    <p:extLst>
      <p:ext uri="{BB962C8B-B14F-4D97-AF65-F5344CB8AC3E}">
        <p14:creationId xmlns:p14="http://schemas.microsoft.com/office/powerpoint/2010/main" val="77050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a:t>
            </a:r>
            <a:r>
              <a:rPr lang="en-US" dirty="0" err="1"/>
              <a:t>microservice</a:t>
            </a:r>
            <a:r>
              <a:rPr lang="en-US" dirty="0"/>
              <a:t> integration - 2</a:t>
            </a:r>
          </a:p>
        </p:txBody>
      </p:sp>
      <p:sp>
        <p:nvSpPr>
          <p:cNvPr id="3" name="Text Placeholder 2"/>
          <p:cNvSpPr>
            <a:spLocks noGrp="1"/>
          </p:cNvSpPr>
          <p:nvPr>
            <p:ph type="body" idx="1"/>
          </p:nvPr>
        </p:nvSpPr>
        <p:spPr/>
        <p:txBody>
          <a:bodyPr>
            <a:normAutofit lnSpcReduction="10000"/>
          </a:bodyPr>
          <a:lstStyle/>
          <a:p>
            <a:r>
              <a:rPr lang="en-US" dirty="0"/>
              <a:t>In synchronous communication a "chain" of requests is created between </a:t>
            </a:r>
            <a:r>
              <a:rPr lang="en-US" dirty="0" err="1"/>
              <a:t>microservices</a:t>
            </a:r>
            <a:r>
              <a:rPr lang="en-US" dirty="0"/>
              <a:t> while serving the client request. This is an anti-pattern. </a:t>
            </a:r>
          </a:p>
          <a:p>
            <a:r>
              <a:rPr lang="en-US" dirty="0"/>
              <a:t>In asynchronous communication </a:t>
            </a:r>
            <a:r>
              <a:rPr lang="en-US" dirty="0" err="1"/>
              <a:t>microservices</a:t>
            </a:r>
            <a:r>
              <a:rPr lang="en-US" dirty="0"/>
              <a:t> use asynchronous messages or http polling to communicate with other </a:t>
            </a:r>
            <a:r>
              <a:rPr lang="en-US" dirty="0" err="1"/>
              <a:t>microservices</a:t>
            </a:r>
            <a:r>
              <a:rPr lang="en-US" dirty="0"/>
              <a:t>, but the client request is served right away.</a:t>
            </a:r>
          </a:p>
          <a:p>
            <a:r>
              <a:rPr lang="en-US" dirty="0"/>
              <a:t>If your </a:t>
            </a:r>
            <a:r>
              <a:rPr lang="en-US" dirty="0" err="1"/>
              <a:t>microservice</a:t>
            </a:r>
            <a:r>
              <a:rPr lang="en-US" dirty="0"/>
              <a:t> needs to raise an additional action in another </a:t>
            </a:r>
            <a:r>
              <a:rPr lang="en-US" dirty="0" err="1"/>
              <a:t>microservice</a:t>
            </a:r>
            <a:r>
              <a:rPr lang="en-US" dirty="0"/>
              <a:t>, if possible, do not perform that action synchronously and as part of the original </a:t>
            </a:r>
            <a:r>
              <a:rPr lang="en-US" dirty="0" err="1"/>
              <a:t>microservice</a:t>
            </a:r>
            <a:r>
              <a:rPr lang="en-US" dirty="0"/>
              <a:t> request and reply operation. Instead, do it asynchronously (using asynchronous messaging or integration events, queues, etc.). But, as much as possible, do not invoke the action synchronously as part of the original synchronous request and reply operation.</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194194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styles - 1 </a:t>
            </a:r>
          </a:p>
        </p:txBody>
      </p:sp>
      <p:sp>
        <p:nvSpPr>
          <p:cNvPr id="3" name="Text Placeholder 2"/>
          <p:cNvSpPr>
            <a:spLocks noGrp="1"/>
          </p:cNvSpPr>
          <p:nvPr>
            <p:ph type="body" idx="1"/>
          </p:nvPr>
        </p:nvSpPr>
        <p:spPr/>
        <p:txBody>
          <a:bodyPr/>
          <a:lstStyle/>
          <a:p>
            <a:r>
              <a:rPr lang="en-US" b="1" dirty="0"/>
              <a:t>Request/response communication with HTTP and REST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419061" y="2222975"/>
            <a:ext cx="8639175" cy="3324225"/>
          </a:xfrm>
          <a:prstGeom prst="rect">
            <a:avLst/>
          </a:prstGeom>
        </p:spPr>
      </p:pic>
    </p:spTree>
    <p:extLst>
      <p:ext uri="{BB962C8B-B14F-4D97-AF65-F5344CB8AC3E}">
        <p14:creationId xmlns:p14="http://schemas.microsoft.com/office/powerpoint/2010/main" val="53328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styles - 2 </a:t>
            </a:r>
          </a:p>
        </p:txBody>
      </p:sp>
      <p:sp>
        <p:nvSpPr>
          <p:cNvPr id="3" name="Text Placeholder 2"/>
          <p:cNvSpPr>
            <a:spLocks noGrp="1"/>
          </p:cNvSpPr>
          <p:nvPr>
            <p:ph type="body" idx="1"/>
          </p:nvPr>
        </p:nvSpPr>
        <p:spPr/>
        <p:txBody>
          <a:bodyPr/>
          <a:lstStyle/>
          <a:p>
            <a:r>
              <a:rPr lang="en-US" b="1" dirty="0"/>
              <a:t>Push and real-time communication based on HTTP</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pic>
        <p:nvPicPr>
          <p:cNvPr id="5" name="Picture 4"/>
          <p:cNvPicPr>
            <a:picLocks noChangeAspect="1"/>
          </p:cNvPicPr>
          <p:nvPr/>
        </p:nvPicPr>
        <p:blipFill rotWithShape="1">
          <a:blip r:embed="rId2"/>
          <a:srcRect t="11734"/>
          <a:stretch/>
        </p:blipFill>
        <p:spPr>
          <a:xfrm>
            <a:off x="1300984" y="1978424"/>
            <a:ext cx="9274358" cy="4128086"/>
          </a:xfrm>
          <a:prstGeom prst="rect">
            <a:avLst/>
          </a:prstGeom>
        </p:spPr>
      </p:pic>
    </p:spTree>
    <p:extLst>
      <p:ext uri="{BB962C8B-B14F-4D97-AF65-F5344CB8AC3E}">
        <p14:creationId xmlns:p14="http://schemas.microsoft.com/office/powerpoint/2010/main" val="99953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message-based communication</a:t>
            </a:r>
          </a:p>
        </p:txBody>
      </p:sp>
      <p:sp>
        <p:nvSpPr>
          <p:cNvPr id="3" name="Text Placeholder 2"/>
          <p:cNvSpPr>
            <a:spLocks noGrp="1"/>
          </p:cNvSpPr>
          <p:nvPr>
            <p:ph type="body" idx="1"/>
          </p:nvPr>
        </p:nvSpPr>
        <p:spPr/>
        <p:txBody>
          <a:bodyPr/>
          <a:lstStyle/>
          <a:p>
            <a:r>
              <a:rPr lang="en-US" b="1" dirty="0"/>
              <a:t>Single-receiver message-based communication</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6" name="Picture 5"/>
          <p:cNvPicPr>
            <a:picLocks noChangeAspect="1"/>
          </p:cNvPicPr>
          <p:nvPr/>
        </p:nvPicPr>
        <p:blipFill rotWithShape="1">
          <a:blip r:embed="rId2"/>
          <a:srcRect t="15315"/>
          <a:stretch/>
        </p:blipFill>
        <p:spPr>
          <a:xfrm>
            <a:off x="2332475" y="1978424"/>
            <a:ext cx="8620125" cy="4275142"/>
          </a:xfrm>
          <a:prstGeom prst="rect">
            <a:avLst/>
          </a:prstGeom>
        </p:spPr>
      </p:pic>
    </p:spTree>
    <p:extLst>
      <p:ext uri="{BB962C8B-B14F-4D97-AF65-F5344CB8AC3E}">
        <p14:creationId xmlns:p14="http://schemas.microsoft.com/office/powerpoint/2010/main" val="59583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message-based communication</a:t>
            </a:r>
          </a:p>
        </p:txBody>
      </p:sp>
      <p:sp>
        <p:nvSpPr>
          <p:cNvPr id="3" name="Text Placeholder 2"/>
          <p:cNvSpPr>
            <a:spLocks noGrp="1"/>
          </p:cNvSpPr>
          <p:nvPr>
            <p:ph type="body" idx="1"/>
          </p:nvPr>
        </p:nvSpPr>
        <p:spPr/>
        <p:txBody>
          <a:bodyPr/>
          <a:lstStyle/>
          <a:p>
            <a:r>
              <a:rPr lang="en-US" b="1" dirty="0"/>
              <a:t>Multiple-receivers message-based communication</a:t>
            </a:r>
          </a:p>
          <a:p>
            <a:r>
              <a:rPr lang="en-US" dirty="0"/>
              <a:t>As a more flexible approach, you might also want to use a publish/subscribe mechanism so that your communication from the sender will be available to additional subscriber </a:t>
            </a:r>
            <a:r>
              <a:rPr lang="en-US" dirty="0" err="1"/>
              <a:t>microservices</a:t>
            </a:r>
            <a:r>
              <a:rPr lang="en-US" dirty="0"/>
              <a:t> or to external applications. </a:t>
            </a:r>
          </a:p>
          <a:p>
            <a:r>
              <a:rPr lang="en-US" dirty="0"/>
              <a:t>Thus, it helps you to follow the open/closed principle in the sending service. That way, additional subscribers can be added in the future without the need to modify the sender service.</a:t>
            </a:r>
          </a:p>
          <a:p>
            <a:r>
              <a:rPr lang="en-US" dirty="0"/>
              <a:t>When you use a publish/subscribe communication, you might be using an event bus interface to publish events to any subscriber.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159869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Asynchronous message-based communication</a:t>
            </a:r>
          </a:p>
        </p:txBody>
      </p:sp>
      <p:sp>
        <p:nvSpPr>
          <p:cNvPr id="3" name="Text Placeholder 2"/>
          <p:cNvSpPr>
            <a:spLocks noGrp="1"/>
          </p:cNvSpPr>
          <p:nvPr>
            <p:ph type="body" idx="1"/>
          </p:nvPr>
        </p:nvSpPr>
        <p:spPr/>
        <p:txBody>
          <a:bodyPr/>
          <a:lstStyle/>
          <a:p>
            <a:r>
              <a:rPr lang="en-US" b="1" dirty="0"/>
              <a:t>Asynchronous event-driven communication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804795" y="1978424"/>
            <a:ext cx="8763000" cy="3990975"/>
          </a:xfrm>
          <a:prstGeom prst="rect">
            <a:avLst/>
          </a:prstGeom>
        </p:spPr>
      </p:pic>
    </p:spTree>
    <p:extLst>
      <p:ext uri="{BB962C8B-B14F-4D97-AF65-F5344CB8AC3E}">
        <p14:creationId xmlns:p14="http://schemas.microsoft.com/office/powerpoint/2010/main" val="341841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ecosystem in ASP.NET Core - 1</a:t>
            </a:r>
          </a:p>
        </p:txBody>
      </p:sp>
      <p:pic>
        <p:nvPicPr>
          <p:cNvPr id="5" name="Picture 4"/>
          <p:cNvPicPr>
            <a:picLocks noChangeAspect="1"/>
          </p:cNvPicPr>
          <p:nvPr/>
        </p:nvPicPr>
        <p:blipFill rotWithShape="1">
          <a:blip r:embed="rId3"/>
          <a:srcRect l="4028" t="3557" r="2280" b="7990"/>
          <a:stretch/>
        </p:blipFill>
        <p:spPr>
          <a:xfrm>
            <a:off x="1629104" y="1978423"/>
            <a:ext cx="5146648" cy="4463465"/>
          </a:xfrm>
          <a:prstGeom prst="rect">
            <a:avLst/>
          </a:prstGeom>
        </p:spPr>
      </p:pic>
      <p:sp>
        <p:nvSpPr>
          <p:cNvPr id="3" name="Text Placeholder 2"/>
          <p:cNvSpPr>
            <a:spLocks noGrp="1"/>
          </p:cNvSpPr>
          <p:nvPr>
            <p:ph type="body" idx="1"/>
          </p:nvPr>
        </p:nvSpPr>
        <p:spPr/>
        <p:txBody>
          <a:bodyPr/>
          <a:lstStyle/>
          <a:p>
            <a:r>
              <a:rPr lang="en-US" dirty="0"/>
              <a:t>A typical </a:t>
            </a:r>
            <a:r>
              <a:rPr lang="en-US" dirty="0" err="1"/>
              <a:t>Microservice</a:t>
            </a:r>
            <a:r>
              <a:rPr lang="en-US" dirty="0"/>
              <a:t> architecture style</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309427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ecosystem in ASP.NET Core - 2</a:t>
            </a:r>
          </a:p>
        </p:txBody>
      </p:sp>
      <p:sp>
        <p:nvSpPr>
          <p:cNvPr id="3" name="Text Placeholder 2"/>
          <p:cNvSpPr>
            <a:spLocks noGrp="1"/>
          </p:cNvSpPr>
          <p:nvPr>
            <p:ph type="body" idx="1"/>
          </p:nvPr>
        </p:nvSpPr>
        <p:spPr/>
        <p:txBody>
          <a:bodyPr>
            <a:normAutofit/>
          </a:bodyPr>
          <a:lstStyle/>
          <a:p>
            <a:r>
              <a:rPr lang="en-US" dirty="0"/>
              <a:t>Azure Service Fabric - microservice platform </a:t>
            </a:r>
          </a:p>
          <a:p>
            <a:pPr lvl="1"/>
            <a:r>
              <a:rPr lang="en-US" dirty="0"/>
              <a:t>Azure Service Fabric is a distributed systems platform that makes it easy to package,</a:t>
            </a:r>
            <a:br>
              <a:rPr lang="en-US" dirty="0"/>
            </a:br>
            <a:r>
              <a:rPr lang="en-US" dirty="0"/>
              <a:t>deploy, and manage scalable and reliable </a:t>
            </a:r>
            <a:r>
              <a:rPr lang="en-US" dirty="0" err="1"/>
              <a:t>microservices</a:t>
            </a:r>
            <a:r>
              <a:rPr lang="en-US" dirty="0"/>
              <a:t> and containers. </a:t>
            </a:r>
          </a:p>
          <a:p>
            <a:r>
              <a:rPr lang="en-US" dirty="0"/>
              <a:t>Stateless and </a:t>
            </a:r>
            <a:r>
              <a:rPr lang="en-US" dirty="0" err="1"/>
              <a:t>Stateful</a:t>
            </a:r>
            <a:r>
              <a:rPr lang="en-US" dirty="0"/>
              <a:t> services - a service programming model. </a:t>
            </a:r>
          </a:p>
          <a:p>
            <a:pPr lvl="1"/>
            <a:r>
              <a:rPr lang="en-US" b="1" dirty="0"/>
              <a:t>Stateless</a:t>
            </a:r>
            <a:r>
              <a:rPr lang="en-US" dirty="0"/>
              <a:t>: Services do not persist any state between requests from the client. This is the best service programming model when we have external data storage. Our service can be based on a stateless service programming model that interacts and persists data on external database storage.</a:t>
            </a:r>
          </a:p>
          <a:p>
            <a:pPr lvl="1"/>
            <a:r>
              <a:rPr lang="en-US" b="1" dirty="0" err="1"/>
              <a:t>Stateful</a:t>
            </a:r>
            <a:r>
              <a:rPr lang="en-US" dirty="0"/>
              <a:t>: Services maintain a mutable state, actively processing or retaining state</a:t>
            </a:r>
            <a:br>
              <a:rPr lang="en-US" dirty="0"/>
            </a:br>
            <a:r>
              <a:rPr lang="en-US" dirty="0"/>
              <a:t>data that is specific to the task for which the service is meant. </a:t>
            </a:r>
          </a:p>
          <a:p>
            <a:r>
              <a:rPr lang="en-US" dirty="0"/>
              <a:t>Communication - a way to exchange data between services </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45783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dirty="0"/>
              <a:t>What are </a:t>
            </a:r>
            <a:r>
              <a:rPr lang="en-US" dirty="0" err="1"/>
              <a:t>microservices</a:t>
            </a:r>
            <a:r>
              <a:rPr lang="en-US" dirty="0"/>
              <a:t>? </a:t>
            </a:r>
          </a:p>
          <a:p>
            <a:r>
              <a:rPr lang="en-US" dirty="0" err="1"/>
              <a:t>Microservice</a:t>
            </a:r>
            <a:r>
              <a:rPr lang="en-US" dirty="0"/>
              <a:t> attribute</a:t>
            </a:r>
          </a:p>
          <a:p>
            <a:r>
              <a:rPr lang="en-US" dirty="0"/>
              <a:t>Communication in </a:t>
            </a:r>
            <a:r>
              <a:rPr lang="en-US" dirty="0" err="1"/>
              <a:t>Microservice</a:t>
            </a:r>
            <a:r>
              <a:rPr lang="en-US" dirty="0"/>
              <a:t> : Synchronous message and Asynchronous</a:t>
            </a:r>
          </a:p>
          <a:p>
            <a:r>
              <a:rPr lang="en-US" dirty="0"/>
              <a:t>Why must use </a:t>
            </a:r>
            <a:r>
              <a:rPr lang="en-US" dirty="0" err="1"/>
              <a:t>Microservice</a:t>
            </a:r>
            <a:endParaRPr lang="en-US" dirty="0"/>
          </a:p>
          <a:p>
            <a:r>
              <a:rPr lang="en-US" dirty="0"/>
              <a:t>How a </a:t>
            </a:r>
            <a:r>
              <a:rPr lang="en-US" dirty="0" err="1"/>
              <a:t>microservice</a:t>
            </a:r>
            <a:r>
              <a:rPr lang="en-US" dirty="0"/>
              <a:t> architecture work </a:t>
            </a:r>
          </a:p>
          <a:p>
            <a:r>
              <a:rPr lang="en-US" dirty="0"/>
              <a:t>Communication in </a:t>
            </a:r>
            <a:r>
              <a:rPr lang="en-US" dirty="0" err="1"/>
              <a:t>microservices</a:t>
            </a:r>
            <a:endParaRPr lang="en-US" dirty="0"/>
          </a:p>
          <a:p>
            <a:r>
              <a:rPr lang="en-US" dirty="0" err="1"/>
              <a:t>Microservices</a:t>
            </a:r>
            <a:r>
              <a:rPr lang="en-US" dirty="0"/>
              <a:t> ecosystem in ASP.NET Core </a:t>
            </a:r>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94703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Docker? </a:t>
            </a:r>
          </a:p>
        </p:txBody>
      </p:sp>
      <p:sp>
        <p:nvSpPr>
          <p:cNvPr id="3" name="Text Placeholder 2"/>
          <p:cNvSpPr>
            <a:spLocks noGrp="1"/>
          </p:cNvSpPr>
          <p:nvPr>
            <p:ph type="body" idx="1"/>
          </p:nvPr>
        </p:nvSpPr>
        <p:spPr/>
        <p:txBody>
          <a:bodyPr>
            <a:normAutofit/>
          </a:bodyPr>
          <a:lstStyle/>
          <a:p>
            <a:r>
              <a:rPr lang="en-US" dirty="0"/>
              <a:t>Docker is an open-source project for automating the deployment of applications as portable, selfsufficient containers that can run on the cloud or on-premises.</a:t>
            </a:r>
          </a:p>
          <a:p>
            <a:r>
              <a:rPr lang="en-US" dirty="0"/>
              <a:t>Docker is also a company that promotes and evolves this technology, working in collaboration with cloud, Linux, and Windows vendors, including Microsoft.</a:t>
            </a:r>
          </a:p>
          <a:p>
            <a:endParaRPr lang="en-US" dirty="0"/>
          </a:p>
          <a:p>
            <a:r>
              <a:rPr lang="en-US" dirty="0"/>
              <a:t>Docker containers can run anywhere, on-premises in the customer datacenter, in an external service provider or in the cloud, on Azure. Docker image containers can run natively on Linux and Windows. </a:t>
            </a:r>
          </a:p>
          <a:p>
            <a:pPr marL="3175" indent="0">
              <a:buNone/>
            </a:pPr>
            <a:r>
              <a:rPr lang="en-US" dirty="0"/>
              <a:t> </a:t>
            </a: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70634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Docker containers with VM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1647990" y="1328286"/>
            <a:ext cx="8715211" cy="5118457"/>
          </a:xfrm>
          <a:prstGeom prst="rect">
            <a:avLst/>
          </a:prstGeom>
        </p:spPr>
      </p:pic>
    </p:spTree>
    <p:extLst>
      <p:ext uri="{BB962C8B-B14F-4D97-AF65-F5344CB8AC3E}">
        <p14:creationId xmlns:p14="http://schemas.microsoft.com/office/powerpoint/2010/main" val="245248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Containers and Docker </a:t>
            </a:r>
          </a:p>
        </p:txBody>
      </p:sp>
      <p:sp>
        <p:nvSpPr>
          <p:cNvPr id="3" name="Text Placeholder 2"/>
          <p:cNvSpPr>
            <a:spLocks noGrp="1"/>
          </p:cNvSpPr>
          <p:nvPr>
            <p:ph type="body" idx="1"/>
          </p:nvPr>
        </p:nvSpPr>
        <p:spPr>
          <a:xfrm>
            <a:off x="0" y="1328286"/>
            <a:ext cx="8029903" cy="5113603"/>
          </a:xfrm>
        </p:spPr>
        <p:txBody>
          <a:bodyPr/>
          <a:lstStyle/>
          <a:p>
            <a:r>
              <a:rPr lang="en-US" dirty="0"/>
              <a:t>Containers also isolate applications from each other on a shared OS. Containerized applications run on top of a container host that in turn runs on the OS (Linux or Windows). </a:t>
            </a:r>
          </a:p>
          <a:p>
            <a:r>
              <a:rPr lang="en-US" dirty="0"/>
              <a:t>Containers therefore have a significantly smaller footprint than virtual machine (VM) images.</a:t>
            </a:r>
          </a:p>
          <a:p>
            <a:r>
              <a:rPr lang="en-US" dirty="0"/>
              <a:t>Each container can run a whole web application or a service. In this example, Docker host is a container host, and App1, App2, Svc 1, and Svc 2 are containerized applications or services.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062" y="2087672"/>
            <a:ext cx="3663229" cy="2757597"/>
          </a:xfrm>
          <a:prstGeom prst="rect">
            <a:avLst/>
          </a:prstGeom>
        </p:spPr>
      </p:pic>
    </p:spTree>
    <p:extLst>
      <p:ext uri="{BB962C8B-B14F-4D97-AF65-F5344CB8AC3E}">
        <p14:creationId xmlns:p14="http://schemas.microsoft.com/office/powerpoint/2010/main" val="707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 for Docker containers </a:t>
            </a:r>
          </a:p>
        </p:txBody>
      </p:sp>
      <p:sp>
        <p:nvSpPr>
          <p:cNvPr id="3" name="Text Placeholder 2"/>
          <p:cNvSpPr>
            <a:spLocks noGrp="1"/>
          </p:cNvSpPr>
          <p:nvPr>
            <p:ph type="body" idx="1"/>
          </p:nvPr>
        </p:nvSpPr>
        <p:spPr/>
        <p:txBody>
          <a:bodyPr/>
          <a:lstStyle/>
          <a:p>
            <a:r>
              <a:rPr lang="en-US" dirty="0"/>
              <a:t>Get Docker Desktop for Windows</a:t>
            </a:r>
          </a:p>
          <a:p>
            <a:r>
              <a:rPr lang="en-US" dirty="0"/>
              <a:t>Requires Microsoft Windows 10 Professional or Enterprise 64-bit, or Windows 10 Home 64-bit with WSL 2.</a:t>
            </a:r>
          </a:p>
          <a:p>
            <a:pPr algn="l"/>
            <a:r>
              <a:rPr lang="en-US" dirty="0"/>
              <a:t>For more information, visit the link: </a:t>
            </a:r>
            <a:r>
              <a:rPr lang="en-US" dirty="0">
                <a:hlinkClick r:id="rId2"/>
              </a:rPr>
              <a:t>https://hub.docker.com/editions/community/docker-ce-desktop-windows</a:t>
            </a:r>
            <a:endParaRPr lang="en-US" dirty="0"/>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147446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a:t>
            </a:r>
            <a:r>
              <a:rPr lang="en-US" dirty="0" err="1"/>
              <a:t>Microservice</a:t>
            </a:r>
            <a:r>
              <a:rPr lang="en-US" dirty="0"/>
              <a:t> with ASP.NET Core - 1</a:t>
            </a:r>
          </a:p>
        </p:txBody>
      </p:sp>
      <p:sp>
        <p:nvSpPr>
          <p:cNvPr id="3" name="Text Placeholder 2"/>
          <p:cNvSpPr>
            <a:spLocks noGrp="1"/>
          </p:cNvSpPr>
          <p:nvPr>
            <p:ph type="body" idx="1"/>
          </p:nvPr>
        </p:nvSpPr>
        <p:spPr/>
        <p:txBody>
          <a:bodyPr/>
          <a:lstStyle/>
          <a:p>
            <a:r>
              <a:rPr lang="en-US" b="1" dirty="0"/>
              <a:t>Install .NET SDK</a:t>
            </a:r>
          </a:p>
          <a:p>
            <a:r>
              <a:rPr lang="en-US" dirty="0"/>
              <a:t>To start building .NET apps, download and install the .NET SDK (Software Development Kit). </a:t>
            </a:r>
            <a:r>
              <a:rPr lang="en-US" b="1" dirty="0"/>
              <a:t>Check everything installed correctly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2480441" y="2812313"/>
            <a:ext cx="6106154" cy="3356308"/>
          </a:xfrm>
          <a:prstGeom prst="rect">
            <a:avLst/>
          </a:prstGeom>
        </p:spPr>
      </p:pic>
    </p:spTree>
    <p:extLst>
      <p:ext uri="{BB962C8B-B14F-4D97-AF65-F5344CB8AC3E}">
        <p14:creationId xmlns:p14="http://schemas.microsoft.com/office/powerpoint/2010/main" val="284783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a:t>
            </a:r>
            <a:r>
              <a:rPr lang="en-US" dirty="0" err="1"/>
              <a:t>Microservice</a:t>
            </a:r>
            <a:r>
              <a:rPr lang="en-US" dirty="0"/>
              <a:t> with ASP.NET Core - 2 </a:t>
            </a:r>
          </a:p>
        </p:txBody>
      </p:sp>
      <p:sp>
        <p:nvSpPr>
          <p:cNvPr id="3" name="Text Placeholder 2"/>
          <p:cNvSpPr>
            <a:spLocks noGrp="1"/>
          </p:cNvSpPr>
          <p:nvPr>
            <p:ph type="body" idx="1"/>
          </p:nvPr>
        </p:nvSpPr>
        <p:spPr/>
        <p:txBody>
          <a:bodyPr/>
          <a:lstStyle/>
          <a:p>
            <a:r>
              <a:rPr lang="en-US" b="1" dirty="0"/>
              <a:t>Create your service</a:t>
            </a:r>
          </a:p>
          <a:p>
            <a:pPr lvl="1"/>
            <a:r>
              <a:rPr lang="en-US" dirty="0" err="1"/>
              <a:t>dotnet</a:t>
            </a:r>
            <a:r>
              <a:rPr lang="en-US" dirty="0"/>
              <a:t> new </a:t>
            </a:r>
            <a:r>
              <a:rPr lang="en-US" dirty="0" err="1"/>
              <a:t>webapi</a:t>
            </a:r>
            <a:r>
              <a:rPr lang="en-US" dirty="0"/>
              <a:t> -o </a:t>
            </a:r>
            <a:r>
              <a:rPr lang="en-US" dirty="0" err="1"/>
              <a:t>MyMicroservice</a:t>
            </a:r>
            <a:r>
              <a:rPr lang="en-US" dirty="0"/>
              <a:t> --no-https -f net5.0</a:t>
            </a:r>
          </a:p>
          <a:p>
            <a:r>
              <a:rPr lang="en-US" dirty="0"/>
              <a:t>The </a:t>
            </a:r>
            <a:r>
              <a:rPr lang="en-US" dirty="0" err="1"/>
              <a:t>dotnet</a:t>
            </a:r>
            <a:r>
              <a:rPr lang="en-US" dirty="0"/>
              <a:t> command creates a new application of type </a:t>
            </a:r>
            <a:r>
              <a:rPr lang="en-US" dirty="0" err="1"/>
              <a:t>webapi</a:t>
            </a:r>
            <a:r>
              <a:rPr lang="en-US" dirty="0"/>
              <a:t> (that's a REST API endpoint).</a:t>
            </a:r>
          </a:p>
          <a:p>
            <a:pPr lvl="1"/>
            <a:r>
              <a:rPr lang="en-US" dirty="0"/>
              <a:t>The -o parameter creates a directory named </a:t>
            </a:r>
            <a:r>
              <a:rPr lang="en-US" dirty="0" err="1"/>
              <a:t>MyMicroservice</a:t>
            </a:r>
            <a:r>
              <a:rPr lang="en-US" dirty="0"/>
              <a:t> where your app is stored.</a:t>
            </a:r>
          </a:p>
          <a:p>
            <a:pPr lvl="1"/>
            <a:r>
              <a:rPr lang="en-US" dirty="0"/>
              <a:t>The --no-https flag creates an app that will run without an HTTPS certificate, to keep things simple for deployment.</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150379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a:t>
            </a:r>
            <a:r>
              <a:rPr lang="en-US" dirty="0" err="1"/>
              <a:t>Microservice</a:t>
            </a:r>
            <a:r>
              <a:rPr lang="en-US" dirty="0"/>
              <a:t> with ASP.NET Core - 3</a:t>
            </a:r>
          </a:p>
        </p:txBody>
      </p:sp>
      <p:sp>
        <p:nvSpPr>
          <p:cNvPr id="3" name="Text Placeholder 2"/>
          <p:cNvSpPr>
            <a:spLocks noGrp="1"/>
          </p:cNvSpPr>
          <p:nvPr>
            <p:ph type="body" idx="1"/>
          </p:nvPr>
        </p:nvSpPr>
        <p:spPr/>
        <p:txBody>
          <a:bodyPr/>
          <a:lstStyle/>
          <a:p>
            <a:r>
              <a:rPr lang="en-US" b="1" dirty="0"/>
              <a:t>Run your service</a:t>
            </a:r>
          </a:p>
          <a:p>
            <a:pPr lvl="1"/>
            <a:r>
              <a:rPr lang="en-US" dirty="0" err="1"/>
              <a:t>dotnet</a:t>
            </a:r>
            <a:r>
              <a:rPr lang="en-US" dirty="0"/>
              <a:t> run</a:t>
            </a:r>
          </a:p>
          <a:p>
            <a:pPr lvl="1"/>
            <a:endParaRPr lang="en-US" b="1"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3405352" y="1332604"/>
            <a:ext cx="4106164" cy="2273055"/>
          </a:xfrm>
          <a:prstGeom prst="rect">
            <a:avLst/>
          </a:prstGeom>
        </p:spPr>
      </p:pic>
      <p:pic>
        <p:nvPicPr>
          <p:cNvPr id="6" name="Picture 5"/>
          <p:cNvPicPr>
            <a:picLocks noChangeAspect="1"/>
          </p:cNvPicPr>
          <p:nvPr/>
        </p:nvPicPr>
        <p:blipFill>
          <a:blip r:embed="rId3"/>
          <a:stretch>
            <a:fillRect/>
          </a:stretch>
        </p:blipFill>
        <p:spPr>
          <a:xfrm>
            <a:off x="1455112" y="3605659"/>
            <a:ext cx="8006643" cy="2836230"/>
          </a:xfrm>
          <a:prstGeom prst="rect">
            <a:avLst/>
          </a:prstGeom>
        </p:spPr>
      </p:pic>
    </p:spTree>
    <p:extLst>
      <p:ext uri="{BB962C8B-B14F-4D97-AF65-F5344CB8AC3E}">
        <p14:creationId xmlns:p14="http://schemas.microsoft.com/office/powerpoint/2010/main" val="2713590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- 4</a:t>
            </a:r>
          </a:p>
        </p:txBody>
      </p:sp>
      <p:sp>
        <p:nvSpPr>
          <p:cNvPr id="3" name="Text Placeholder 2"/>
          <p:cNvSpPr>
            <a:spLocks noGrp="1"/>
          </p:cNvSpPr>
          <p:nvPr>
            <p:ph type="body" idx="1"/>
          </p:nvPr>
        </p:nvSpPr>
        <p:spPr/>
        <p:txBody>
          <a:bodyPr>
            <a:normAutofit/>
          </a:bodyPr>
          <a:lstStyle/>
          <a:p>
            <a:r>
              <a:rPr lang="en-US" b="1" dirty="0"/>
              <a:t>Install Docker</a:t>
            </a:r>
          </a:p>
          <a:p>
            <a:r>
              <a:rPr lang="en-US" dirty="0"/>
              <a:t>Docker is a platform that enables you to combine an app plus its configuration and dependencies into a single, independently deployable unit called a container.</a:t>
            </a:r>
          </a:p>
          <a:p>
            <a:pPr lvl="1"/>
            <a:r>
              <a:rPr lang="en-US" dirty="0"/>
              <a:t>Check that Docker is ready to use command: </a:t>
            </a:r>
            <a:r>
              <a:rPr lang="en-US" i="1" dirty="0" err="1"/>
              <a:t>docker</a:t>
            </a:r>
            <a:r>
              <a:rPr lang="en-US" i="1" dirty="0"/>
              <a:t> --version</a:t>
            </a:r>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1345316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- 5</a:t>
            </a:r>
          </a:p>
        </p:txBody>
      </p:sp>
      <p:sp>
        <p:nvSpPr>
          <p:cNvPr id="3" name="Text Placeholder 2"/>
          <p:cNvSpPr>
            <a:spLocks noGrp="1"/>
          </p:cNvSpPr>
          <p:nvPr>
            <p:ph type="body" idx="1"/>
          </p:nvPr>
        </p:nvSpPr>
        <p:spPr/>
        <p:txBody>
          <a:bodyPr>
            <a:normAutofit/>
          </a:bodyPr>
          <a:lstStyle/>
          <a:p>
            <a:r>
              <a:rPr lang="en-US" b="1" dirty="0"/>
              <a:t>Add Docker metadata</a:t>
            </a:r>
          </a:p>
          <a:p>
            <a:r>
              <a:rPr lang="en-US" dirty="0"/>
              <a:t>To run with Docker Image, you need a </a:t>
            </a:r>
            <a:r>
              <a:rPr lang="en-US" dirty="0" err="1"/>
              <a:t>Dockerfile</a:t>
            </a:r>
            <a:r>
              <a:rPr lang="en-US" dirty="0"/>
              <a:t> — a text file that contains instructions for how to build your app as a Docker image. A </a:t>
            </a:r>
            <a:r>
              <a:rPr lang="en-US" dirty="0" err="1"/>
              <a:t>docker</a:t>
            </a:r>
            <a:r>
              <a:rPr lang="en-US" dirty="0"/>
              <a:t> image contains everything needed to run your app as a Docker container.</a:t>
            </a:r>
          </a:p>
          <a:p>
            <a:pPr lvl="1"/>
            <a:r>
              <a:rPr lang="en-US" i="1" dirty="0" err="1"/>
              <a:t>fsutil</a:t>
            </a:r>
            <a:r>
              <a:rPr lang="en-US" i="1" dirty="0"/>
              <a:t> file </a:t>
            </a:r>
            <a:r>
              <a:rPr lang="en-US" i="1" dirty="0" err="1"/>
              <a:t>createnew</a:t>
            </a:r>
            <a:r>
              <a:rPr lang="en-US" i="1" dirty="0"/>
              <a:t> </a:t>
            </a:r>
            <a:r>
              <a:rPr lang="en-US" i="1" dirty="0" err="1"/>
              <a:t>Dockerfile</a:t>
            </a:r>
            <a:r>
              <a:rPr lang="en-US" i="1" dirty="0"/>
              <a:t> 0</a:t>
            </a:r>
          </a:p>
          <a:p>
            <a:pPr lvl="1"/>
            <a:r>
              <a:rPr lang="en-US" i="1" dirty="0"/>
              <a:t>start </a:t>
            </a:r>
            <a:r>
              <a:rPr lang="en-US" i="1" dirty="0" err="1"/>
              <a:t>Dockerfile</a:t>
            </a:r>
            <a:endParaRPr lang="en-US" i="1" dirty="0"/>
          </a:p>
          <a:p>
            <a:pPr lvl="1"/>
            <a:endParaRPr lang="en-US" i="1" dirty="0"/>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
        <p:nvSpPr>
          <p:cNvPr id="5" name="TextBox 4"/>
          <p:cNvSpPr txBox="1"/>
          <p:nvPr/>
        </p:nvSpPr>
        <p:spPr>
          <a:xfrm>
            <a:off x="5657192" y="3308497"/>
            <a:ext cx="5870779" cy="3354765"/>
          </a:xfrm>
          <a:prstGeom prst="rect">
            <a:avLst/>
          </a:prstGeom>
          <a:noFill/>
        </p:spPr>
        <p:txBody>
          <a:bodyPr wrap="square" rtlCol="0">
            <a:spAutoFit/>
          </a:bodyPr>
          <a:lstStyle/>
          <a:p>
            <a:r>
              <a:rPr lang="en-US" sz="1800" dirty="0"/>
              <a:t>FROM mcr.microsoft.com/</a:t>
            </a:r>
            <a:r>
              <a:rPr lang="en-US" sz="1800" dirty="0" err="1"/>
              <a:t>dotnet</a:t>
            </a:r>
            <a:r>
              <a:rPr lang="en-US" sz="1800" dirty="0"/>
              <a:t>/sdk:5.0 AS build</a:t>
            </a:r>
          </a:p>
          <a:p>
            <a:r>
              <a:rPr lang="en-US" sz="1800" dirty="0"/>
              <a:t>WORKDIR /</a:t>
            </a:r>
            <a:r>
              <a:rPr lang="en-US" sz="1800" dirty="0" err="1"/>
              <a:t>src</a:t>
            </a:r>
            <a:endParaRPr lang="en-US" sz="1800" dirty="0"/>
          </a:p>
          <a:p>
            <a:r>
              <a:rPr lang="en-US" sz="1800" dirty="0"/>
              <a:t>COPY </a:t>
            </a:r>
            <a:r>
              <a:rPr lang="en-US" sz="1800" dirty="0" err="1"/>
              <a:t>MyMicroservice.csproj</a:t>
            </a:r>
            <a:r>
              <a:rPr lang="en-US" sz="1800" dirty="0"/>
              <a:t> .</a:t>
            </a:r>
          </a:p>
          <a:p>
            <a:r>
              <a:rPr lang="en-US" sz="1800" dirty="0"/>
              <a:t>RUN </a:t>
            </a:r>
            <a:r>
              <a:rPr lang="en-US" sz="1800" dirty="0" err="1"/>
              <a:t>dotnet</a:t>
            </a:r>
            <a:r>
              <a:rPr lang="en-US" sz="1800" dirty="0"/>
              <a:t> restore</a:t>
            </a:r>
          </a:p>
          <a:p>
            <a:r>
              <a:rPr lang="en-US" sz="1800" dirty="0"/>
              <a:t>COPY . .</a:t>
            </a:r>
          </a:p>
          <a:p>
            <a:r>
              <a:rPr lang="en-US" sz="1800" dirty="0"/>
              <a:t>RUN </a:t>
            </a:r>
            <a:r>
              <a:rPr lang="en-US" sz="1800" dirty="0" err="1"/>
              <a:t>dotnet</a:t>
            </a:r>
            <a:r>
              <a:rPr lang="en-US" sz="1800" dirty="0"/>
              <a:t> publish -c release -o /app</a:t>
            </a:r>
          </a:p>
          <a:p>
            <a:endParaRPr lang="en-US" sz="1800" dirty="0"/>
          </a:p>
          <a:p>
            <a:r>
              <a:rPr lang="en-US" sz="1800" dirty="0"/>
              <a:t>FROM mcr.microsoft.com/</a:t>
            </a:r>
            <a:r>
              <a:rPr lang="en-US" sz="1800" dirty="0" err="1"/>
              <a:t>dotnet</a:t>
            </a:r>
            <a:r>
              <a:rPr lang="en-US" sz="1800" dirty="0"/>
              <a:t>/aspnet:5.0</a:t>
            </a:r>
          </a:p>
          <a:p>
            <a:r>
              <a:rPr lang="en-US" sz="1800" dirty="0"/>
              <a:t>WORKDIR /app</a:t>
            </a:r>
          </a:p>
          <a:p>
            <a:r>
              <a:rPr lang="en-US" sz="1800" dirty="0"/>
              <a:t>COPY --from=build /app .</a:t>
            </a:r>
          </a:p>
          <a:p>
            <a:r>
              <a:rPr lang="en-US" sz="1800" dirty="0"/>
              <a:t>ENTRYPOINT ["</a:t>
            </a:r>
            <a:r>
              <a:rPr lang="en-US" sz="1800" dirty="0" err="1"/>
              <a:t>dotnet</a:t>
            </a:r>
            <a:r>
              <a:rPr lang="en-US" sz="1800" dirty="0"/>
              <a:t>", "MyMicroservice.dll"]</a:t>
            </a:r>
          </a:p>
          <a:p>
            <a:endParaRPr lang="en-US" dirty="0"/>
          </a:p>
        </p:txBody>
      </p:sp>
    </p:spTree>
    <p:extLst>
      <p:ext uri="{BB962C8B-B14F-4D97-AF65-F5344CB8AC3E}">
        <p14:creationId xmlns:p14="http://schemas.microsoft.com/office/powerpoint/2010/main" val="1292200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- 6</a:t>
            </a:r>
          </a:p>
        </p:txBody>
      </p:sp>
      <p:sp>
        <p:nvSpPr>
          <p:cNvPr id="3" name="Text Placeholder 2"/>
          <p:cNvSpPr>
            <a:spLocks noGrp="1"/>
          </p:cNvSpPr>
          <p:nvPr>
            <p:ph type="body" idx="1"/>
          </p:nvPr>
        </p:nvSpPr>
        <p:spPr/>
        <p:txBody>
          <a:bodyPr>
            <a:normAutofit/>
          </a:bodyPr>
          <a:lstStyle/>
          <a:p>
            <a:r>
              <a:rPr lang="en-US" b="1" dirty="0"/>
              <a:t>Create Docker image</a:t>
            </a:r>
          </a:p>
          <a:p>
            <a:r>
              <a:rPr lang="en-US" dirty="0"/>
              <a:t>Run the following command: </a:t>
            </a:r>
            <a:r>
              <a:rPr lang="en-US" i="1" dirty="0" err="1"/>
              <a:t>docker</a:t>
            </a:r>
            <a:r>
              <a:rPr lang="en-US" i="1" dirty="0"/>
              <a:t> build -t </a:t>
            </a:r>
            <a:r>
              <a:rPr lang="en-US" i="1" dirty="0" err="1"/>
              <a:t>mymicroservice</a:t>
            </a:r>
            <a:r>
              <a:rPr lang="en-US" i="1" dirty="0"/>
              <a:t> .</a:t>
            </a:r>
          </a:p>
          <a:p>
            <a:r>
              <a:rPr lang="en-US" dirty="0"/>
              <a:t>The </a:t>
            </a:r>
            <a:r>
              <a:rPr lang="en-US" dirty="0" err="1"/>
              <a:t>docker</a:t>
            </a:r>
            <a:r>
              <a:rPr lang="en-US" dirty="0"/>
              <a:t> build command uses the </a:t>
            </a:r>
            <a:r>
              <a:rPr lang="en-US" dirty="0" err="1"/>
              <a:t>Dockerfile</a:t>
            </a:r>
            <a:r>
              <a:rPr lang="en-US" dirty="0"/>
              <a:t> to build a Docker image.</a:t>
            </a:r>
          </a:p>
          <a:p>
            <a:pPr lvl="1"/>
            <a:r>
              <a:rPr lang="en-US" dirty="0"/>
              <a:t>The -t </a:t>
            </a:r>
            <a:r>
              <a:rPr lang="en-US" dirty="0" err="1"/>
              <a:t>mymicroservice</a:t>
            </a:r>
            <a:r>
              <a:rPr lang="en-US" dirty="0"/>
              <a:t> parameter tells it to tag (or name) the image as </a:t>
            </a:r>
            <a:r>
              <a:rPr lang="en-US" dirty="0" err="1"/>
              <a:t>mymicroservice</a:t>
            </a:r>
            <a:r>
              <a:rPr lang="en-US" dirty="0"/>
              <a:t>.</a:t>
            </a:r>
          </a:p>
          <a:p>
            <a:pPr lvl="1"/>
            <a:r>
              <a:rPr lang="en-US" dirty="0"/>
              <a:t>The final parameter tells it which directory to use to find the </a:t>
            </a:r>
            <a:r>
              <a:rPr lang="en-US" dirty="0" err="1"/>
              <a:t>Dockerfile</a:t>
            </a:r>
            <a:r>
              <a:rPr lang="en-US" dirty="0"/>
              <a:t> (. specifies the current directory).</a:t>
            </a:r>
          </a:p>
          <a:p>
            <a:r>
              <a:rPr lang="en-US" dirty="0"/>
              <a:t> Run the command to see a list of all images available on your machine, including the one you just created.</a:t>
            </a:r>
          </a:p>
          <a:p>
            <a:pPr lvl="1"/>
            <a:r>
              <a:rPr lang="en-US" i="1" dirty="0" err="1"/>
              <a:t>docker</a:t>
            </a:r>
            <a:r>
              <a:rPr lang="en-US" i="1" dirty="0"/>
              <a:t> images</a:t>
            </a:r>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227405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a:t>
            </a:r>
            <a:r>
              <a:rPr lang="en-US" dirty="0" err="1"/>
              <a:t>microservices</a:t>
            </a:r>
            <a:r>
              <a:rPr lang="en-US" dirty="0"/>
              <a:t>?</a:t>
            </a:r>
          </a:p>
        </p:txBody>
      </p:sp>
      <p:sp>
        <p:nvSpPr>
          <p:cNvPr id="3" name="Text Placeholder 2"/>
          <p:cNvSpPr>
            <a:spLocks noGrp="1"/>
          </p:cNvSpPr>
          <p:nvPr>
            <p:ph type="body" idx="1"/>
          </p:nvPr>
        </p:nvSpPr>
        <p:spPr/>
        <p:txBody>
          <a:bodyPr/>
          <a:lstStyle/>
          <a:p>
            <a:r>
              <a:rPr lang="en-US" dirty="0" err="1"/>
              <a:t>Microservices</a:t>
            </a:r>
            <a:r>
              <a:rPr lang="en-US" dirty="0"/>
              <a:t> - also known as the </a:t>
            </a:r>
            <a:r>
              <a:rPr lang="en-US" dirty="0" err="1"/>
              <a:t>microservice</a:t>
            </a:r>
            <a:r>
              <a:rPr lang="en-US" dirty="0"/>
              <a:t> architecture - is an architectural style that structures an application as a collection </a:t>
            </a:r>
            <a:r>
              <a:rPr lang="en-US"/>
              <a:t>of services.</a:t>
            </a:r>
            <a:endParaRPr lang="en-US" dirty="0"/>
          </a:p>
          <a:p>
            <a:r>
              <a:rPr lang="en-US" dirty="0"/>
              <a:t>Highly maintainable and testable</a:t>
            </a:r>
          </a:p>
          <a:p>
            <a:r>
              <a:rPr lang="en-US" dirty="0"/>
              <a:t>Loosely coupled</a:t>
            </a:r>
          </a:p>
          <a:p>
            <a:r>
              <a:rPr lang="en-US" dirty="0"/>
              <a:t>Independently deployable</a:t>
            </a:r>
          </a:p>
          <a:p>
            <a:r>
              <a:rPr lang="en-US" dirty="0"/>
              <a:t>Organized around business capabilities</a:t>
            </a:r>
          </a:p>
          <a:p>
            <a:r>
              <a:rPr lang="en-US" dirty="0"/>
              <a:t>Owned by a small team</a:t>
            </a:r>
          </a:p>
          <a:p>
            <a:r>
              <a:rPr lang="en-US" dirty="0"/>
              <a:t>The </a:t>
            </a:r>
            <a:r>
              <a:rPr lang="en-US" dirty="0" err="1"/>
              <a:t>microservice</a:t>
            </a:r>
            <a:r>
              <a:rPr lang="en-US" dirty="0"/>
              <a:t> architecture enables the rapid, frequent and reliable delivery of large, complex applications. It also enables an organization to evolve its technology stack.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16419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Microservice</a:t>
            </a:r>
            <a:r>
              <a:rPr lang="en-US" dirty="0"/>
              <a:t> with ASP.NET Core - 7</a:t>
            </a:r>
          </a:p>
        </p:txBody>
      </p:sp>
      <p:sp>
        <p:nvSpPr>
          <p:cNvPr id="3" name="Text Placeholder 2"/>
          <p:cNvSpPr>
            <a:spLocks noGrp="1"/>
          </p:cNvSpPr>
          <p:nvPr>
            <p:ph type="body" idx="1"/>
          </p:nvPr>
        </p:nvSpPr>
        <p:spPr/>
        <p:txBody>
          <a:bodyPr>
            <a:normAutofit/>
          </a:bodyPr>
          <a:lstStyle/>
          <a:p>
            <a:r>
              <a:rPr lang="en-US" b="1" dirty="0"/>
              <a:t>Run Docker image</a:t>
            </a:r>
          </a:p>
          <a:p>
            <a:r>
              <a:rPr lang="en-US" dirty="0"/>
              <a:t>You can run your app in a container using the following command:</a:t>
            </a:r>
          </a:p>
          <a:p>
            <a:pPr lvl="1"/>
            <a:r>
              <a:rPr lang="en-US" dirty="0" err="1"/>
              <a:t>docker</a:t>
            </a:r>
            <a:r>
              <a:rPr lang="en-US" dirty="0"/>
              <a:t> run -it --</a:t>
            </a:r>
            <a:r>
              <a:rPr lang="en-US" dirty="0" err="1"/>
              <a:t>rm</a:t>
            </a:r>
            <a:r>
              <a:rPr lang="en-US" dirty="0"/>
              <a:t> -p 3000:80 --name </a:t>
            </a:r>
            <a:r>
              <a:rPr lang="en-US" dirty="0" err="1"/>
              <a:t>mymicroservicecontainer</a:t>
            </a:r>
            <a:r>
              <a:rPr lang="en-US" dirty="0"/>
              <a:t> </a:t>
            </a:r>
            <a:r>
              <a:rPr lang="en-US" dirty="0" err="1"/>
              <a:t>mymicroservice</a:t>
            </a:r>
            <a:endParaRPr lang="en-US" dirty="0"/>
          </a:p>
          <a:p>
            <a:r>
              <a:rPr lang="en-US" dirty="0"/>
              <a:t>You can browse to the following URL to access your application running in a container: http://localhost:3000/WeatherForecast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472965" y="3742635"/>
            <a:ext cx="8129259" cy="2718659"/>
          </a:xfrm>
          <a:prstGeom prst="rect">
            <a:avLst/>
          </a:prstGeom>
        </p:spPr>
      </p:pic>
    </p:spTree>
    <p:extLst>
      <p:ext uri="{BB962C8B-B14F-4D97-AF65-F5344CB8AC3E}">
        <p14:creationId xmlns:p14="http://schemas.microsoft.com/office/powerpoint/2010/main" val="393450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buNone/>
            </a:pPr>
            <a:r>
              <a:rPr lang="en-US" dirty="0"/>
              <a:t>Concepts were introduced:</a:t>
            </a:r>
          </a:p>
          <a:p>
            <a:r>
              <a:rPr lang="en-US" dirty="0"/>
              <a:t>What are </a:t>
            </a:r>
            <a:r>
              <a:rPr lang="en-US" dirty="0" err="1"/>
              <a:t>microservices</a:t>
            </a:r>
            <a:r>
              <a:rPr lang="en-US" dirty="0"/>
              <a:t>? </a:t>
            </a:r>
          </a:p>
          <a:p>
            <a:r>
              <a:rPr lang="en-US" dirty="0" err="1"/>
              <a:t>Microservice</a:t>
            </a:r>
            <a:r>
              <a:rPr lang="en-US" dirty="0"/>
              <a:t> attribute</a:t>
            </a:r>
          </a:p>
          <a:p>
            <a:r>
              <a:rPr lang="en-US" dirty="0"/>
              <a:t>Communication in </a:t>
            </a:r>
            <a:r>
              <a:rPr lang="en-US" dirty="0" err="1"/>
              <a:t>Microservice</a:t>
            </a:r>
            <a:r>
              <a:rPr lang="en-US" dirty="0"/>
              <a:t> : Synchronous message and Asynchronous</a:t>
            </a:r>
          </a:p>
          <a:p>
            <a:r>
              <a:rPr lang="en-US" dirty="0"/>
              <a:t>Why must use </a:t>
            </a:r>
            <a:r>
              <a:rPr lang="en-US" dirty="0" err="1"/>
              <a:t>Microservice</a:t>
            </a:r>
            <a:endParaRPr lang="en-US" dirty="0"/>
          </a:p>
          <a:p>
            <a:r>
              <a:rPr lang="en-US" dirty="0"/>
              <a:t>How a </a:t>
            </a:r>
            <a:r>
              <a:rPr lang="en-US" dirty="0" err="1"/>
              <a:t>microservice</a:t>
            </a:r>
            <a:r>
              <a:rPr lang="en-US" dirty="0"/>
              <a:t> architecture work </a:t>
            </a:r>
          </a:p>
          <a:p>
            <a:r>
              <a:rPr lang="en-US" dirty="0"/>
              <a:t>Communication in </a:t>
            </a:r>
            <a:r>
              <a:rPr lang="en-US" dirty="0" err="1"/>
              <a:t>microservices</a:t>
            </a:r>
            <a:endParaRPr lang="en-US" dirty="0"/>
          </a:p>
          <a:p>
            <a:r>
              <a:rPr lang="en-US" dirty="0" err="1"/>
              <a:t>Microservices</a:t>
            </a:r>
            <a:r>
              <a:rPr lang="en-US" dirty="0"/>
              <a:t> ecosystem in ASP.NET Core</a:t>
            </a:r>
          </a:p>
          <a:p>
            <a:r>
              <a:rPr lang="en-US" dirty="0"/>
              <a:t>Demo: Building a </a:t>
            </a:r>
            <a:r>
              <a:rPr lang="en-US" dirty="0" err="1"/>
              <a:t>Microservice</a:t>
            </a:r>
            <a:r>
              <a:rPr lang="en-US"/>
              <a:t> with ASP.NET Core </a:t>
            </a:r>
            <a:endParaRPr lang="en-US" dirty="0"/>
          </a:p>
          <a:p>
            <a:endParaRPr lang="en-US" dirty="0"/>
          </a:p>
          <a:p>
            <a:pPr lvl="1"/>
            <a:endParaRPr lang="en-US" dirty="0"/>
          </a:p>
          <a:p>
            <a:pPr lvl="1"/>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a:t>
            </a:r>
            <a:r>
              <a:rPr lang="en-US" dirty="0"/>
              <a:t> attributes </a:t>
            </a:r>
          </a:p>
        </p:txBody>
      </p:sp>
      <p:sp>
        <p:nvSpPr>
          <p:cNvPr id="3" name="Text Placeholder 2"/>
          <p:cNvSpPr>
            <a:spLocks noGrp="1"/>
          </p:cNvSpPr>
          <p:nvPr>
            <p:ph type="body" idx="1"/>
          </p:nvPr>
        </p:nvSpPr>
        <p:spPr/>
        <p:txBody>
          <a:bodyPr/>
          <a:lstStyle/>
          <a:p>
            <a:r>
              <a:rPr lang="en-US" dirty="0"/>
              <a:t>Isolated functionality</a:t>
            </a:r>
          </a:p>
          <a:p>
            <a:r>
              <a:rPr lang="en-US" dirty="0"/>
              <a:t>Isolated data and state</a:t>
            </a:r>
          </a:p>
          <a:p>
            <a:pPr lvl="1"/>
            <a:r>
              <a:rPr lang="en-US" dirty="0"/>
              <a:t>Each service owns its data and its state. It does not share ownership with any other application or part. </a:t>
            </a:r>
          </a:p>
          <a:p>
            <a:r>
              <a:rPr lang="en-US" dirty="0"/>
              <a:t>Independent deployment</a:t>
            </a:r>
          </a:p>
          <a:p>
            <a:r>
              <a:rPr lang="en-US" dirty="0"/>
              <a:t>Technology adoption</a:t>
            </a:r>
          </a:p>
          <a:p>
            <a:r>
              <a:rPr lang="en-US" dirty="0"/>
              <a:t>Consistency and resiliency</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27101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a:t>
            </a:r>
            <a:r>
              <a:rPr lang="en-US" dirty="0"/>
              <a:t> benefits </a:t>
            </a:r>
          </a:p>
        </p:txBody>
      </p:sp>
      <p:sp>
        <p:nvSpPr>
          <p:cNvPr id="3" name="Text Placeholder 2"/>
          <p:cNvSpPr>
            <a:spLocks noGrp="1"/>
          </p:cNvSpPr>
          <p:nvPr>
            <p:ph type="body" idx="1"/>
          </p:nvPr>
        </p:nvSpPr>
        <p:spPr>
          <a:xfrm>
            <a:off x="0" y="1328286"/>
            <a:ext cx="7990125" cy="5113603"/>
          </a:xfrm>
        </p:spPr>
        <p:txBody>
          <a:bodyPr/>
          <a:lstStyle/>
          <a:p>
            <a:r>
              <a:rPr lang="en-US" b="1" dirty="0"/>
              <a:t>Smaller codebase</a:t>
            </a:r>
            <a:r>
              <a:rPr lang="en-US" dirty="0"/>
              <a:t>: Each service is small, therefore easier to develop and deploy as a unit</a:t>
            </a:r>
          </a:p>
          <a:p>
            <a:r>
              <a:rPr lang="en-US" b="1" dirty="0"/>
              <a:t>Ease of independent environment</a:t>
            </a:r>
            <a:r>
              <a:rPr lang="en-US" dirty="0"/>
              <a:t>: With the separation of services, all developers work independently, deploy independently, and no one is bothered about any module dependencies </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7990125" y="1328286"/>
            <a:ext cx="4201875" cy="4767714"/>
          </a:xfrm>
          <a:prstGeom prst="rect">
            <a:avLst/>
          </a:prstGeom>
        </p:spPr>
      </p:pic>
    </p:spTree>
    <p:extLst>
      <p:ext uri="{BB962C8B-B14F-4D97-AF65-F5344CB8AC3E}">
        <p14:creationId xmlns:p14="http://schemas.microsoft.com/office/powerpoint/2010/main" val="40943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Architecting container</a:t>
            </a:r>
          </a:p>
        </p:txBody>
      </p:sp>
      <p:sp>
        <p:nvSpPr>
          <p:cNvPr id="3" name="Text Placeholder 2"/>
          <p:cNvSpPr>
            <a:spLocks noGrp="1"/>
          </p:cNvSpPr>
          <p:nvPr>
            <p:ph type="body" idx="1"/>
          </p:nvPr>
        </p:nvSpPr>
        <p:spPr/>
        <p:txBody>
          <a:bodyPr/>
          <a:lstStyle/>
          <a:p>
            <a:r>
              <a:rPr lang="en-US" dirty="0"/>
              <a:t>Microservice architecture patterns are fundamental pillars when creating a microservice-based application. </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23140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a:t>
            </a:r>
            <a:r>
              <a:rPr lang="en-US" dirty="0" err="1"/>
              <a:t>microservices</a:t>
            </a:r>
            <a:r>
              <a:rPr lang="en-US" dirty="0"/>
              <a:t> </a:t>
            </a:r>
          </a:p>
        </p:txBody>
      </p:sp>
      <p:sp>
        <p:nvSpPr>
          <p:cNvPr id="3" name="Text Placeholder 2"/>
          <p:cNvSpPr>
            <a:spLocks noGrp="1"/>
          </p:cNvSpPr>
          <p:nvPr>
            <p:ph type="body" idx="1"/>
          </p:nvPr>
        </p:nvSpPr>
        <p:spPr/>
        <p:txBody>
          <a:bodyPr>
            <a:normAutofit/>
          </a:bodyPr>
          <a:lstStyle/>
          <a:p>
            <a:r>
              <a:rPr lang="en-US" dirty="0"/>
              <a:t>A </a:t>
            </a:r>
            <a:r>
              <a:rPr lang="en-US" dirty="0" err="1"/>
              <a:t>microservices</a:t>
            </a:r>
            <a:r>
              <a:rPr lang="en-US" dirty="0"/>
              <a:t>-based application is a distributed system running on multiple processes or services, usually even across multiple servers or hosts. </a:t>
            </a:r>
          </a:p>
          <a:p>
            <a:r>
              <a:rPr lang="en-US" dirty="0"/>
              <a:t>Each service instance is typically a process. </a:t>
            </a:r>
          </a:p>
          <a:p>
            <a:r>
              <a:rPr lang="en-US" dirty="0"/>
              <a:t>The services must interact using an inter-process communication protocol such as HTTP, AMQP, or a binary protocol like TCP, depending on the nature of each service.</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417524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a:t>
            </a:r>
            <a:r>
              <a:rPr lang="en-US" dirty="0" err="1"/>
              <a:t>microservices</a:t>
            </a:r>
            <a:r>
              <a:rPr lang="en-US" dirty="0"/>
              <a:t> </a:t>
            </a:r>
          </a:p>
        </p:txBody>
      </p:sp>
      <p:sp>
        <p:nvSpPr>
          <p:cNvPr id="3" name="Text Placeholder 2"/>
          <p:cNvSpPr>
            <a:spLocks noGrp="1"/>
          </p:cNvSpPr>
          <p:nvPr>
            <p:ph type="body" idx="1"/>
          </p:nvPr>
        </p:nvSpPr>
        <p:spPr/>
        <p:txBody>
          <a:bodyPr>
            <a:normAutofit/>
          </a:bodyPr>
          <a:lstStyle/>
          <a:p>
            <a:r>
              <a:rPr lang="en-US" b="1" dirty="0"/>
              <a:t>Synchronous messaging</a:t>
            </a:r>
            <a:r>
              <a:rPr lang="en-US" dirty="0"/>
              <a:t> </a:t>
            </a:r>
          </a:p>
          <a:p>
            <a:pPr lvl="1"/>
            <a:r>
              <a:rPr lang="en-US" dirty="0"/>
              <a:t>When a timely response is expected from a service by a system and the system waits on it till a response is received from the service, it is called </a:t>
            </a:r>
            <a:r>
              <a:rPr lang="en-US" b="1" dirty="0"/>
              <a:t>synchronous messaging</a:t>
            </a:r>
            <a:r>
              <a:rPr lang="en-US" dirty="0"/>
              <a:t>. </a:t>
            </a:r>
          </a:p>
          <a:p>
            <a:pPr lvl="1"/>
            <a:r>
              <a:rPr lang="en-US" dirty="0"/>
              <a:t>REST is one of the most sought-after choices in a microservice architecture. It is simple and supports HTTP request-response, therefore there is no need to look for an alternative. </a:t>
            </a:r>
          </a:p>
          <a:p>
            <a:r>
              <a:rPr lang="en-US" b="1" dirty="0"/>
              <a:t>Asynchronous messaging</a:t>
            </a:r>
            <a:r>
              <a:rPr lang="en-US" dirty="0"/>
              <a:t> </a:t>
            </a:r>
          </a:p>
          <a:p>
            <a:pPr lvl="1"/>
            <a:r>
              <a:rPr lang="en-US" dirty="0"/>
              <a:t>When a system is not immediately expecting a response from the service and it can</a:t>
            </a:r>
            <a:br>
              <a:rPr lang="en-US" dirty="0"/>
            </a:br>
            <a:r>
              <a:rPr lang="en-US" dirty="0"/>
              <a:t>continue processing without blocking the call, it is called as </a:t>
            </a:r>
            <a:r>
              <a:rPr lang="en-US" b="1" dirty="0"/>
              <a:t>asynchronous messaging</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364626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types - Protocols</a:t>
            </a:r>
          </a:p>
        </p:txBody>
      </p:sp>
      <p:sp>
        <p:nvSpPr>
          <p:cNvPr id="3" name="Text Placeholder 2"/>
          <p:cNvSpPr>
            <a:spLocks noGrp="1"/>
          </p:cNvSpPr>
          <p:nvPr>
            <p:ph type="body" idx="1"/>
          </p:nvPr>
        </p:nvSpPr>
        <p:spPr/>
        <p:txBody>
          <a:bodyPr>
            <a:normAutofit fontScale="92500"/>
          </a:bodyPr>
          <a:lstStyle/>
          <a:p>
            <a:r>
              <a:rPr lang="en-US" dirty="0"/>
              <a:t>Synchronous protocol. HTTP is a synchronous protocol. The client sends a request and waits for a response from the service. That's independent of the client code execution that could be synchronous (thread is blocked) or asynchronous (thread isn't blocked, and the response will reach a callback eventually). The important point here is that the protocol (HTTP/HTTPS) is synchronous and the client code can only continue its task when it receives the HTTP server response.</a:t>
            </a:r>
          </a:p>
          <a:p>
            <a:r>
              <a:rPr lang="en-US" dirty="0"/>
              <a:t>Asynchronous protocol. Other protocols like AMQP (a protocol supported by many operating systems and cloud environments) use asynchronous messages. The client code or message sender usually doesn't wait for a response. It just sends the message as when sending a message to a </a:t>
            </a:r>
            <a:r>
              <a:rPr lang="en-US" dirty="0" err="1"/>
              <a:t>RabbitMQ</a:t>
            </a:r>
            <a:r>
              <a:rPr lang="en-US" dirty="0"/>
              <a:t> queue or any other message broker.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9328760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3235</TotalTime>
  <Words>1868</Words>
  <Application>Microsoft Office PowerPoint</Application>
  <PresentationFormat>Widescreen</PresentationFormat>
  <Paragraphs>187</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Wingdings</vt:lpstr>
      <vt:lpstr>Office Theme</vt:lpstr>
      <vt:lpstr>Introduction to Microservices Architecture</vt:lpstr>
      <vt:lpstr>Objectives</vt:lpstr>
      <vt:lpstr>What are microservices?</vt:lpstr>
      <vt:lpstr>Microservice attributes </vt:lpstr>
      <vt:lpstr>Microservice benefits </vt:lpstr>
      <vt:lpstr>Architecting container</vt:lpstr>
      <vt:lpstr>Communication in microservices </vt:lpstr>
      <vt:lpstr>Communication in microservices </vt:lpstr>
      <vt:lpstr>Communication types - Protocols</vt:lpstr>
      <vt:lpstr>Communication types - Receivers</vt:lpstr>
      <vt:lpstr>Asynchronous microservice integration - 1</vt:lpstr>
      <vt:lpstr>Asynchronous microservice integration - 2</vt:lpstr>
      <vt:lpstr>Communication styles - 1 </vt:lpstr>
      <vt:lpstr>Communication styles - 2 </vt:lpstr>
      <vt:lpstr>Asynchronous message-based communication</vt:lpstr>
      <vt:lpstr>Asynchronous message-based communication</vt:lpstr>
      <vt:lpstr>Asynchronous message-based communication</vt:lpstr>
      <vt:lpstr>Microservices ecosystem in ASP.NET Core - 1</vt:lpstr>
      <vt:lpstr>Microservices ecosystem in ASP.NET Core - 2</vt:lpstr>
      <vt:lpstr>What is Docker? </vt:lpstr>
      <vt:lpstr>Comparing Docker containers with VM</vt:lpstr>
      <vt:lpstr>Introduction to Containers and Docker </vt:lpstr>
      <vt:lpstr>.NET for Docker containers </vt:lpstr>
      <vt:lpstr>Building a Microservice with ASP.NET Core - 1</vt:lpstr>
      <vt:lpstr>Building a Microservice with ASP.NET Core - 2 </vt:lpstr>
      <vt:lpstr>Building a Microservice with ASP.NET Core - 3</vt:lpstr>
      <vt:lpstr>Building a Microservice with ASP.NET Core - 4</vt:lpstr>
      <vt:lpstr>Building a Microservice with ASP.NET Core - 5</vt:lpstr>
      <vt:lpstr>Building a Microservice with ASP.NET Core - 6</vt:lpstr>
      <vt:lpstr>Building a Microservice with ASP.NET Core - 7</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Microservices Architecture</dc:title>
  <dc:creator>Thanh Van</dc:creator>
  <cp:lastModifiedBy>Chu Dinh Phu 2 (FE Ban NCPT)</cp:lastModifiedBy>
  <cp:revision>79</cp:revision>
  <dcterms:created xsi:type="dcterms:W3CDTF">2021-01-25T08:25:31Z</dcterms:created>
  <dcterms:modified xsi:type="dcterms:W3CDTF">2023-09-20T08:48:08Z</dcterms:modified>
</cp:coreProperties>
</file>