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Tahoma" panose="020B0604030504040204" pitchFamily="3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hAzlQD0GSie/yCbE8OiNzEUBZo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7" name="Google Shape;16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5" name="Google Shape;17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3" name="Google Shape;18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1" name="Google Shape;19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FF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9" name="Google Shape;15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7"/>
          <p:cNvSpPr txBox="1"/>
          <p:nvPr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17" descr="NET Exceptions - System.Data.ObjectNotFoundExceptio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77178" y="0"/>
            <a:ext cx="1953088" cy="7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CB2CB9-DC5B-2551-132C-B14AF1CC18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182370" cy="57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body" idx="1"/>
          </p:nvPr>
        </p:nvSpPr>
        <p:spPr>
          <a:xfrm>
            <a:off x="864093" y="190032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sldNum" idx="12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18"/>
          <p:cNvSpPr txBox="1"/>
          <p:nvPr/>
        </p:nvSpPr>
        <p:spPr>
          <a:xfrm>
            <a:off x="1" y="600803"/>
            <a:ext cx="207390" cy="973473"/>
          </a:xfrm>
          <a:prstGeom prst="rect">
            <a:avLst/>
          </a:prstGeom>
          <a:solidFill>
            <a:srgbClr val="F4AF8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18" descr="NET Exceptions - System.Data.ObjectNotFoundExceptio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77178" y="0"/>
            <a:ext cx="1953088" cy="78123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8"/>
          <p:cNvSpPr txBox="1">
            <a:spLocks noGrp="1"/>
          </p:cNvSpPr>
          <p:nvPr>
            <p:ph type="dt" idx="10"/>
          </p:nvPr>
        </p:nvSpPr>
        <p:spPr>
          <a:xfrm>
            <a:off x="838200" y="648069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B9099F-6212-D338-200B-06AA6A913C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26126"/>
            <a:ext cx="1182370" cy="57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1428207" y="2241458"/>
            <a:ext cx="9744890" cy="1774360"/>
          </a:xfrm>
          <a:prstGeom prst="rect">
            <a:avLst/>
          </a:prstGeom>
          <a:gradFill>
            <a:gsLst>
              <a:gs pos="0">
                <a:srgbClr val="F6F9FC"/>
              </a:gs>
              <a:gs pos="74000">
                <a:srgbClr val="B3D1EC"/>
              </a:gs>
              <a:gs pos="83000">
                <a:srgbClr val="B3D1EC"/>
              </a:gs>
              <a:gs pos="100000">
                <a:srgbClr val="CCE0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accent2"/>
              </a:buClr>
              <a:buSzPts val="4400"/>
            </a:pPr>
            <a:r>
              <a:rPr lang="en-US" sz="4400" b="1" dirty="0">
                <a:solidFill>
                  <a:schemeClr val="accent2"/>
                </a:solidFill>
              </a:rPr>
              <a:t>Building Cross-Platform Back-End Application with .NET</a:t>
            </a:r>
            <a:endParaRPr sz="4400" b="1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>
            <a:spLocks noGrp="1"/>
          </p:cNvSpPr>
          <p:nvPr>
            <p:ph type="title"/>
          </p:nvPr>
        </p:nvSpPr>
        <p:spPr>
          <a:xfrm>
            <a:off x="769190" y="749804"/>
            <a:ext cx="10515600" cy="6114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Evaluation Strategy </a:t>
            </a:r>
            <a:endParaRPr/>
          </a:p>
        </p:txBody>
      </p:sp>
      <p:sp>
        <p:nvSpPr>
          <p:cNvPr id="170" name="Google Shape;170;p11"/>
          <p:cNvSpPr txBox="1">
            <a:spLocks noGrp="1"/>
          </p:cNvSpPr>
          <p:nvPr>
            <p:ph type="body" idx="1"/>
          </p:nvPr>
        </p:nvSpPr>
        <p:spPr>
          <a:xfrm>
            <a:off x="769190" y="1315237"/>
            <a:ext cx="10755702" cy="506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050"/>
              <a:buFont typeface="Noto Sans Symbols"/>
              <a:buChar char="◆"/>
            </a:pPr>
            <a:r>
              <a:rPr lang="en-US" sz="2100" b="1">
                <a:latin typeface="Arial"/>
                <a:ea typeface="Arial"/>
                <a:cs typeface="Arial"/>
                <a:sym typeface="Arial"/>
              </a:rPr>
              <a:t>Must attend more than 80% of contact hours (if not, not allow to take exam).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3735"/>
              </a:buClr>
              <a:buSzPts val="1050"/>
              <a:buFont typeface="Noto Sans Symbols"/>
              <a:buChar char="◆"/>
            </a:pPr>
            <a:r>
              <a:rPr lang="en-US" sz="2100" b="1">
                <a:latin typeface="Arial"/>
                <a:ea typeface="Arial"/>
                <a:cs typeface="Arial"/>
                <a:sym typeface="Arial"/>
              </a:rPr>
              <a:t>Evaluating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02 Progress Tests (PT, 10%)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03 Assignments (AS, 10%)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01 Practical Exam (PE, 25%)     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01 Group Project(GP, 25%)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Final Exam (FE, 30%)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Total score=10%(PT)+10%(AS)+25%(PE)+25%(GR)+30% (FE)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3735"/>
              </a:buClr>
              <a:buSzPts val="1050"/>
              <a:buFont typeface="Noto Sans Symbols"/>
              <a:buChar char="◆"/>
            </a:pPr>
            <a:r>
              <a:rPr lang="en-US" sz="2100" b="1">
                <a:latin typeface="Arial"/>
                <a:ea typeface="Arial"/>
                <a:cs typeface="Arial"/>
                <a:sym typeface="Arial"/>
              </a:rPr>
              <a:t>Pass: 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Every on-going assessment component &gt;0 and 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Practical Exam &gt;=4 and 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Final Exam Score &gt;=4 and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Final Result  &gt;=5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3735"/>
              </a:buClr>
              <a:buSzPts val="1050"/>
              <a:buFont typeface="Noto Sans Symbols"/>
              <a:buChar char="◆"/>
            </a:pPr>
            <a:r>
              <a:rPr lang="en-US" sz="2100" b="1">
                <a:latin typeface="Arial"/>
                <a:ea typeface="Arial"/>
                <a:cs typeface="Arial"/>
                <a:sym typeface="Arial"/>
              </a:rPr>
              <a:t>Final exam retake only when not passed</a:t>
            </a:r>
            <a:endParaRPr/>
          </a:p>
        </p:txBody>
      </p:sp>
      <p:sp>
        <p:nvSpPr>
          <p:cNvPr id="171" name="Google Shape;171;p11"/>
          <p:cNvSpPr txBox="1">
            <a:spLocks noGrp="1"/>
          </p:cNvSpPr>
          <p:nvPr>
            <p:ph type="sldNum" idx="12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>
            <a:spLocks noGrp="1"/>
          </p:cNvSpPr>
          <p:nvPr>
            <p:ph type="title"/>
          </p:nvPr>
        </p:nvSpPr>
        <p:spPr>
          <a:xfrm>
            <a:off x="622541" y="876515"/>
            <a:ext cx="10515600" cy="4771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How to study</a:t>
            </a:r>
            <a:endParaRPr/>
          </a:p>
        </p:txBody>
      </p:sp>
      <p:sp>
        <p:nvSpPr>
          <p:cNvPr id="178" name="Google Shape;178;p12"/>
          <p:cNvSpPr txBox="1">
            <a:spLocks noGrp="1"/>
          </p:cNvSpPr>
          <p:nvPr>
            <p:ph type="body" idx="1"/>
          </p:nvPr>
        </p:nvSpPr>
        <p:spPr>
          <a:xfrm>
            <a:off x="605289" y="1485189"/>
            <a:ext cx="11092131" cy="482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This course is complex knowledge (however, it’s attractive and exciting), so you need to keep a tight grip on it</a:t>
            </a:r>
            <a:endParaRPr/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sz="2100" b="1">
                <a:latin typeface="Arial"/>
                <a:ea typeface="Arial"/>
                <a:cs typeface="Arial"/>
                <a:sym typeface="Arial"/>
              </a:rPr>
              <a:t>Read</a:t>
            </a:r>
            <a:endParaRPr/>
          </a:p>
          <a:p>
            <a:pPr marL="1143000" lvl="2" indent="-22860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On the books to get the general concept</a:t>
            </a:r>
            <a:endParaRPr/>
          </a:p>
          <a:p>
            <a:pPr marL="1143000" lvl="2" indent="-22860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Reference, study, collection from anywhere else (internet, your classmate, forum …)</a:t>
            </a:r>
            <a:endParaRPr/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sz="2100" b="1">
                <a:latin typeface="Arial"/>
                <a:ea typeface="Arial"/>
                <a:cs typeface="Arial"/>
                <a:sym typeface="Arial"/>
              </a:rPr>
              <a:t>Attend lectures</a:t>
            </a:r>
            <a:endParaRPr/>
          </a:p>
          <a:p>
            <a:pPr marL="1143000" lvl="2" indent="-22860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Listen, understand, then make your notes</a:t>
            </a:r>
            <a:endParaRPr/>
          </a:p>
          <a:p>
            <a:pPr marL="1143000" lvl="2" indent="-22860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Give your explanation about some topic in lectures</a:t>
            </a:r>
            <a:endParaRPr/>
          </a:p>
          <a:p>
            <a:pPr marL="1143000" lvl="2" indent="-22860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Ask questions</a:t>
            </a:r>
            <a:endParaRPr/>
          </a:p>
          <a:p>
            <a:pPr marL="1143000" lvl="2" indent="-22860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Give some examples that do not exist in your book</a:t>
            </a:r>
            <a:endParaRPr/>
          </a:p>
          <a:p>
            <a:pPr marL="1143000" lvl="2" indent="-22860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Practice all the exercises, demo to make your sense </a:t>
            </a:r>
            <a:endParaRPr/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sz="2100" b="1">
                <a:latin typeface="Arial"/>
                <a:ea typeface="Arial"/>
                <a:cs typeface="Arial"/>
                <a:sym typeface="Arial"/>
              </a:rPr>
              <a:t>After classes</a:t>
            </a:r>
            <a:endParaRPr/>
          </a:p>
          <a:p>
            <a:pPr marL="1143000" lvl="2" indent="-22860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Discuss your classmate indirectly, on the forum</a:t>
            </a:r>
            <a:endParaRPr/>
          </a:p>
          <a:p>
            <a:pPr marL="1143000" lvl="2" indent="-22860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Analyze, design, and implement workshops and assignments. 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Write reports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in your notebook</a:t>
            </a:r>
            <a:endParaRPr/>
          </a:p>
          <a:p>
            <a:pPr marL="1143000" lvl="2" indent="-22860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Build your team in yourselves to support together in studying</a:t>
            </a:r>
            <a:endParaRPr/>
          </a:p>
        </p:txBody>
      </p:sp>
      <p:sp>
        <p:nvSpPr>
          <p:cNvPr id="179" name="Google Shape;179;p12"/>
          <p:cNvSpPr txBox="1">
            <a:spLocks noGrp="1"/>
          </p:cNvSpPr>
          <p:nvPr>
            <p:ph type="sldNum" idx="12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>
            <a:spLocks noGrp="1"/>
          </p:cNvSpPr>
          <p:nvPr>
            <p:ph type="title"/>
          </p:nvPr>
        </p:nvSpPr>
        <p:spPr>
          <a:xfrm>
            <a:off x="631166" y="834899"/>
            <a:ext cx="10515600" cy="5300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Academic policy</a:t>
            </a:r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body" idx="1"/>
          </p:nvPr>
        </p:nvSpPr>
        <p:spPr>
          <a:xfrm>
            <a:off x="570781" y="1593205"/>
            <a:ext cx="11126638" cy="453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300"/>
              <a:buFont typeface="Noto Sans Symbols"/>
              <a:buChar char="◆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Cheating, plagiarism and breach of copyright are serious offenses under this Policy.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Cheating</a:t>
            </a:r>
            <a:endParaRPr/>
          </a:p>
          <a:p>
            <a:pPr marL="1143000" lvl="2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Cheating during a test or exam is construed as talking, peeking at another student’s paper or any other clandestine method of transmitting information.</a:t>
            </a:r>
            <a:endParaRPr/>
          </a:p>
          <a:p>
            <a:pPr marL="685800" lvl="1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Plagiarism</a:t>
            </a:r>
            <a:endParaRPr/>
          </a:p>
          <a:p>
            <a:pPr marL="1143000" lvl="2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Plagiarism is using the work of others without citing it; that is, holding the work of others out as your own work. </a:t>
            </a:r>
            <a:endParaRPr/>
          </a:p>
          <a:p>
            <a:pPr marL="685800" lvl="1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Breach of Copyright</a:t>
            </a:r>
            <a:endParaRPr/>
          </a:p>
          <a:p>
            <a:pPr marL="1143000" lvl="2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If you photocopy a textbook without the copyright holder's permission, you violate copyright law. </a:t>
            </a: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sldNum" idx="12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>
            <a:spLocks noGrp="1"/>
          </p:cNvSpPr>
          <p:nvPr>
            <p:ph type="title"/>
          </p:nvPr>
        </p:nvSpPr>
        <p:spPr>
          <a:xfrm>
            <a:off x="665672" y="861859"/>
            <a:ext cx="10515600" cy="6025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Enjoy the Course</a:t>
            </a:r>
            <a:endParaRPr/>
          </a:p>
        </p:txBody>
      </p:sp>
      <p:sp>
        <p:nvSpPr>
          <p:cNvPr id="194" name="Google Shape;194;p14"/>
          <p:cNvSpPr txBox="1">
            <a:spLocks noGrp="1"/>
          </p:cNvSpPr>
          <p:nvPr>
            <p:ph type="body" idx="1"/>
          </p:nvPr>
        </p:nvSpPr>
        <p:spPr>
          <a:xfrm>
            <a:off x="665672" y="1979406"/>
            <a:ext cx="10763588" cy="370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300"/>
              <a:buFont typeface="Noto Sans Symbols"/>
              <a:buChar char="◆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Be enthusiastic about the material because it is interesting, useful and an important part of your training as a software engineer.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973735"/>
              </a:buClr>
              <a:buSzPts val="1300"/>
              <a:buFont typeface="Noto Sans Symbols"/>
              <a:buChar char="◆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Our job is to help you learn and enjoy the experience.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973735"/>
              </a:buClr>
              <a:buSzPts val="1300"/>
              <a:buFont typeface="Noto Sans Symbols"/>
              <a:buChar char="◆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We will do our best but we need your help. 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973735"/>
              </a:buClr>
              <a:buSzPts val="1300"/>
              <a:buFont typeface="Noto Sans Symbols"/>
              <a:buChar char="◆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So let’s all have fun together with C# Application Development!!!</a:t>
            </a:r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sldNum" idx="12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 txBox="1">
            <a:spLocks noGrp="1"/>
          </p:cNvSpPr>
          <p:nvPr>
            <p:ph type="title"/>
          </p:nvPr>
        </p:nvSpPr>
        <p:spPr>
          <a:xfrm>
            <a:off x="673080" y="886356"/>
            <a:ext cx="9739883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Install tools for programming if needed</a:t>
            </a:r>
            <a:endParaRPr/>
          </a:p>
        </p:txBody>
      </p:sp>
      <p:sp>
        <p:nvSpPr>
          <p:cNvPr id="203" name="Google Shape;203;p15"/>
          <p:cNvSpPr txBox="1"/>
          <p:nvPr/>
        </p:nvSpPr>
        <p:spPr>
          <a:xfrm>
            <a:off x="2488463" y="2810145"/>
            <a:ext cx="6629400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Q&amp;A</a:t>
            </a:r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ldNum" idx="12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726056" y="754812"/>
            <a:ext cx="10515600" cy="7092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Why should you study this course?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sldNum" idx="12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743308" y="1593428"/>
            <a:ext cx="10694578" cy="479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algn="just">
              <a:lnSpc>
                <a:spcPct val="150000"/>
              </a:lnSpc>
              <a:spcBef>
                <a:spcPts val="0"/>
              </a:spcBef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 dirty="0"/>
              <a:t>Apply C# language for develop ASP.NET WEB API ( RESTful Service applications )  </a:t>
            </a:r>
          </a:p>
          <a:p>
            <a:pPr marL="342900" lvl="0" algn="just">
              <a:lnSpc>
                <a:spcPct val="150000"/>
              </a:lnSpc>
              <a:spcBef>
                <a:spcPts val="0"/>
              </a:spcBef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 dirty="0"/>
              <a:t>Understand fundamental concepts of .NET Core Platform</a:t>
            </a:r>
          </a:p>
          <a:p>
            <a:pPr marL="342900" lvl="0" algn="just">
              <a:lnSpc>
                <a:spcPct val="150000"/>
              </a:lnSpc>
              <a:spcBef>
                <a:spcPts val="0"/>
              </a:spcBef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 dirty="0"/>
              <a:t>Understand the basic knowledge of  ASP.NET WEB API on .NET Core</a:t>
            </a:r>
          </a:p>
          <a:p>
            <a:pPr marL="342900" lvl="0" algn="just">
              <a:lnSpc>
                <a:spcPct val="150000"/>
              </a:lnSpc>
              <a:spcBef>
                <a:spcPts val="0"/>
              </a:spcBef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 dirty="0"/>
              <a:t>Understand the basic knowledge of RESTful Service and </a:t>
            </a:r>
            <a:r>
              <a:rPr lang="en-US" dirty="0" err="1"/>
              <a:t>Microservice</a:t>
            </a:r>
            <a:r>
              <a:rPr lang="en-US" dirty="0"/>
              <a:t> architecture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body" idx="1"/>
          </p:nvPr>
        </p:nvSpPr>
        <p:spPr>
          <a:xfrm>
            <a:off x="786444" y="1710542"/>
            <a:ext cx="10515600" cy="180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Completed:</a:t>
            </a:r>
            <a:endParaRPr dirty="0"/>
          </a:p>
          <a:p>
            <a:pPr marL="685800" lvl="1" indent="-228600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ts val="2600"/>
              <a:buFont typeface="Noto Sans Symbols"/>
              <a:buChar char="▪"/>
            </a:pPr>
            <a:r>
              <a:rPr lang="en-US" sz="2600" dirty="0"/>
              <a:t>PRN221 (Building Cross-Platform Web Application With .NET)</a:t>
            </a:r>
            <a:endParaRPr dirty="0"/>
          </a:p>
        </p:txBody>
      </p:sp>
      <p:sp>
        <p:nvSpPr>
          <p:cNvPr id="114" name="Google Shape;114;p4"/>
          <p:cNvSpPr txBox="1">
            <a:spLocks noGrp="1"/>
          </p:cNvSpPr>
          <p:nvPr>
            <p:ph type="sldNum" idx="12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786444" y="751831"/>
            <a:ext cx="10515600" cy="7514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Prerequisites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704497" y="787486"/>
            <a:ext cx="10806720" cy="7480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Course Objectives </a:t>
            </a: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704497" y="1654529"/>
            <a:ext cx="10724763" cy="495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algn="just">
              <a:lnSpc>
                <a:spcPct val="130000"/>
              </a:lnSpc>
              <a:spcBef>
                <a:spcPts val="0"/>
              </a:spcBef>
              <a:buClr>
                <a:srgbClr val="973735"/>
              </a:buClr>
              <a:buSzPts val="1300"/>
              <a:buFont typeface="Noto Sans Symbols"/>
              <a:buChar char="◆"/>
            </a:pPr>
            <a:r>
              <a:rPr lang="en-US" sz="2600" dirty="0"/>
              <a:t>Describe about  .NET Core Platform,  and ASP.NET Core Web API  Architecture</a:t>
            </a:r>
          </a:p>
          <a:p>
            <a:pPr marL="342900" lvl="0" algn="just">
              <a:lnSpc>
                <a:spcPct val="130000"/>
              </a:lnSpc>
              <a:spcBef>
                <a:spcPts val="0"/>
              </a:spcBef>
              <a:buClr>
                <a:srgbClr val="973735"/>
              </a:buClr>
              <a:buSzPts val="1300"/>
              <a:buFont typeface="Noto Sans Symbols"/>
              <a:buChar char="◆"/>
            </a:pPr>
            <a:r>
              <a:rPr lang="en-US" sz="2600" dirty="0"/>
              <a:t>Demonstrate Models, OData, Entity Framework Core, Media Formatters &amp; Content Negotiation </a:t>
            </a:r>
          </a:p>
          <a:p>
            <a:pPr marL="342900" lvl="0" algn="just">
              <a:lnSpc>
                <a:spcPct val="130000"/>
              </a:lnSpc>
              <a:spcBef>
                <a:spcPts val="0"/>
              </a:spcBef>
              <a:buClr>
                <a:srgbClr val="973735"/>
              </a:buClr>
              <a:buSzPts val="1300"/>
              <a:buFont typeface="Noto Sans Symbols"/>
              <a:buChar char="◆"/>
            </a:pPr>
            <a:r>
              <a:rPr lang="en-US" sz="2600" dirty="0"/>
              <a:t>Demonstrate about  and Binding, Validation &amp; Routing and sending AJAX Requests to ASP.NET Core Web API </a:t>
            </a:r>
          </a:p>
          <a:p>
            <a:pPr marL="342900" lvl="0" algn="just">
              <a:lnSpc>
                <a:spcPct val="130000"/>
              </a:lnSpc>
              <a:spcBef>
                <a:spcPts val="0"/>
              </a:spcBef>
              <a:buClr>
                <a:srgbClr val="973735"/>
              </a:buClr>
              <a:buSzPts val="1300"/>
              <a:buFont typeface="Noto Sans Symbols"/>
              <a:buChar char="◆"/>
            </a:pPr>
            <a:r>
              <a:rPr lang="en-US" sz="2600" dirty="0"/>
              <a:t>Demonstrate about implementing security in RESTful </a:t>
            </a:r>
            <a:r>
              <a:rPr lang="en-US" sz="2600" dirty="0" err="1"/>
              <a:t>WebService</a:t>
            </a:r>
            <a:r>
              <a:rPr lang="en-US" sz="2600" dirty="0"/>
              <a:t>, implementing RESTful Services by WCF, </a:t>
            </a:r>
            <a:r>
              <a:rPr lang="en-US" sz="2600" dirty="0" err="1"/>
              <a:t>gRPC</a:t>
            </a:r>
            <a:r>
              <a:rPr lang="en-US" sz="2600" dirty="0"/>
              <a:t> Services and introduction about </a:t>
            </a:r>
            <a:r>
              <a:rPr lang="en-US" sz="2600" dirty="0" err="1"/>
              <a:t>Microservices</a:t>
            </a:r>
            <a:r>
              <a:rPr lang="en-US" sz="2600" dirty="0"/>
              <a:t> architecture. </a:t>
            </a:r>
            <a:endParaRPr sz="2600" dirty="0">
              <a:sym typeface="Arial"/>
            </a:endParaRPr>
          </a:p>
        </p:txBody>
      </p:sp>
      <p:sp>
        <p:nvSpPr>
          <p:cNvPr id="123" name="Google Shape;123;p5"/>
          <p:cNvSpPr txBox="1">
            <a:spLocks noGrp="1"/>
          </p:cNvSpPr>
          <p:nvPr>
            <p:ph type="sldNum" idx="12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708804" y="747130"/>
            <a:ext cx="10515600" cy="796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Course Description</a:t>
            </a:r>
            <a:endParaRPr/>
          </a:p>
        </p:txBody>
      </p:sp>
      <p:sp>
        <p:nvSpPr>
          <p:cNvPr id="130" name="Google Shape;130;p6"/>
          <p:cNvSpPr txBox="1">
            <a:spLocks noGrp="1"/>
          </p:cNvSpPr>
          <p:nvPr>
            <p:ph type="body" idx="1"/>
          </p:nvPr>
        </p:nvSpPr>
        <p:spPr>
          <a:xfrm>
            <a:off x="760577" y="1583704"/>
            <a:ext cx="10642805" cy="441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algn="just">
              <a:lnSpc>
                <a:spcPct val="130000"/>
              </a:lnSpc>
              <a:spcBef>
                <a:spcPts val="0"/>
              </a:spcBef>
              <a:buClr>
                <a:srgbClr val="973735"/>
              </a:buClr>
              <a:buSzPts val="1300"/>
              <a:buFont typeface="Noto Sans Symbols"/>
              <a:buChar char="◆"/>
            </a:pPr>
            <a:r>
              <a:rPr lang="en-US" sz="2600" dirty="0"/>
              <a:t>Develop Cross - platform Back-end application can be used by  Desktop or Web applications (Cross - platform)</a:t>
            </a:r>
          </a:p>
          <a:p>
            <a:pPr marL="342900" algn="just">
              <a:lnSpc>
                <a:spcPct val="130000"/>
              </a:lnSpc>
              <a:spcBef>
                <a:spcPts val="0"/>
              </a:spcBef>
              <a:buClr>
                <a:srgbClr val="973735"/>
              </a:buClr>
              <a:buSzPts val="1300"/>
              <a:buFont typeface="Noto Sans Symbols"/>
              <a:buChar char="◆"/>
            </a:pPr>
            <a:r>
              <a:rPr lang="en-US" sz="2600" dirty="0"/>
              <a:t>Develop RESTful Service applications by ASP.NET Web API  and Windows Communication Foundation (WCF)  </a:t>
            </a:r>
          </a:p>
          <a:p>
            <a:pPr marL="342900" algn="just">
              <a:lnSpc>
                <a:spcPct val="130000"/>
              </a:lnSpc>
              <a:spcBef>
                <a:spcPts val="0"/>
              </a:spcBef>
              <a:buClr>
                <a:srgbClr val="973735"/>
              </a:buClr>
              <a:buSzPts val="1300"/>
              <a:buFont typeface="Noto Sans Symbols"/>
              <a:buChar char="◆"/>
            </a:pPr>
            <a:r>
              <a:rPr lang="en-US" sz="2600" dirty="0"/>
              <a:t>Implement  security in the ASP.NET Core Web API</a:t>
            </a:r>
          </a:p>
          <a:p>
            <a:pPr marL="342900" algn="just">
              <a:lnSpc>
                <a:spcPct val="130000"/>
              </a:lnSpc>
              <a:spcBef>
                <a:spcPts val="0"/>
              </a:spcBef>
              <a:buClr>
                <a:srgbClr val="973735"/>
              </a:buClr>
              <a:buSzPts val="1300"/>
              <a:buFont typeface="Noto Sans Symbols"/>
              <a:buChar char="◆"/>
            </a:pPr>
            <a:r>
              <a:rPr lang="en-US" sz="2600" dirty="0"/>
              <a:t>Implement sending Ajax request to  ASP.NET Core Web API </a:t>
            </a:r>
          </a:p>
          <a:p>
            <a:pPr marL="342900" algn="just">
              <a:lnSpc>
                <a:spcPct val="130000"/>
              </a:lnSpc>
              <a:spcBef>
                <a:spcPts val="0"/>
              </a:spcBef>
              <a:buClr>
                <a:srgbClr val="973735"/>
              </a:buClr>
              <a:buSzPts val="1300"/>
              <a:buFont typeface="Noto Sans Symbols"/>
              <a:buChar char="◆"/>
            </a:pPr>
            <a:r>
              <a:rPr lang="en-US" sz="2600" dirty="0"/>
              <a:t>Implement security  JWT  in ASP.NET Core Web API</a:t>
            </a:r>
          </a:p>
          <a:p>
            <a:pPr marL="342900" algn="just">
              <a:lnSpc>
                <a:spcPct val="130000"/>
              </a:lnSpc>
              <a:spcBef>
                <a:spcPts val="0"/>
              </a:spcBef>
              <a:buClr>
                <a:srgbClr val="973735"/>
              </a:buClr>
              <a:buSzPts val="1300"/>
              <a:buFont typeface="Noto Sans Symbols"/>
              <a:buChar char="◆"/>
            </a:pPr>
            <a:r>
              <a:rPr lang="en-US" sz="2600" dirty="0"/>
              <a:t>Develop Distributed applications based on </a:t>
            </a:r>
            <a:r>
              <a:rPr lang="en-US" sz="2600" dirty="0" err="1"/>
              <a:t>Microservice</a:t>
            </a:r>
            <a:r>
              <a:rPr lang="en-US" sz="2600" dirty="0"/>
              <a:t> architecture</a:t>
            </a:r>
            <a:endParaRPr sz="2600" dirty="0"/>
          </a:p>
        </p:txBody>
      </p:sp>
      <p:sp>
        <p:nvSpPr>
          <p:cNvPr id="131" name="Google Shape;131;p6"/>
          <p:cNvSpPr txBox="1">
            <a:spLocks noGrp="1"/>
          </p:cNvSpPr>
          <p:nvPr>
            <p:ph type="sldNum" idx="12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682925" y="710350"/>
            <a:ext cx="10515600" cy="8599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Course Plan</a:t>
            </a:r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838200" y="2743704"/>
            <a:ext cx="10515600" cy="859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0"/>
              <a:buFont typeface="Noto Sans Symbols"/>
              <a:buNone/>
            </a:pPr>
            <a:r>
              <a:rPr lang="en-US" sz="4000" b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course plan on CMS</a:t>
            </a:r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sldNum" idx="12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640888" y="768989"/>
            <a:ext cx="10515600" cy="833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Materials/ References</a:t>
            </a:r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body" idx="1"/>
          </p:nvPr>
        </p:nvSpPr>
        <p:spPr>
          <a:xfrm>
            <a:off x="640888" y="1805430"/>
            <a:ext cx="11176643" cy="467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2600" dirty="0"/>
              <a:t>1) Creating ASP.NET Core Web Applications</a:t>
            </a:r>
          </a:p>
          <a:p>
            <a:pPr marL="114300" indent="0">
              <a:buNone/>
            </a:pPr>
            <a:r>
              <a:rPr lang="en-US" sz="2600" dirty="0"/>
              <a:t>	ISBN: 978-1-4842-6828-5</a:t>
            </a:r>
          </a:p>
          <a:p>
            <a:pPr marL="114300" indent="0">
              <a:buNone/>
            </a:pPr>
            <a:r>
              <a:rPr lang="en-US" sz="2600" dirty="0"/>
              <a:t>2) Building RESTful Web services with .NET Core</a:t>
            </a:r>
          </a:p>
          <a:p>
            <a:pPr marL="114300" indent="0">
              <a:buNone/>
            </a:pPr>
            <a:r>
              <a:rPr lang="en-US" sz="2600" dirty="0"/>
              <a:t>	ISBN: 978-1-78829-157-6</a:t>
            </a:r>
          </a:p>
          <a:p>
            <a:pPr marL="114300" indent="0">
              <a:buNone/>
            </a:pPr>
            <a:r>
              <a:rPr lang="en-US" sz="2600" dirty="0"/>
              <a:t>3) C# 9 and .NET 5 – Modern Cross-Platform Development - Fifth Edition</a:t>
            </a:r>
          </a:p>
          <a:p>
            <a:pPr marL="114300" indent="0">
              <a:buNone/>
            </a:pPr>
            <a:r>
              <a:rPr lang="en-US" sz="2600" dirty="0"/>
              <a:t>	ISBN: 978-1800568105</a:t>
            </a:r>
          </a:p>
          <a:p>
            <a:pPr marL="114300" indent="0">
              <a:buNone/>
            </a:pPr>
            <a:r>
              <a:rPr lang="en-US" sz="2600" dirty="0"/>
              <a:t>4) Beginning Database Programming Using ASP.NET Core 3</a:t>
            </a:r>
          </a:p>
          <a:p>
            <a:pPr marL="114300" indent="0">
              <a:buNone/>
            </a:pPr>
            <a:r>
              <a:rPr lang="en-US" sz="2600" dirty="0"/>
              <a:t>	ISBN: 978-1-4842-5509-4</a:t>
            </a:r>
          </a:p>
          <a:p>
            <a:pPr marL="114300" indent="0">
              <a:buNone/>
            </a:pPr>
            <a:r>
              <a:rPr lang="en-US" sz="2600" dirty="0"/>
              <a:t>5) https://docs.microsoft.com/en-us/dotnet/core/introduction</a:t>
            </a:r>
          </a:p>
          <a:p>
            <a:endParaRPr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ldNum" idx="12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>
            <a:spLocks noGrp="1"/>
          </p:cNvSpPr>
          <p:nvPr>
            <p:ph type="title"/>
          </p:nvPr>
        </p:nvSpPr>
        <p:spPr>
          <a:xfrm>
            <a:off x="734683" y="756241"/>
            <a:ext cx="10515600" cy="8777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Learning Environments</a:t>
            </a:r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726057" y="1745046"/>
            <a:ext cx="10591800" cy="2481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300"/>
              <a:buFont typeface="Noto Sans Symbols"/>
              <a:buChar char="◆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.NET 5 or later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3735"/>
              </a:buClr>
              <a:buSzPts val="1300"/>
              <a:buFont typeface="Noto Sans Symbols"/>
              <a:buChar char="◆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Visual Studio 2019 or later (</a:t>
            </a:r>
            <a:r>
              <a:rPr lang="en-US" sz="2600" u="sng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https://visualstudio.microsoft.com/downloads/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3735"/>
              </a:buClr>
              <a:buSzPts val="1300"/>
              <a:buFont typeface="Noto Sans Symbols"/>
              <a:buChar char="◆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MS SQL Server 2014 or later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3735"/>
              </a:buClr>
              <a:buSzPts val="1300"/>
              <a:buFont typeface="Noto Sans Symbols"/>
              <a:buChar char="◆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A Notebook for reports of labs and assignments.</a:t>
            </a:r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ldNum" idx="12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>
            <a:spLocks noGrp="1"/>
          </p:cNvSpPr>
          <p:nvPr>
            <p:ph type="title"/>
          </p:nvPr>
        </p:nvSpPr>
        <p:spPr>
          <a:xfrm>
            <a:off x="726055" y="782376"/>
            <a:ext cx="10515600" cy="4772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000" b="1"/>
              <a:t>Course Rules</a:t>
            </a:r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body" idx="1"/>
          </p:nvPr>
        </p:nvSpPr>
        <p:spPr>
          <a:xfrm>
            <a:off x="726055" y="1397553"/>
            <a:ext cx="11142484" cy="494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How to conduct</a:t>
            </a:r>
            <a:endParaRPr/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Prepare contents of the next session at home </a:t>
            </a:r>
            <a:endParaRPr/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Following lessons in classroom</a:t>
            </a:r>
            <a:endParaRPr/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Completing chapter assessments in time and Quizzes (via CMS)</a:t>
            </a:r>
            <a:endParaRPr/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sz="3200" b="1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Write reports</a:t>
            </a: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of all labs and assignments to your notebook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Communication</a:t>
            </a:r>
            <a:endParaRPr/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Class</a:t>
            </a:r>
            <a:endParaRPr/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Interchange by FU-HCM CMS, Forum</a:t>
            </a:r>
            <a:endParaRPr/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Discussing actively in your team and classroom</a:t>
            </a:r>
            <a:endParaRPr/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Free to question and answer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Others</a:t>
            </a:r>
            <a:endParaRPr/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Off phone, no game, no chat in class</a:t>
            </a:r>
            <a:endParaRPr/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Use laptop under teacher’s instruction</a:t>
            </a:r>
            <a:endParaRPr/>
          </a:p>
        </p:txBody>
      </p:sp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836</Words>
  <Application>Microsoft Office PowerPoint</Application>
  <PresentationFormat>Widescreen</PresentationFormat>
  <Paragraphs>111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Tahoma</vt:lpstr>
      <vt:lpstr>Times New Roman</vt:lpstr>
      <vt:lpstr>Noto Sans Symbols</vt:lpstr>
      <vt:lpstr>Arial</vt:lpstr>
      <vt:lpstr>Calibri</vt:lpstr>
      <vt:lpstr>Office Theme</vt:lpstr>
      <vt:lpstr>Building Cross-Platform Back-End Application with .NET</vt:lpstr>
      <vt:lpstr>Why should you study this course?</vt:lpstr>
      <vt:lpstr>PowerPoint Presentation</vt:lpstr>
      <vt:lpstr>Course Objectives </vt:lpstr>
      <vt:lpstr>Course Description</vt:lpstr>
      <vt:lpstr>Course Plan</vt:lpstr>
      <vt:lpstr>Materials/ References</vt:lpstr>
      <vt:lpstr>Learning Environments</vt:lpstr>
      <vt:lpstr>Course Rules</vt:lpstr>
      <vt:lpstr>Evaluation Strategy </vt:lpstr>
      <vt:lpstr>How to study</vt:lpstr>
      <vt:lpstr>Academic policy</vt:lpstr>
      <vt:lpstr>Enjoy the Course</vt:lpstr>
      <vt:lpstr>Install tools for programming if needed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Cross-Platform Back-End Application with .NET</dc:title>
  <dc:creator>Thanh Van</dc:creator>
  <cp:lastModifiedBy>Chu Dinh Phu 2 (FE Ban NCPT)</cp:lastModifiedBy>
  <cp:revision>10</cp:revision>
  <dcterms:created xsi:type="dcterms:W3CDTF">2021-01-25T08:25:31Z</dcterms:created>
  <dcterms:modified xsi:type="dcterms:W3CDTF">2023-09-20T08:39:39Z</dcterms:modified>
</cp:coreProperties>
</file>