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8"/>
  </p:notesMasterIdLst>
  <p:sldIdLst>
    <p:sldId id="256" r:id="rId2"/>
    <p:sldId id="302" r:id="rId3"/>
    <p:sldId id="304" r:id="rId4"/>
    <p:sldId id="305" r:id="rId5"/>
    <p:sldId id="306" r:id="rId6"/>
    <p:sldId id="307" r:id="rId7"/>
    <p:sldId id="308" r:id="rId8"/>
    <p:sldId id="326" r:id="rId9"/>
    <p:sldId id="309" r:id="rId10"/>
    <p:sldId id="310" r:id="rId11"/>
    <p:sldId id="311" r:id="rId12"/>
    <p:sldId id="319" r:id="rId13"/>
    <p:sldId id="320" r:id="rId14"/>
    <p:sldId id="321" r:id="rId15"/>
    <p:sldId id="312" r:id="rId16"/>
    <p:sldId id="322" r:id="rId17"/>
    <p:sldId id="313" r:id="rId18"/>
    <p:sldId id="315" r:id="rId19"/>
    <p:sldId id="314" r:id="rId20"/>
    <p:sldId id="316" r:id="rId21"/>
    <p:sldId id="323" r:id="rId22"/>
    <p:sldId id="324" r:id="rId23"/>
    <p:sldId id="327" r:id="rId24"/>
    <p:sldId id="317" r:id="rId25"/>
    <p:sldId id="325" r:id="rId26"/>
    <p:sldId id="303"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3979" autoAdjust="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8" Type="http://schemas.openxmlformats.org/officeDocument/2006/relationships/slide" Target="slides/slide7.xml"/><Relationship Id="rId5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20512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https://automapper.org/</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0426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9/20/2023</a:t>
            </a:fld>
            <a:endParaRPr dirty="0"/>
          </a:p>
        </p:txBody>
      </p:sp>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11921"/>
            <a:ext cx="1182370" cy="57531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9/20/2023</a:t>
            </a:fld>
            <a:endParaRPr dirty="0"/>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cs typeface="Arial" panose="020B0604020202020204" pitchFamily="34" charset="0"/>
              </a:rPr>
              <a:t>Models in Web API</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 Core design workflows - 2</a:t>
            </a:r>
          </a:p>
        </p:txBody>
      </p:sp>
      <p:sp>
        <p:nvSpPr>
          <p:cNvPr id="3" name="Text Placeholder 2"/>
          <p:cNvSpPr>
            <a:spLocks noGrp="1"/>
          </p:cNvSpPr>
          <p:nvPr>
            <p:ph type="body" idx="1"/>
          </p:nvPr>
        </p:nvSpPr>
        <p:spPr>
          <a:xfrm>
            <a:off x="0" y="1328286"/>
            <a:ext cx="5654566" cy="5113603"/>
          </a:xfrm>
        </p:spPr>
        <p:txBody>
          <a:bodyPr/>
          <a:lstStyle/>
          <a:p>
            <a:r>
              <a:rPr lang="en-US" dirty="0"/>
              <a:t>The differences between the design workflows when to apply them to the projects. </a:t>
            </a:r>
          </a:p>
          <a:p>
            <a:pPr marL="3175" indent="0">
              <a:buNone/>
            </a:pPr>
            <a:br>
              <a:rPr lang="en-US" dirty="0"/>
            </a:b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5745299" y="1176878"/>
            <a:ext cx="5886566" cy="5265011"/>
          </a:xfrm>
          <a:prstGeom prst="rect">
            <a:avLst/>
          </a:prstGeom>
        </p:spPr>
      </p:pic>
    </p:spTree>
    <p:extLst>
      <p:ext uri="{BB962C8B-B14F-4D97-AF65-F5344CB8AC3E}">
        <p14:creationId xmlns:p14="http://schemas.microsoft.com/office/powerpoint/2010/main" val="128801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Generating models from an existing DB - 1 </a:t>
            </a:r>
          </a:p>
        </p:txBody>
      </p:sp>
      <p:sp>
        <p:nvSpPr>
          <p:cNvPr id="3" name="Text Placeholder 2"/>
          <p:cNvSpPr>
            <a:spLocks noGrp="1"/>
          </p:cNvSpPr>
          <p:nvPr>
            <p:ph type="body" idx="1"/>
          </p:nvPr>
        </p:nvSpPr>
        <p:spPr/>
        <p:txBody>
          <a:bodyPr>
            <a:normAutofit/>
          </a:bodyPr>
          <a:lstStyle/>
          <a:p>
            <a:pPr>
              <a:lnSpc>
                <a:spcPct val="150000"/>
              </a:lnSpc>
            </a:pPr>
            <a:r>
              <a:rPr lang="en-US" dirty="0"/>
              <a:t>Integrating Entity Framework Core using these packages</a:t>
            </a:r>
          </a:p>
          <a:p>
            <a:pPr lvl="1">
              <a:lnSpc>
                <a:spcPct val="150000"/>
              </a:lnSpc>
            </a:pPr>
            <a:r>
              <a:rPr lang="en-US" dirty="0" err="1"/>
              <a:t>Microsoft.EntityFrameworkCore.Tools</a:t>
            </a:r>
            <a:endParaRPr lang="en-US" dirty="0"/>
          </a:p>
          <a:p>
            <a:pPr lvl="1">
              <a:lnSpc>
                <a:spcPct val="150000"/>
              </a:lnSpc>
            </a:pPr>
            <a:r>
              <a:rPr lang="en-US" dirty="0" err="1"/>
              <a:t>Microsoft.EntityFrameworkCore.SqlServer</a:t>
            </a:r>
            <a:endParaRPr lang="en-US" dirty="0"/>
          </a:p>
          <a:p>
            <a:pPr lvl="1">
              <a:lnSpc>
                <a:spcPct val="150000"/>
              </a:lnSpc>
            </a:pPr>
            <a:r>
              <a:rPr lang="en-US" dirty="0" err="1"/>
              <a:t>Microsoft.EntityFrameworkCore.SqlServer.Design</a:t>
            </a:r>
            <a:endParaRPr lang="en-US" dirty="0"/>
          </a:p>
          <a:p>
            <a:pPr>
              <a:lnSpc>
                <a:spcPct val="150000"/>
              </a:lnSpc>
            </a:pPr>
            <a:r>
              <a:rPr lang="en-US" dirty="0"/>
              <a:t>Using the Scaffold-</a:t>
            </a:r>
            <a:r>
              <a:rPr lang="en-US" dirty="0" err="1"/>
              <a:t>DbContext</a:t>
            </a:r>
            <a:r>
              <a:rPr lang="en-US" dirty="0"/>
              <a:t> command </a:t>
            </a:r>
          </a:p>
          <a:p>
            <a:pPr lvl="1">
              <a:lnSpc>
                <a:spcPct val="150000"/>
              </a:lnSpc>
            </a:pPr>
            <a:r>
              <a:rPr lang="en-US" dirty="0"/>
              <a:t>Scaffold-</a:t>
            </a:r>
            <a:r>
              <a:rPr lang="en-US" dirty="0" err="1"/>
              <a:t>DbContext</a:t>
            </a:r>
            <a:r>
              <a:rPr lang="en-US" dirty="0"/>
              <a:t> “CONNECTION STRING” </a:t>
            </a:r>
            <a:r>
              <a:rPr lang="en-US" dirty="0" err="1"/>
              <a:t>Microsoft.EntityFrameworkCore.SqlServer</a:t>
            </a:r>
            <a:r>
              <a:rPr lang="en-US" dirty="0"/>
              <a:t> -o Db </a:t>
            </a:r>
          </a:p>
          <a:p>
            <a:pPr lvl="1">
              <a:lnSpc>
                <a:spcPct val="150000"/>
              </a:lnSpc>
            </a:pPr>
            <a:r>
              <a:rPr lang="en-US" dirty="0" err="1"/>
              <a:t>dotnet</a:t>
            </a:r>
            <a:r>
              <a:rPr lang="en-US" dirty="0"/>
              <a:t> </a:t>
            </a:r>
            <a:r>
              <a:rPr lang="en-US" dirty="0" err="1"/>
              <a:t>ef</a:t>
            </a:r>
            <a:r>
              <a:rPr lang="en-US" dirty="0"/>
              <a:t> </a:t>
            </a:r>
            <a:r>
              <a:rPr lang="en-US" dirty="0" err="1"/>
              <a:t>dbcontext</a:t>
            </a:r>
            <a:r>
              <a:rPr lang="en-US" dirty="0"/>
              <a:t> scaffold “CONNECTION STRING HERE” </a:t>
            </a:r>
            <a:r>
              <a:rPr lang="en-US" dirty="0" err="1"/>
              <a:t>Microsoft.EntityFrameworkCore.SqlServer</a:t>
            </a:r>
            <a:r>
              <a:rPr lang="en-US" dirty="0"/>
              <a:t> -o Db </a:t>
            </a:r>
          </a:p>
          <a:p>
            <a:pPr>
              <a:lnSpc>
                <a:spcPct val="150000"/>
              </a:lnSpc>
            </a:pP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spTree>
    <p:extLst>
      <p:ext uri="{BB962C8B-B14F-4D97-AF65-F5344CB8AC3E}">
        <p14:creationId xmlns:p14="http://schemas.microsoft.com/office/powerpoint/2010/main" val="281747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Generating models from an existing DB - 2</a:t>
            </a:r>
          </a:p>
        </p:txBody>
      </p:sp>
      <p:sp>
        <p:nvSpPr>
          <p:cNvPr id="3" name="Text Placeholder 2"/>
          <p:cNvSpPr>
            <a:spLocks noGrp="1"/>
          </p:cNvSpPr>
          <p:nvPr>
            <p:ph type="body" idx="1"/>
          </p:nvPr>
        </p:nvSpPr>
        <p:spPr/>
        <p:txBody>
          <a:bodyPr>
            <a:normAutofit/>
          </a:bodyPr>
          <a:lstStyle/>
          <a:p>
            <a:r>
              <a:rPr lang="en-US" b="1" dirty="0"/>
              <a:t>Connection string</a:t>
            </a:r>
            <a:r>
              <a:rPr lang="en-US" dirty="0"/>
              <a:t>: The first parameter is the connection string that instructs how to connect to the database.</a:t>
            </a:r>
          </a:p>
          <a:p>
            <a:r>
              <a:rPr lang="en-US" b="1" dirty="0"/>
              <a:t>Provider</a:t>
            </a:r>
            <a:r>
              <a:rPr lang="en-US" dirty="0"/>
              <a:t>: The database provider that will be used to execute the connection</a:t>
            </a:r>
            <a:br>
              <a:rPr lang="en-US" dirty="0"/>
            </a:br>
            <a:r>
              <a:rPr lang="en-US" dirty="0"/>
              <a:t>string against. In this case, we’ve used </a:t>
            </a:r>
            <a:r>
              <a:rPr lang="en-US" dirty="0" err="1"/>
              <a:t>Microsoft.EntityFrameworkCore</a:t>
            </a:r>
            <a:r>
              <a:rPr lang="en-US" dirty="0"/>
              <a:t>.</a:t>
            </a:r>
            <a:br>
              <a:rPr lang="en-US" dirty="0"/>
            </a:br>
            <a:r>
              <a:rPr lang="en-US" dirty="0" err="1"/>
              <a:t>SqlServer</a:t>
            </a:r>
            <a:r>
              <a:rPr lang="en-US" dirty="0"/>
              <a:t> as the provider.</a:t>
            </a:r>
          </a:p>
          <a:p>
            <a:r>
              <a:rPr lang="en-US" b="1" dirty="0"/>
              <a:t>Output directory</a:t>
            </a:r>
            <a:r>
              <a:rPr lang="en-US" dirty="0"/>
              <a:t>: The -o option is shorthand for –</a:t>
            </a:r>
            <a:r>
              <a:rPr lang="en-US" dirty="0" err="1"/>
              <a:t>OutputDir</a:t>
            </a:r>
            <a:r>
              <a:rPr lang="en-US" dirty="0"/>
              <a:t>, which enables</a:t>
            </a:r>
            <a:br>
              <a:rPr lang="en-US" dirty="0"/>
            </a:br>
            <a:r>
              <a:rPr lang="en-US" dirty="0"/>
              <a:t>you to </a:t>
            </a:r>
            <a:r>
              <a:rPr lang="en-US" dirty="0" err="1"/>
              <a:t>specifythe</a:t>
            </a:r>
            <a:r>
              <a:rPr lang="en-US" dirty="0"/>
              <a:t> location of the files to be generated. In this case, we’ve set it to Db. </a:t>
            </a:r>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381372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Learning code-first development with API</a:t>
            </a:r>
          </a:p>
        </p:txBody>
      </p:sp>
      <p:sp>
        <p:nvSpPr>
          <p:cNvPr id="3" name="Text Placeholder 2"/>
          <p:cNvSpPr>
            <a:spLocks noGrp="1"/>
          </p:cNvSpPr>
          <p:nvPr>
            <p:ph type="body" idx="1"/>
          </p:nvPr>
        </p:nvSpPr>
        <p:spPr/>
        <p:txBody>
          <a:bodyPr/>
          <a:lstStyle/>
          <a:p>
            <a:r>
              <a:rPr lang="en-US" dirty="0"/>
              <a:t>Step 1. Creating a Web API project </a:t>
            </a:r>
          </a:p>
          <a:p>
            <a:r>
              <a:rPr lang="en-US" dirty="0"/>
              <a:t>Step 2. Configuring data access </a:t>
            </a:r>
          </a:p>
          <a:p>
            <a:r>
              <a:rPr lang="en-US" dirty="0"/>
              <a:t>Step 3. Managing database migrations </a:t>
            </a:r>
          </a:p>
          <a:p>
            <a:r>
              <a:rPr lang="en-US" dirty="0"/>
              <a:t>Step 4. Data Transfer Objects (DTOs) </a:t>
            </a:r>
          </a:p>
          <a:p>
            <a:r>
              <a:rPr lang="en-US" dirty="0"/>
              <a:t>Step 5. Creating Web API endpoints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891302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Web API project</a:t>
            </a:r>
          </a:p>
        </p:txBody>
      </p:sp>
      <p:sp>
        <p:nvSpPr>
          <p:cNvPr id="3" name="Text Placeholder 2"/>
          <p:cNvSpPr>
            <a:spLocks noGrp="1"/>
          </p:cNvSpPr>
          <p:nvPr>
            <p:ph type="body" idx="1"/>
          </p:nvPr>
        </p:nvSpPr>
        <p:spPr/>
        <p:txBody>
          <a:bodyPr/>
          <a:lstStyle/>
          <a:p>
            <a:r>
              <a:rPr lang="en-US" dirty="0"/>
              <a:t>Choose ASP.NET Core Web API project</a:t>
            </a:r>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3047998" y="1763063"/>
            <a:ext cx="7577961" cy="4523361"/>
          </a:xfrm>
          <a:prstGeom prst="rect">
            <a:avLst/>
          </a:prstGeom>
        </p:spPr>
      </p:pic>
    </p:spTree>
    <p:extLst>
      <p:ext uri="{BB962C8B-B14F-4D97-AF65-F5344CB8AC3E}">
        <p14:creationId xmlns:p14="http://schemas.microsoft.com/office/powerpoint/2010/main" val="1133545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data access - 1</a:t>
            </a:r>
          </a:p>
        </p:txBody>
      </p:sp>
      <p:sp>
        <p:nvSpPr>
          <p:cNvPr id="3" name="Text Placeholder 2"/>
          <p:cNvSpPr>
            <a:spLocks noGrp="1"/>
          </p:cNvSpPr>
          <p:nvPr>
            <p:ph type="body" idx="1"/>
          </p:nvPr>
        </p:nvSpPr>
        <p:spPr/>
        <p:txBody>
          <a:bodyPr/>
          <a:lstStyle/>
          <a:p>
            <a:r>
              <a:rPr lang="en-US" dirty="0"/>
              <a:t>Install the </a:t>
            </a:r>
            <a:r>
              <a:rPr lang="en-US" dirty="0" err="1"/>
              <a:t>NuGet</a:t>
            </a:r>
            <a:r>
              <a:rPr lang="en-US" dirty="0"/>
              <a:t> packages:</a:t>
            </a:r>
          </a:p>
          <a:p>
            <a:r>
              <a:rPr lang="en-US" dirty="0" err="1"/>
              <a:t>Microsoft.EntityFrameworkCore</a:t>
            </a:r>
            <a:endParaRPr lang="en-US" dirty="0"/>
          </a:p>
          <a:p>
            <a:r>
              <a:rPr lang="en-US" dirty="0" err="1"/>
              <a:t>Microsoft.EntityFrameworkCore.Design</a:t>
            </a:r>
            <a:endParaRPr lang="en-US" dirty="0"/>
          </a:p>
          <a:p>
            <a:r>
              <a:rPr lang="en-US" dirty="0" err="1"/>
              <a:t>Microsoft.EntityFrameworkCore.SqlServer</a:t>
            </a:r>
            <a:r>
              <a:rPr lang="en-US" dirty="0"/>
              <a:t> </a:t>
            </a:r>
          </a:p>
          <a:p>
            <a:endParaRPr lang="en-US" dirty="0"/>
          </a:p>
          <a:p>
            <a:r>
              <a:rPr lang="en-US" dirty="0"/>
              <a:t>Creating entity models </a:t>
            </a:r>
          </a:p>
          <a:p>
            <a:pPr marL="3175" indent="0">
              <a:buNone/>
            </a:pPr>
            <a:br>
              <a:rPr lang="en-US" dirty="0"/>
            </a:b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pic>
        <p:nvPicPr>
          <p:cNvPr id="8" name="Picture 7"/>
          <p:cNvPicPr>
            <a:picLocks noChangeAspect="1"/>
          </p:cNvPicPr>
          <p:nvPr/>
        </p:nvPicPr>
        <p:blipFill>
          <a:blip r:embed="rId2"/>
          <a:stretch>
            <a:fillRect/>
          </a:stretch>
        </p:blipFill>
        <p:spPr>
          <a:xfrm>
            <a:off x="6894593" y="1456084"/>
            <a:ext cx="4867275" cy="1676400"/>
          </a:xfrm>
          <a:prstGeom prst="rect">
            <a:avLst/>
          </a:prstGeom>
        </p:spPr>
      </p:pic>
      <p:pic>
        <p:nvPicPr>
          <p:cNvPr id="9" name="Picture 8"/>
          <p:cNvPicPr>
            <a:picLocks noChangeAspect="1"/>
          </p:cNvPicPr>
          <p:nvPr/>
        </p:nvPicPr>
        <p:blipFill>
          <a:blip r:embed="rId3"/>
          <a:stretch>
            <a:fillRect/>
          </a:stretch>
        </p:blipFill>
        <p:spPr>
          <a:xfrm>
            <a:off x="451914" y="4088677"/>
            <a:ext cx="5808116" cy="2353212"/>
          </a:xfrm>
          <a:prstGeom prst="rect">
            <a:avLst/>
          </a:prstGeom>
        </p:spPr>
      </p:pic>
      <p:pic>
        <p:nvPicPr>
          <p:cNvPr id="10" name="Picture 9"/>
          <p:cNvPicPr>
            <a:picLocks noChangeAspect="1"/>
          </p:cNvPicPr>
          <p:nvPr/>
        </p:nvPicPr>
        <p:blipFill>
          <a:blip r:embed="rId4"/>
          <a:stretch>
            <a:fillRect/>
          </a:stretch>
        </p:blipFill>
        <p:spPr>
          <a:xfrm>
            <a:off x="6894593" y="3310811"/>
            <a:ext cx="5019675" cy="2952750"/>
          </a:xfrm>
          <a:prstGeom prst="rect">
            <a:avLst/>
          </a:prstGeom>
        </p:spPr>
      </p:pic>
    </p:spTree>
    <p:extLst>
      <p:ext uri="{BB962C8B-B14F-4D97-AF65-F5344CB8AC3E}">
        <p14:creationId xmlns:p14="http://schemas.microsoft.com/office/powerpoint/2010/main" val="2957189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data access - 2</a:t>
            </a:r>
          </a:p>
        </p:txBody>
      </p:sp>
      <p:sp>
        <p:nvSpPr>
          <p:cNvPr id="3" name="Text Placeholder 2"/>
          <p:cNvSpPr>
            <a:spLocks noGrp="1"/>
          </p:cNvSpPr>
          <p:nvPr>
            <p:ph type="body" idx="1"/>
          </p:nvPr>
        </p:nvSpPr>
        <p:spPr/>
        <p:txBody>
          <a:bodyPr/>
          <a:lstStyle/>
          <a:p>
            <a:r>
              <a:rPr lang="en-US" dirty="0"/>
              <a:t>Defining a </a:t>
            </a:r>
            <a:r>
              <a:rPr lang="en-US" dirty="0" err="1"/>
              <a:t>DbContext</a:t>
            </a:r>
            <a:r>
              <a:rPr lang="en-US" dirty="0"/>
              <a:t> </a:t>
            </a:r>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pic>
        <p:nvPicPr>
          <p:cNvPr id="6" name="Picture 5"/>
          <p:cNvPicPr>
            <a:picLocks noChangeAspect="1"/>
          </p:cNvPicPr>
          <p:nvPr/>
        </p:nvPicPr>
        <p:blipFill>
          <a:blip r:embed="rId2"/>
          <a:stretch>
            <a:fillRect/>
          </a:stretch>
        </p:blipFill>
        <p:spPr>
          <a:xfrm>
            <a:off x="441434" y="1948692"/>
            <a:ext cx="7335832" cy="4493197"/>
          </a:xfrm>
          <a:prstGeom prst="rect">
            <a:avLst/>
          </a:prstGeom>
        </p:spPr>
      </p:pic>
      <p:pic>
        <p:nvPicPr>
          <p:cNvPr id="7" name="Picture 6"/>
          <p:cNvPicPr>
            <a:picLocks noChangeAspect="1"/>
          </p:cNvPicPr>
          <p:nvPr/>
        </p:nvPicPr>
        <p:blipFill>
          <a:blip r:embed="rId3"/>
          <a:stretch>
            <a:fillRect/>
          </a:stretch>
        </p:blipFill>
        <p:spPr>
          <a:xfrm>
            <a:off x="7659579" y="1346369"/>
            <a:ext cx="4532422" cy="5114925"/>
          </a:xfrm>
          <a:prstGeom prst="rect">
            <a:avLst/>
          </a:prstGeom>
        </p:spPr>
      </p:pic>
    </p:spTree>
    <p:extLst>
      <p:ext uri="{BB962C8B-B14F-4D97-AF65-F5344CB8AC3E}">
        <p14:creationId xmlns:p14="http://schemas.microsoft.com/office/powerpoint/2010/main" val="401768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data access - 3</a:t>
            </a:r>
          </a:p>
        </p:txBody>
      </p:sp>
      <p:sp>
        <p:nvSpPr>
          <p:cNvPr id="3" name="Text Placeholder 2"/>
          <p:cNvSpPr>
            <a:spLocks noGrp="1"/>
          </p:cNvSpPr>
          <p:nvPr>
            <p:ph type="body" idx="1"/>
          </p:nvPr>
        </p:nvSpPr>
        <p:spPr/>
        <p:txBody>
          <a:bodyPr>
            <a:normAutofit/>
          </a:bodyPr>
          <a:lstStyle/>
          <a:p>
            <a:r>
              <a:rPr lang="en-US" dirty="0"/>
              <a:t>Seed data</a:t>
            </a:r>
          </a:p>
          <a:p>
            <a:endParaRPr lang="en-US" dirty="0"/>
          </a:p>
          <a:p>
            <a:endParaRPr lang="en-US" dirty="0"/>
          </a:p>
          <a:p>
            <a:endParaRPr lang="en-US" dirty="0"/>
          </a:p>
          <a:p>
            <a:endParaRPr lang="en-US" dirty="0"/>
          </a:p>
          <a:p>
            <a:endParaRPr lang="en-US" dirty="0"/>
          </a:p>
          <a:p>
            <a:endParaRPr lang="en-US" dirty="0"/>
          </a:p>
          <a:p>
            <a:r>
              <a:rPr lang="en-US" dirty="0"/>
              <a:t>Registering the DbContext as a service </a:t>
            </a:r>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pic>
        <p:nvPicPr>
          <p:cNvPr id="5" name="Picture 4"/>
          <p:cNvPicPr>
            <a:picLocks noChangeAspect="1"/>
          </p:cNvPicPr>
          <p:nvPr/>
        </p:nvPicPr>
        <p:blipFill>
          <a:blip r:embed="rId3"/>
          <a:stretch>
            <a:fillRect/>
          </a:stretch>
        </p:blipFill>
        <p:spPr>
          <a:xfrm>
            <a:off x="2520677" y="1367097"/>
            <a:ext cx="7853034" cy="3087295"/>
          </a:xfrm>
          <a:prstGeom prst="rect">
            <a:avLst/>
          </a:prstGeom>
        </p:spPr>
      </p:pic>
      <p:pic>
        <p:nvPicPr>
          <p:cNvPr id="6" name="Picture 5"/>
          <p:cNvPicPr>
            <a:picLocks noChangeAspect="1"/>
          </p:cNvPicPr>
          <p:nvPr/>
        </p:nvPicPr>
        <p:blipFill>
          <a:blip r:embed="rId4"/>
          <a:stretch>
            <a:fillRect/>
          </a:stretch>
        </p:blipFill>
        <p:spPr>
          <a:xfrm>
            <a:off x="442912" y="4908364"/>
            <a:ext cx="11306175" cy="1533525"/>
          </a:xfrm>
          <a:prstGeom prst="rect">
            <a:avLst/>
          </a:prstGeom>
        </p:spPr>
      </p:pic>
    </p:spTree>
    <p:extLst>
      <p:ext uri="{BB962C8B-B14F-4D97-AF65-F5344CB8AC3E}">
        <p14:creationId xmlns:p14="http://schemas.microsoft.com/office/powerpoint/2010/main" val="2725639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data access - 4</a:t>
            </a:r>
          </a:p>
        </p:txBody>
      </p:sp>
      <p:sp>
        <p:nvSpPr>
          <p:cNvPr id="3" name="Text Placeholder 2"/>
          <p:cNvSpPr>
            <a:spLocks noGrp="1"/>
          </p:cNvSpPr>
          <p:nvPr>
            <p:ph type="body" idx="1"/>
          </p:nvPr>
        </p:nvSpPr>
        <p:spPr/>
        <p:txBody>
          <a:bodyPr/>
          <a:lstStyle/>
          <a:p>
            <a:r>
              <a:rPr lang="en-US" dirty="0"/>
              <a:t>Create service </a:t>
            </a:r>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pic>
        <p:nvPicPr>
          <p:cNvPr id="6" name="Picture 5"/>
          <p:cNvPicPr>
            <a:picLocks noChangeAspect="1"/>
          </p:cNvPicPr>
          <p:nvPr/>
        </p:nvPicPr>
        <p:blipFill>
          <a:blip r:embed="rId2"/>
          <a:stretch>
            <a:fillRect/>
          </a:stretch>
        </p:blipFill>
        <p:spPr>
          <a:xfrm>
            <a:off x="328060" y="1978424"/>
            <a:ext cx="8474174" cy="4244393"/>
          </a:xfrm>
          <a:prstGeom prst="rect">
            <a:avLst/>
          </a:prstGeom>
        </p:spPr>
      </p:pic>
      <p:pic>
        <p:nvPicPr>
          <p:cNvPr id="5" name="Picture 4"/>
          <p:cNvPicPr>
            <a:picLocks noChangeAspect="1"/>
          </p:cNvPicPr>
          <p:nvPr/>
        </p:nvPicPr>
        <p:blipFill>
          <a:blip r:embed="rId3"/>
          <a:stretch>
            <a:fillRect/>
          </a:stretch>
        </p:blipFill>
        <p:spPr>
          <a:xfrm>
            <a:off x="4898413" y="1493220"/>
            <a:ext cx="7140519" cy="2038256"/>
          </a:xfrm>
          <a:prstGeom prst="rect">
            <a:avLst/>
          </a:prstGeom>
        </p:spPr>
      </p:pic>
    </p:spTree>
    <p:extLst>
      <p:ext uri="{BB962C8B-B14F-4D97-AF65-F5344CB8AC3E}">
        <p14:creationId xmlns:p14="http://schemas.microsoft.com/office/powerpoint/2010/main" val="420919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data access - 5</a:t>
            </a:r>
          </a:p>
        </p:txBody>
      </p:sp>
      <p:sp>
        <p:nvSpPr>
          <p:cNvPr id="3" name="Text Placeholder 2"/>
          <p:cNvSpPr>
            <a:spLocks noGrp="1"/>
          </p:cNvSpPr>
          <p:nvPr>
            <p:ph type="body" idx="1"/>
          </p:nvPr>
        </p:nvSpPr>
        <p:spPr/>
        <p:txBody>
          <a:bodyPr/>
          <a:lstStyle/>
          <a:p>
            <a:r>
              <a:rPr lang="en-US" dirty="0"/>
              <a:t>Setting the database </a:t>
            </a:r>
            <a:r>
              <a:rPr lang="en-US" dirty="0" err="1"/>
              <a:t>ConnectionString</a:t>
            </a:r>
            <a:r>
              <a:rPr lang="en-US" dirty="0"/>
              <a:t> </a:t>
            </a:r>
          </a:p>
          <a:p>
            <a:endParaRPr lang="en-US" dirty="0"/>
          </a:p>
          <a:p>
            <a:endParaRPr lang="en-US" dirty="0"/>
          </a:p>
          <a:p>
            <a:r>
              <a:rPr lang="en-US" dirty="0"/>
              <a:t>Modifying the Startup class </a:t>
            </a:r>
          </a:p>
          <a:p>
            <a:endParaRPr lang="en-US" dirty="0"/>
          </a:p>
          <a:p>
            <a:endParaRPr lang="en-US" dirty="0"/>
          </a:p>
          <a:p>
            <a:endParaRPr lang="en-US" dirty="0"/>
          </a:p>
          <a:p>
            <a:endParaRPr lang="en-US" dirty="0"/>
          </a:p>
          <a:p>
            <a:r>
              <a:rPr lang="en-US" dirty="0"/>
              <a:t>Migration</a:t>
            </a:r>
          </a:p>
          <a:p>
            <a:pPr lvl="1"/>
            <a:r>
              <a:rPr lang="en-US" dirty="0"/>
              <a:t>Add-Migration </a:t>
            </a:r>
            <a:r>
              <a:rPr lang="en-US" dirty="0" err="1"/>
              <a:t>InitialMigration</a:t>
            </a:r>
            <a:r>
              <a:rPr lang="en-US" dirty="0"/>
              <a:t> -o Db/Migrations </a:t>
            </a:r>
          </a:p>
          <a:p>
            <a:pPr lvl="1"/>
            <a:r>
              <a:rPr lang="en-US" dirty="0"/>
              <a:t>Update-Database -verbose</a:t>
            </a:r>
            <a:br>
              <a:rPr lang="en-US" dirty="0"/>
            </a:b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pic>
        <p:nvPicPr>
          <p:cNvPr id="5" name="Picture 4"/>
          <p:cNvPicPr>
            <a:picLocks noChangeAspect="1"/>
          </p:cNvPicPr>
          <p:nvPr/>
        </p:nvPicPr>
        <p:blipFill>
          <a:blip r:embed="rId2"/>
          <a:stretch>
            <a:fillRect/>
          </a:stretch>
        </p:blipFill>
        <p:spPr>
          <a:xfrm>
            <a:off x="366712" y="1821246"/>
            <a:ext cx="11458575" cy="819150"/>
          </a:xfrm>
          <a:prstGeom prst="rect">
            <a:avLst/>
          </a:prstGeom>
        </p:spPr>
      </p:pic>
      <p:pic>
        <p:nvPicPr>
          <p:cNvPr id="6" name="Picture 5"/>
          <p:cNvPicPr>
            <a:picLocks noChangeAspect="1"/>
          </p:cNvPicPr>
          <p:nvPr/>
        </p:nvPicPr>
        <p:blipFill>
          <a:blip r:embed="rId3"/>
          <a:stretch>
            <a:fillRect/>
          </a:stretch>
        </p:blipFill>
        <p:spPr>
          <a:xfrm>
            <a:off x="366712" y="3133356"/>
            <a:ext cx="9086850" cy="1790700"/>
          </a:xfrm>
          <a:prstGeom prst="rect">
            <a:avLst/>
          </a:prstGeom>
        </p:spPr>
      </p:pic>
    </p:spTree>
    <p:extLst>
      <p:ext uri="{BB962C8B-B14F-4D97-AF65-F5344CB8AC3E}">
        <p14:creationId xmlns:p14="http://schemas.microsoft.com/office/powerpoint/2010/main" val="292078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lstStyle/>
          <a:p>
            <a:r>
              <a:rPr lang="en-US" dirty="0"/>
              <a:t>Model in ASP.NET Core MVC</a:t>
            </a:r>
          </a:p>
          <a:p>
            <a:r>
              <a:rPr lang="en-US" dirty="0"/>
              <a:t>APIs and Data Access </a:t>
            </a:r>
          </a:p>
          <a:p>
            <a:r>
              <a:rPr lang="en-US" dirty="0"/>
              <a:t>Code-first development with API</a:t>
            </a:r>
          </a:p>
          <a:p>
            <a:r>
              <a:rPr lang="en-US" dirty="0"/>
              <a:t>Data Transfer Objects</a:t>
            </a:r>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Transfer Objects (DTOs) - 1</a:t>
            </a:r>
          </a:p>
        </p:txBody>
      </p:sp>
      <p:sp>
        <p:nvSpPr>
          <p:cNvPr id="3" name="Text Placeholder 2"/>
          <p:cNvSpPr>
            <a:spLocks noGrp="1"/>
          </p:cNvSpPr>
          <p:nvPr>
            <p:ph type="body" idx="1"/>
          </p:nvPr>
        </p:nvSpPr>
        <p:spPr/>
        <p:txBody>
          <a:bodyPr>
            <a:normAutofit/>
          </a:bodyPr>
          <a:lstStyle/>
          <a:p>
            <a:r>
              <a:rPr lang="en-US" dirty="0"/>
              <a:t>Data Transfer Objects (DTOs) are classes that define a Model with sometimes predefined validation in place for HTTP responses and requests. </a:t>
            </a:r>
          </a:p>
          <a:p>
            <a:r>
              <a:rPr lang="en-US" dirty="0"/>
              <a:t>You can think of DTOs as ViewModels in MVC where you only want to expose relevant data to the View. </a:t>
            </a:r>
          </a:p>
          <a:p>
            <a:r>
              <a:rPr lang="en-US" dirty="0"/>
              <a:t>The basic idea of having DTOs is to decouple them from the actual Entity Model classes that are used by the data access layer to populate the data. </a:t>
            </a:r>
          </a:p>
          <a:p>
            <a:r>
              <a:rPr lang="en-US" dirty="0"/>
              <a:t>This way, when a requirement changes or if your Entity Model properties are changed, they won’t be affected and won’t break your API. Your Entity Model classes should only be used for database related processes. </a:t>
            </a:r>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258977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Transfer Objects (DTOs) - 2</a:t>
            </a:r>
          </a:p>
        </p:txBody>
      </p:sp>
      <p:sp>
        <p:nvSpPr>
          <p:cNvPr id="3" name="Text Placeholder 2"/>
          <p:cNvSpPr>
            <a:spLocks noGrp="1"/>
          </p:cNvSpPr>
          <p:nvPr>
            <p:ph type="body" idx="1"/>
          </p:nvPr>
        </p:nvSpPr>
        <p:spPr>
          <a:xfrm>
            <a:off x="0" y="1328286"/>
            <a:ext cx="7420303" cy="5113603"/>
          </a:xfrm>
        </p:spPr>
        <p:txBody>
          <a:bodyPr>
            <a:normAutofit/>
          </a:bodyPr>
          <a:lstStyle/>
          <a:p>
            <a:r>
              <a:rPr lang="en-US" dirty="0"/>
              <a:t>Your DTOs should only be used for taking requests input and response output, and should only expose properties that you want your client to see.</a:t>
            </a:r>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7565219" y="1479660"/>
            <a:ext cx="4294527" cy="3271016"/>
          </a:xfrm>
          <a:prstGeom prst="rect">
            <a:avLst/>
          </a:prstGeom>
        </p:spPr>
      </p:pic>
    </p:spTree>
    <p:extLst>
      <p:ext uri="{BB962C8B-B14F-4D97-AF65-F5344CB8AC3E}">
        <p14:creationId xmlns:p14="http://schemas.microsoft.com/office/powerpoint/2010/main" val="3942548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Transfer Objects (DTOs) - 3</a:t>
            </a:r>
          </a:p>
        </p:txBody>
      </p:sp>
      <p:sp>
        <p:nvSpPr>
          <p:cNvPr id="3" name="Text Placeholder 2"/>
          <p:cNvSpPr>
            <a:spLocks noGrp="1"/>
          </p:cNvSpPr>
          <p:nvPr>
            <p:ph type="body" idx="1"/>
          </p:nvPr>
        </p:nvSpPr>
        <p:spPr>
          <a:xfrm>
            <a:off x="0" y="1328286"/>
            <a:ext cx="12192000" cy="5113603"/>
          </a:xfrm>
        </p:spPr>
        <p:txBody>
          <a:bodyPr>
            <a:normAutofit/>
          </a:bodyPr>
          <a:lstStyle/>
          <a:p>
            <a:r>
              <a:rPr lang="en-US" dirty="0"/>
              <a:t>DTO classes for the Models</a:t>
            </a:r>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pic>
        <p:nvPicPr>
          <p:cNvPr id="7" name="Picture 6"/>
          <p:cNvPicPr>
            <a:picLocks noChangeAspect="1"/>
          </p:cNvPicPr>
          <p:nvPr/>
        </p:nvPicPr>
        <p:blipFill>
          <a:blip r:embed="rId2"/>
          <a:stretch>
            <a:fillRect/>
          </a:stretch>
        </p:blipFill>
        <p:spPr>
          <a:xfrm>
            <a:off x="0" y="1790741"/>
            <a:ext cx="8201025" cy="2152650"/>
          </a:xfrm>
          <a:prstGeom prst="rect">
            <a:avLst/>
          </a:prstGeom>
        </p:spPr>
      </p:pic>
      <p:pic>
        <p:nvPicPr>
          <p:cNvPr id="8" name="Picture 7"/>
          <p:cNvPicPr>
            <a:picLocks noChangeAspect="1"/>
          </p:cNvPicPr>
          <p:nvPr/>
        </p:nvPicPr>
        <p:blipFill>
          <a:blip r:embed="rId3"/>
          <a:stretch>
            <a:fillRect/>
          </a:stretch>
        </p:blipFill>
        <p:spPr>
          <a:xfrm>
            <a:off x="0" y="4161561"/>
            <a:ext cx="8039100" cy="2095500"/>
          </a:xfrm>
          <a:prstGeom prst="rect">
            <a:avLst/>
          </a:prstGeom>
        </p:spPr>
      </p:pic>
      <p:pic>
        <p:nvPicPr>
          <p:cNvPr id="9" name="Picture 8"/>
          <p:cNvPicPr>
            <a:picLocks noChangeAspect="1"/>
          </p:cNvPicPr>
          <p:nvPr/>
        </p:nvPicPr>
        <p:blipFill>
          <a:blip r:embed="rId4"/>
          <a:stretch>
            <a:fillRect/>
          </a:stretch>
        </p:blipFill>
        <p:spPr>
          <a:xfrm>
            <a:off x="6410325" y="3927075"/>
            <a:ext cx="5781675" cy="2505075"/>
          </a:xfrm>
          <a:prstGeom prst="rect">
            <a:avLst/>
          </a:prstGeom>
        </p:spPr>
      </p:pic>
      <p:pic>
        <p:nvPicPr>
          <p:cNvPr id="10" name="Picture 9"/>
          <p:cNvPicPr>
            <a:picLocks noChangeAspect="1"/>
          </p:cNvPicPr>
          <p:nvPr/>
        </p:nvPicPr>
        <p:blipFill>
          <a:blip r:embed="rId5"/>
          <a:stretch>
            <a:fillRect/>
          </a:stretch>
        </p:blipFill>
        <p:spPr>
          <a:xfrm>
            <a:off x="6410325" y="1870443"/>
            <a:ext cx="4410075" cy="1514475"/>
          </a:xfrm>
          <a:prstGeom prst="rect">
            <a:avLst/>
          </a:prstGeom>
        </p:spPr>
      </p:pic>
    </p:spTree>
    <p:extLst>
      <p:ext uri="{BB962C8B-B14F-4D97-AF65-F5344CB8AC3E}">
        <p14:creationId xmlns:p14="http://schemas.microsoft.com/office/powerpoint/2010/main" val="65148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 mapping between DTOs and entities</a:t>
            </a:r>
          </a:p>
        </p:txBody>
      </p:sp>
      <p:sp>
        <p:nvSpPr>
          <p:cNvPr id="3" name="Text Placeholder 2"/>
          <p:cNvSpPr>
            <a:spLocks noGrp="1"/>
          </p:cNvSpPr>
          <p:nvPr>
            <p:ph type="body" idx="1"/>
          </p:nvPr>
        </p:nvSpPr>
        <p:spPr/>
        <p:txBody>
          <a:bodyPr/>
          <a:lstStyle/>
          <a:p>
            <a:r>
              <a:rPr lang="en-US" dirty="0"/>
              <a:t>It's common to map a similar object to another object. It's also tedious and repetitive since generally both objects (classes) may have the same/similar properties mapped to each other.</a:t>
            </a:r>
          </a:p>
          <a:p>
            <a:r>
              <a:rPr lang="en-US" dirty="0"/>
              <a:t>We can use a library to automatically handle our mappings. </a:t>
            </a:r>
            <a:r>
              <a:rPr lang="en-US" dirty="0" err="1"/>
              <a:t>AutoMapper</a:t>
            </a:r>
            <a:r>
              <a:rPr lang="en-US" dirty="0"/>
              <a:t> is one of the best libraries for object to object mapping.</a:t>
            </a:r>
          </a:p>
          <a:p>
            <a:r>
              <a:rPr lang="en-US" dirty="0" err="1"/>
              <a:t>AutoMapper</a:t>
            </a:r>
            <a:r>
              <a:rPr lang="en-US" dirty="0"/>
              <a:t> is an object-object mapper. Object-object mapping works by transforming an input object of one type into an output object of a different type. </a:t>
            </a:r>
          </a:p>
          <a:p>
            <a:r>
              <a:rPr lang="en-US"/>
              <a:t>Mapping can occur in many places in an application, but mostly in the boundaries between layers, such as between the UI/Domain layers, or Service/Domain layers. </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spTree>
    <p:extLst>
      <p:ext uri="{BB962C8B-B14F-4D97-AF65-F5344CB8AC3E}">
        <p14:creationId xmlns:p14="http://schemas.microsoft.com/office/powerpoint/2010/main" val="1293823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Web API endpoints - 1 </a:t>
            </a:r>
          </a:p>
        </p:txBody>
      </p:sp>
      <p:sp>
        <p:nvSpPr>
          <p:cNvPr id="3" name="Text Placeholder 2"/>
          <p:cNvSpPr>
            <a:spLocks noGrp="1"/>
          </p:cNvSpPr>
          <p:nvPr>
            <p:ph type="body" idx="1"/>
          </p:nvPr>
        </p:nvSpPr>
        <p:spPr/>
        <p:txBody>
          <a:bodyPr/>
          <a:lstStyle/>
          <a:p>
            <a:pPr>
              <a:lnSpc>
                <a:spcPct val="150000"/>
              </a:lnSpc>
            </a:pPr>
            <a:r>
              <a:rPr lang="en-US" dirty="0"/>
              <a:t>Implementing an HTTP POST endpoint</a:t>
            </a:r>
          </a:p>
          <a:p>
            <a:pPr>
              <a:lnSpc>
                <a:spcPct val="150000"/>
              </a:lnSpc>
            </a:pPr>
            <a:r>
              <a:rPr lang="en-US" dirty="0"/>
              <a:t>Implementing the service </a:t>
            </a:r>
          </a:p>
          <a:p>
            <a:pPr>
              <a:lnSpc>
                <a:spcPct val="150000"/>
              </a:lnSpc>
            </a:pPr>
            <a:r>
              <a:rPr lang="en-US" dirty="0"/>
              <a:t>Registering the service  </a:t>
            </a:r>
          </a:p>
          <a:p>
            <a:pPr>
              <a:lnSpc>
                <a:spcPct val="150000"/>
              </a:lnSpc>
            </a:pPr>
            <a:r>
              <a:rPr lang="en-US" dirty="0"/>
              <a:t>Testing the POST endpoint </a:t>
            </a:r>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spTree>
    <p:extLst>
      <p:ext uri="{BB962C8B-B14F-4D97-AF65-F5344CB8AC3E}">
        <p14:creationId xmlns:p14="http://schemas.microsoft.com/office/powerpoint/2010/main" val="2750026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Web API endpoints </a:t>
            </a:r>
          </a:p>
        </p:txBody>
      </p:sp>
      <p:sp>
        <p:nvSpPr>
          <p:cNvPr id="3" name="Text Placeholder 2"/>
          <p:cNvSpPr>
            <a:spLocks noGrp="1"/>
          </p:cNvSpPr>
          <p:nvPr>
            <p:ph type="body" idx="1"/>
          </p:nvPr>
        </p:nvSpPr>
        <p:spPr/>
        <p:txBody>
          <a:bodyPr/>
          <a:lstStyle/>
          <a:p>
            <a:r>
              <a:rPr lang="en-US" dirty="0"/>
              <a:t>Creating the API controller </a:t>
            </a:r>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430923" y="1799749"/>
            <a:ext cx="8011090" cy="4642140"/>
          </a:xfrm>
          <a:prstGeom prst="rect">
            <a:avLst/>
          </a:prstGeom>
        </p:spPr>
      </p:pic>
    </p:spTree>
    <p:extLst>
      <p:ext uri="{BB962C8B-B14F-4D97-AF65-F5344CB8AC3E}">
        <p14:creationId xmlns:p14="http://schemas.microsoft.com/office/powerpoint/2010/main" val="472492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normAutofit/>
          </a:bodyPr>
          <a:lstStyle/>
          <a:p>
            <a:r>
              <a:rPr lang="en-US" dirty="0"/>
              <a:t>The concepts and the different design workflows for implementing Entity Framework Core as your data access mechanism. </a:t>
            </a:r>
          </a:p>
          <a:p>
            <a:r>
              <a:rPr lang="en-US" dirty="0"/>
              <a:t>Understanding how the database-first and code-first workflows work is very important when deciding how you want to design your data access layer. </a:t>
            </a:r>
          </a:p>
          <a:p>
            <a:r>
              <a:rPr lang="en-US" dirty="0"/>
              <a:t>Learn how to create APIs that deal with a real database from scratch gives you a better understanding of how the underlying backend application works, especially if you will be working with real applications that use the same technology stack.</a:t>
            </a:r>
          </a:p>
          <a:p>
            <a:r>
              <a:rPr lang="en-US" dirty="0"/>
              <a:t>Design an API to make it more testable and maintainable by leveraging interface abstraction, and learned about the concepts of having DTOs to value the separation of concerns and how to make API controllers as thin as possible. </a:t>
            </a:r>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Model in ASP.NET Core MVC?</a:t>
            </a:r>
          </a:p>
        </p:txBody>
      </p:sp>
      <p:sp>
        <p:nvSpPr>
          <p:cNvPr id="3" name="Text Placeholder 2"/>
          <p:cNvSpPr>
            <a:spLocks noGrp="1"/>
          </p:cNvSpPr>
          <p:nvPr>
            <p:ph type="body" idx="1"/>
          </p:nvPr>
        </p:nvSpPr>
        <p:spPr/>
        <p:txBody>
          <a:bodyPr>
            <a:normAutofit/>
          </a:bodyPr>
          <a:lstStyle/>
          <a:p>
            <a:r>
              <a:rPr lang="en-US" dirty="0"/>
              <a:t>A model is a class with .cs (for C#) as an extension having both properties and methods. Models are used to set or get the data. </a:t>
            </a:r>
          </a:p>
          <a:p>
            <a:r>
              <a:rPr lang="en-US" dirty="0"/>
              <a:t>If your application does not have data, then there is no need for a model. If your application has data, then you need a model.</a:t>
            </a:r>
          </a:p>
          <a:p>
            <a:pPr>
              <a:lnSpc>
                <a:spcPct val="150000"/>
              </a:lnSpc>
            </a:pPr>
            <a:r>
              <a:rPr lang="en-US" b="1" dirty="0"/>
              <a:t>The Role of Models in ASP.NET Core MVC</a:t>
            </a:r>
          </a:p>
          <a:p>
            <a:pPr lvl="1">
              <a:lnSpc>
                <a:spcPct val="120000"/>
              </a:lnSpc>
            </a:pPr>
            <a:r>
              <a:rPr lang="en-US" dirty="0"/>
              <a:t>The Models in ASP.NET Core MVC contains a set of classes that are used to represent the domain data (you can also say the business data) as well as it also contains logic to manage the domain/business data. </a:t>
            </a:r>
          </a:p>
          <a:p>
            <a:pPr lvl="1">
              <a:lnSpc>
                <a:spcPct val="120000"/>
              </a:lnSpc>
            </a:pPr>
            <a:r>
              <a:rPr lang="en-US" dirty="0"/>
              <a:t>Models are responsible for the data and these data are used on Views. </a:t>
            </a:r>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343112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in ASP.NET Core MVC</a:t>
            </a:r>
          </a:p>
        </p:txBody>
      </p:sp>
      <p:sp>
        <p:nvSpPr>
          <p:cNvPr id="3" name="Text Placeholder 2"/>
          <p:cNvSpPr>
            <a:spLocks noGrp="1"/>
          </p:cNvSpPr>
          <p:nvPr>
            <p:ph type="body" idx="1"/>
          </p:nvPr>
        </p:nvSpPr>
        <p:spPr/>
        <p:txBody>
          <a:bodyPr/>
          <a:lstStyle/>
          <a:p>
            <a:r>
              <a:rPr lang="en-US" dirty="0"/>
              <a:t>The model classes represents domain-specific data and business logic in the MVC application. It represents the shape of the data as public properties and business logic as methods.</a:t>
            </a:r>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pic>
        <p:nvPicPr>
          <p:cNvPr id="5" name="Picture 4"/>
          <p:cNvPicPr>
            <a:picLocks noChangeAspect="1"/>
          </p:cNvPicPr>
          <p:nvPr/>
        </p:nvPicPr>
        <p:blipFill>
          <a:blip r:embed="rId2"/>
          <a:stretch>
            <a:fillRect/>
          </a:stretch>
        </p:blipFill>
        <p:spPr>
          <a:xfrm>
            <a:off x="86322" y="3096126"/>
            <a:ext cx="7000633" cy="3232753"/>
          </a:xfrm>
          <a:prstGeom prst="rect">
            <a:avLst/>
          </a:prstGeom>
        </p:spPr>
      </p:pic>
      <p:pic>
        <p:nvPicPr>
          <p:cNvPr id="6" name="Picture 5"/>
          <p:cNvPicPr>
            <a:picLocks noChangeAspect="1"/>
          </p:cNvPicPr>
          <p:nvPr/>
        </p:nvPicPr>
        <p:blipFill>
          <a:blip r:embed="rId3"/>
          <a:stretch>
            <a:fillRect/>
          </a:stretch>
        </p:blipFill>
        <p:spPr>
          <a:xfrm>
            <a:off x="6247208" y="2258270"/>
            <a:ext cx="5897974" cy="3253634"/>
          </a:xfrm>
          <a:prstGeom prst="rect">
            <a:avLst/>
          </a:prstGeom>
        </p:spPr>
      </p:pic>
    </p:spTree>
    <p:extLst>
      <p:ext uri="{BB962C8B-B14F-4D97-AF65-F5344CB8AC3E}">
        <p14:creationId xmlns:p14="http://schemas.microsoft.com/office/powerpoint/2010/main" val="370504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3-Layer Application</a:t>
            </a:r>
          </a:p>
        </p:txBody>
      </p:sp>
      <p:sp>
        <p:nvSpPr>
          <p:cNvPr id="3" name="Text Placeholder 2"/>
          <p:cNvSpPr>
            <a:spLocks noGrp="1"/>
          </p:cNvSpPr>
          <p:nvPr>
            <p:ph type="body" idx="1"/>
          </p:nvPr>
        </p:nvSpPr>
        <p:spPr/>
        <p:txBody>
          <a:bodyPr/>
          <a:lstStyle/>
          <a:p>
            <a:pPr>
              <a:lnSpc>
                <a:spcPct val="120000"/>
              </a:lnSpc>
            </a:pPr>
            <a:r>
              <a:rPr lang="en-US" dirty="0"/>
              <a:t>In general, a real-time application may consist of the following layers</a:t>
            </a:r>
          </a:p>
          <a:p>
            <a:pPr>
              <a:lnSpc>
                <a:spcPct val="120000"/>
              </a:lnSpc>
            </a:pPr>
            <a:r>
              <a:rPr lang="en-US" b="1" dirty="0"/>
              <a:t>Presentation Layer:</a:t>
            </a:r>
            <a:r>
              <a:rPr lang="en-US" dirty="0"/>
              <a:t> This layer is responsible for interacting with the user.</a:t>
            </a:r>
          </a:p>
          <a:p>
            <a:pPr>
              <a:lnSpc>
                <a:spcPct val="120000"/>
              </a:lnSpc>
            </a:pPr>
            <a:r>
              <a:rPr lang="en-US" b="1" dirty="0"/>
              <a:t>Business Layer:</a:t>
            </a:r>
            <a:r>
              <a:rPr lang="en-US" dirty="0"/>
              <a:t> This layer is responsible for implementing the core business logic of the application.</a:t>
            </a:r>
          </a:p>
          <a:p>
            <a:pPr>
              <a:lnSpc>
                <a:spcPct val="120000"/>
              </a:lnSpc>
            </a:pPr>
            <a:r>
              <a:rPr lang="en-US" b="1" dirty="0"/>
              <a:t>Data Access Layer:</a:t>
            </a:r>
            <a:r>
              <a:rPr lang="en-US" dirty="0"/>
              <a:t> This layer is responsible for interacting with the database to perform the CRUD operations.</a:t>
            </a:r>
          </a:p>
          <a:p>
            <a:pPr>
              <a:lnSpc>
                <a:spcPct val="120000"/>
              </a:lnSpc>
            </a:pPr>
            <a:r>
              <a:rPr lang="en-US" dirty="0"/>
              <a:t>The MVC design pattern is basically used to implement the Presentation Layer of the application. Please have a look at the following diagram.</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2005012" y="5237391"/>
            <a:ext cx="8181975" cy="1171575"/>
          </a:xfrm>
          <a:prstGeom prst="rect">
            <a:avLst/>
          </a:prstGeom>
        </p:spPr>
      </p:pic>
    </p:spTree>
    <p:extLst>
      <p:ext uri="{BB962C8B-B14F-4D97-AF65-F5344CB8AC3E}">
        <p14:creationId xmlns:p14="http://schemas.microsoft.com/office/powerpoint/2010/main" val="306066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APIs and Data Access </a:t>
            </a:r>
          </a:p>
        </p:txBody>
      </p:sp>
      <p:sp>
        <p:nvSpPr>
          <p:cNvPr id="3" name="Text Placeholder 2"/>
          <p:cNvSpPr>
            <a:spLocks noGrp="1"/>
          </p:cNvSpPr>
          <p:nvPr>
            <p:ph type="body" idx="1"/>
          </p:nvPr>
        </p:nvSpPr>
        <p:spPr/>
        <p:txBody>
          <a:bodyPr/>
          <a:lstStyle/>
          <a:p>
            <a:pPr>
              <a:lnSpc>
                <a:spcPct val="150000"/>
              </a:lnSpc>
            </a:pPr>
            <a:r>
              <a:rPr lang="en-US" dirty="0"/>
              <a:t>ORM (Object Relational Mapping) and Entity Framework Core</a:t>
            </a:r>
          </a:p>
          <a:p>
            <a:pPr>
              <a:lnSpc>
                <a:spcPct val="150000"/>
              </a:lnSpc>
            </a:pPr>
            <a:r>
              <a:rPr lang="en-US" dirty="0"/>
              <a:t>Reviewing the different design workflows supported by EF Core</a:t>
            </a:r>
          </a:p>
          <a:p>
            <a:pPr>
              <a:lnSpc>
                <a:spcPct val="150000"/>
              </a:lnSpc>
            </a:pPr>
            <a:r>
              <a:rPr lang="en-US" dirty="0"/>
              <a:t>Working with database-first and code-first development and migrations</a:t>
            </a:r>
          </a:p>
          <a:p>
            <a:pPr>
              <a:lnSpc>
                <a:spcPct val="150000"/>
              </a:lnSpc>
            </a:pPr>
            <a:r>
              <a:rPr lang="en-US" dirty="0"/>
              <a:t>Building Web APIs that implement the most commonly used HTTP methods for serving data</a:t>
            </a:r>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15953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ORM and Entity Framework Core</a:t>
            </a:r>
          </a:p>
        </p:txBody>
      </p:sp>
      <p:sp>
        <p:nvSpPr>
          <p:cNvPr id="3" name="Text Placeholder 2"/>
          <p:cNvSpPr>
            <a:spLocks noGrp="1"/>
          </p:cNvSpPr>
          <p:nvPr>
            <p:ph type="body" idx="1"/>
          </p:nvPr>
        </p:nvSpPr>
        <p:spPr/>
        <p:txBody>
          <a:bodyPr>
            <a:normAutofit fontScale="92500"/>
          </a:bodyPr>
          <a:lstStyle/>
          <a:p>
            <a:pPr>
              <a:lnSpc>
                <a:spcPct val="120000"/>
              </a:lnSpc>
            </a:pPr>
            <a:r>
              <a:rPr lang="en-US" dirty="0"/>
              <a:t>Entity Framework Core is an ORM and a data access technology that enables C#</a:t>
            </a:r>
            <a:br>
              <a:rPr lang="en-US" dirty="0"/>
            </a:br>
            <a:r>
              <a:rPr lang="en-US" dirty="0"/>
              <a:t>developers to interact with a database without having to manually write SQL scripts.</a:t>
            </a:r>
          </a:p>
          <a:p>
            <a:pPr>
              <a:lnSpc>
                <a:spcPct val="120000"/>
              </a:lnSpc>
            </a:pPr>
            <a:r>
              <a:rPr lang="en-US" dirty="0"/>
              <a:t>ORMs like EF Core help you build data-driven applications quickly by working through</a:t>
            </a:r>
            <a:br>
              <a:rPr lang="en-US" dirty="0"/>
            </a:br>
            <a:r>
              <a:rPr lang="en-US" dirty="0"/>
              <a:t>.NET objects instead of interacting directly with the database schema. These .NET objects are simply classes, which are typically referred to as </a:t>
            </a:r>
            <a:r>
              <a:rPr lang="en-US" b="1" dirty="0"/>
              <a:t>Entities</a:t>
            </a:r>
            <a:r>
              <a:rPr lang="en-US" dirty="0"/>
              <a:t>. </a:t>
            </a:r>
          </a:p>
          <a:p>
            <a:pPr>
              <a:lnSpc>
                <a:spcPct val="120000"/>
              </a:lnSpc>
            </a:pPr>
            <a:r>
              <a:rPr lang="en-US" dirty="0"/>
              <a:t>With EF Core, C# developers can take advantage of their existing skills and leverage the power of </a:t>
            </a:r>
            <a:r>
              <a:rPr lang="en-US" b="1" dirty="0"/>
              <a:t>Language Integrated Query </a:t>
            </a:r>
            <a:r>
              <a:rPr lang="en-US" dirty="0"/>
              <a:t>(</a:t>
            </a:r>
            <a:r>
              <a:rPr lang="en-US" b="1" dirty="0"/>
              <a:t>LINQ</a:t>
            </a:r>
            <a:r>
              <a:rPr lang="en-US" dirty="0"/>
              <a:t>) to manipulate the dataset against the conceptual Entity Models, otherwise simply referred to as Models. </a:t>
            </a:r>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1705245" y="5141553"/>
            <a:ext cx="8862550" cy="1339147"/>
          </a:xfrm>
          <a:prstGeom prst="rect">
            <a:avLst/>
          </a:prstGeom>
        </p:spPr>
      </p:pic>
      <p:sp>
        <p:nvSpPr>
          <p:cNvPr id="6" name="Rectangle 5"/>
          <p:cNvSpPr/>
          <p:nvPr/>
        </p:nvSpPr>
        <p:spPr>
          <a:xfrm>
            <a:off x="3867807" y="5370786"/>
            <a:ext cx="1597572" cy="851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889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ORM and Entity Framework Core - 2</a:t>
            </a:r>
          </a:p>
        </p:txBody>
      </p:sp>
      <p:sp>
        <p:nvSpPr>
          <p:cNvPr id="3" name="Text Placeholder 2"/>
          <p:cNvSpPr>
            <a:spLocks noGrp="1"/>
          </p:cNvSpPr>
          <p:nvPr>
            <p:ph type="body" idx="1"/>
          </p:nvPr>
        </p:nvSpPr>
        <p:spPr>
          <a:xfrm>
            <a:off x="0" y="1328286"/>
            <a:ext cx="5967191" cy="5113603"/>
          </a:xfrm>
        </p:spPr>
        <p:txBody>
          <a:bodyPr>
            <a:normAutofit/>
          </a:bodyPr>
          <a:lstStyle/>
          <a:p>
            <a:pPr marL="3175" indent="0">
              <a:buNone/>
            </a:pPr>
            <a:r>
              <a:rPr lang="en-US" dirty="0"/>
              <a:t>Reasons to use EF Core</a:t>
            </a:r>
          </a:p>
          <a:p>
            <a:r>
              <a:rPr lang="en-US" dirty="0"/>
              <a:t>Simple to get started</a:t>
            </a:r>
          </a:p>
          <a:p>
            <a:r>
              <a:rPr lang="en-US" dirty="0"/>
              <a:t>It supports NoSQL Databases along with relational databases</a:t>
            </a:r>
          </a:p>
          <a:p>
            <a:r>
              <a:rPr lang="en-US" dirty="0"/>
              <a:t>It fits nicely in ASP.NET MVC Core setup</a:t>
            </a:r>
          </a:p>
          <a:p>
            <a:r>
              <a:rPr lang="en-US" dirty="0"/>
              <a:t>Integrates well with LINQ</a:t>
            </a:r>
          </a:p>
          <a:p>
            <a:r>
              <a:rPr lang="en-US" dirty="0"/>
              <a:t>Possible to use on Linux and Mac since it is based on .NET Core along with Windows.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656" y="2347093"/>
            <a:ext cx="6111879" cy="2823997"/>
          </a:xfrm>
          <a:prstGeom prst="rect">
            <a:avLst/>
          </a:prstGeom>
        </p:spPr>
      </p:pic>
    </p:spTree>
    <p:extLst>
      <p:ext uri="{BB962C8B-B14F-4D97-AF65-F5344CB8AC3E}">
        <p14:creationId xmlns:p14="http://schemas.microsoft.com/office/powerpoint/2010/main" val="318878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EF Core design workflows - 1</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2529978" y="1978424"/>
            <a:ext cx="8003328" cy="3937603"/>
          </a:xfrm>
          <a:prstGeom prst="rect">
            <a:avLst/>
          </a:prstGeom>
        </p:spPr>
      </p:pic>
    </p:spTree>
    <p:extLst>
      <p:ext uri="{BB962C8B-B14F-4D97-AF65-F5344CB8AC3E}">
        <p14:creationId xmlns:p14="http://schemas.microsoft.com/office/powerpoint/2010/main" val="163478265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5010</TotalTime>
  <Words>1312</Words>
  <Application>Microsoft Office PowerPoint</Application>
  <PresentationFormat>Widescreen</PresentationFormat>
  <Paragraphs>147</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Noto Sans Symbols</vt:lpstr>
      <vt:lpstr>Wingdings</vt:lpstr>
      <vt:lpstr>Office Theme</vt:lpstr>
      <vt:lpstr>Models in Web API</vt:lpstr>
      <vt:lpstr>Objectives</vt:lpstr>
      <vt:lpstr>What is a Model in ASP.NET Core MVC?</vt:lpstr>
      <vt:lpstr>Model in ASP.NET Core MVC</vt:lpstr>
      <vt:lpstr>3-Layer Application</vt:lpstr>
      <vt:lpstr>APIs and Data Access </vt:lpstr>
      <vt:lpstr>ORM and Entity Framework Core</vt:lpstr>
      <vt:lpstr>ORM and Entity Framework Core - 2</vt:lpstr>
      <vt:lpstr>EF Core design workflows - 1</vt:lpstr>
      <vt:lpstr>EF Core design workflows - 2</vt:lpstr>
      <vt:lpstr>Generating models from an existing DB - 1 </vt:lpstr>
      <vt:lpstr>Generating models from an existing DB - 2</vt:lpstr>
      <vt:lpstr>Learning code-first development with API</vt:lpstr>
      <vt:lpstr>Creating a Web API project</vt:lpstr>
      <vt:lpstr>Configuring data access - 1</vt:lpstr>
      <vt:lpstr>Configuring data access - 2</vt:lpstr>
      <vt:lpstr>Configuring data access - 3</vt:lpstr>
      <vt:lpstr>Configuring data access - 4</vt:lpstr>
      <vt:lpstr>Configuring data access - 5</vt:lpstr>
      <vt:lpstr>Data Transfer Objects (DTOs) - 1</vt:lpstr>
      <vt:lpstr>Data Transfer Objects (DTOs) - 2</vt:lpstr>
      <vt:lpstr>Data Transfer Objects (DTOs) - 3</vt:lpstr>
      <vt:lpstr>Auto mapping between DTOs and entities</vt:lpstr>
      <vt:lpstr>Creating Web API endpoints - 1 </vt:lpstr>
      <vt:lpstr>Creating Web API endpoints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in Web API</dc:title>
  <dc:creator>Thanh Van</dc:creator>
  <cp:lastModifiedBy>Chu Dinh Phu 2 (FE Ban NCPT)</cp:lastModifiedBy>
  <cp:revision>142</cp:revision>
  <dcterms:created xsi:type="dcterms:W3CDTF">2021-01-25T08:25:31Z</dcterms:created>
  <dcterms:modified xsi:type="dcterms:W3CDTF">2023-09-20T08:42:02Z</dcterms:modified>
</cp:coreProperties>
</file>