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6"/>
  </p:notesMasterIdLst>
  <p:sldIdLst>
    <p:sldId id="256" r:id="rId2"/>
    <p:sldId id="302" r:id="rId3"/>
    <p:sldId id="336" r:id="rId4"/>
    <p:sldId id="310" r:id="rId5"/>
    <p:sldId id="307" r:id="rId6"/>
    <p:sldId id="304" r:id="rId7"/>
    <p:sldId id="308" r:id="rId8"/>
    <p:sldId id="364" r:id="rId9"/>
    <p:sldId id="333" r:id="rId10"/>
    <p:sldId id="334" r:id="rId11"/>
    <p:sldId id="309" r:id="rId12"/>
    <p:sldId id="331" r:id="rId13"/>
    <p:sldId id="332" r:id="rId14"/>
    <p:sldId id="306" r:id="rId15"/>
    <p:sldId id="317" r:id="rId16"/>
    <p:sldId id="337" r:id="rId17"/>
    <p:sldId id="318" r:id="rId18"/>
    <p:sldId id="319" r:id="rId19"/>
    <p:sldId id="320" r:id="rId20"/>
    <p:sldId id="321" r:id="rId21"/>
    <p:sldId id="322" r:id="rId22"/>
    <p:sldId id="323" r:id="rId23"/>
    <p:sldId id="324" r:id="rId24"/>
    <p:sldId id="325" r:id="rId25"/>
    <p:sldId id="338" r:id="rId26"/>
    <p:sldId id="311" r:id="rId27"/>
    <p:sldId id="312" r:id="rId28"/>
    <p:sldId id="313" r:id="rId29"/>
    <p:sldId id="314" r:id="rId30"/>
    <p:sldId id="315" r:id="rId31"/>
    <p:sldId id="316" r:id="rId32"/>
    <p:sldId id="349" r:id="rId33"/>
    <p:sldId id="341" r:id="rId34"/>
    <p:sldId id="342" r:id="rId35"/>
    <p:sldId id="343" r:id="rId36"/>
    <p:sldId id="344" r:id="rId37"/>
    <p:sldId id="345" r:id="rId38"/>
    <p:sldId id="348" r:id="rId39"/>
    <p:sldId id="346" r:id="rId40"/>
    <p:sldId id="347" r:id="rId41"/>
    <p:sldId id="352" r:id="rId42"/>
    <p:sldId id="351" r:id="rId43"/>
    <p:sldId id="350" r:id="rId44"/>
    <p:sldId id="353" r:id="rId45"/>
    <p:sldId id="354" r:id="rId46"/>
    <p:sldId id="356" r:id="rId47"/>
    <p:sldId id="355" r:id="rId48"/>
    <p:sldId id="357" r:id="rId49"/>
    <p:sldId id="359" r:id="rId50"/>
    <p:sldId id="360" r:id="rId51"/>
    <p:sldId id="358" r:id="rId52"/>
    <p:sldId id="362" r:id="rId53"/>
    <p:sldId id="363" r:id="rId54"/>
    <p:sldId id="303"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0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https://docs.microsoft.com/en-us/dotnet/api/system.type.isprimitive?view=net-5.0</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794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42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77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184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25493"/>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dotnet/api/system.componentmodel.dataannot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cs typeface="Arial" panose="020B0604020202020204" pitchFamily="34" charset="0"/>
              </a:rPr>
              <a:t>Binding, Validation and Routing</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for Complex Types - Example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2935997" y="1328286"/>
            <a:ext cx="6081877" cy="5089741"/>
          </a:xfrm>
          <a:prstGeom prst="rect">
            <a:avLst/>
          </a:prstGeom>
        </p:spPr>
      </p:pic>
      <p:sp>
        <p:nvSpPr>
          <p:cNvPr id="7" name="Rectangle 6"/>
          <p:cNvSpPr/>
          <p:nvPr/>
        </p:nvSpPr>
        <p:spPr>
          <a:xfrm>
            <a:off x="2935997" y="3962400"/>
            <a:ext cx="6081877" cy="451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77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source parameter inference</a:t>
            </a:r>
          </a:p>
        </p:txBody>
      </p:sp>
      <p:sp>
        <p:nvSpPr>
          <p:cNvPr id="3" name="Text Placeholder 2"/>
          <p:cNvSpPr>
            <a:spLocks noGrp="1"/>
          </p:cNvSpPr>
          <p:nvPr>
            <p:ph type="body" idx="1"/>
          </p:nvPr>
        </p:nvSpPr>
        <p:spPr/>
        <p:txBody>
          <a:bodyPr/>
          <a:lstStyle/>
          <a:p>
            <a:r>
              <a:rPr lang="en-US" dirty="0"/>
              <a:t>A binding source attribute defines the location at which an action parameter's value is found.</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2806262" y="1978424"/>
            <a:ext cx="6784428" cy="4267921"/>
          </a:xfrm>
          <a:prstGeom prst="rect">
            <a:avLst/>
          </a:prstGeom>
        </p:spPr>
      </p:pic>
    </p:spTree>
    <p:extLst>
      <p:ext uri="{BB962C8B-B14F-4D97-AF65-F5344CB8AC3E}">
        <p14:creationId xmlns:p14="http://schemas.microsoft.com/office/powerpoint/2010/main" val="385899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t>
            </a:r>
            <a:r>
              <a:rPr lang="en-US" dirty="0" err="1"/>
              <a:t>FromHeader</a:t>
            </a:r>
            <a:r>
              <a:rPr lang="en-US" dirty="0"/>
              <a: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328061" y="1420517"/>
            <a:ext cx="4002574" cy="5232531"/>
          </a:xfrm>
          <a:prstGeom prst="rect">
            <a:avLst/>
          </a:prstGeom>
        </p:spPr>
      </p:pic>
      <p:pic>
        <p:nvPicPr>
          <p:cNvPr id="7" name="Picture 6"/>
          <p:cNvPicPr>
            <a:picLocks noChangeAspect="1"/>
          </p:cNvPicPr>
          <p:nvPr/>
        </p:nvPicPr>
        <p:blipFill>
          <a:blip r:embed="rId3"/>
          <a:stretch>
            <a:fillRect/>
          </a:stretch>
        </p:blipFill>
        <p:spPr>
          <a:xfrm>
            <a:off x="4330635" y="2666330"/>
            <a:ext cx="7386936" cy="3986718"/>
          </a:xfrm>
          <a:prstGeom prst="rect">
            <a:avLst/>
          </a:prstGeom>
        </p:spPr>
      </p:pic>
      <p:pic>
        <p:nvPicPr>
          <p:cNvPr id="8" name="Picture 7"/>
          <p:cNvPicPr>
            <a:picLocks noChangeAspect="1"/>
          </p:cNvPicPr>
          <p:nvPr/>
        </p:nvPicPr>
        <p:blipFill>
          <a:blip r:embed="rId4"/>
          <a:stretch>
            <a:fillRect/>
          </a:stretch>
        </p:blipFill>
        <p:spPr>
          <a:xfrm>
            <a:off x="3457575" y="1420517"/>
            <a:ext cx="8734425" cy="876300"/>
          </a:xfrm>
          <a:prstGeom prst="rect">
            <a:avLst/>
          </a:prstGeom>
        </p:spPr>
      </p:pic>
    </p:spTree>
    <p:extLst>
      <p:ext uri="{BB962C8B-B14F-4D97-AF65-F5344CB8AC3E}">
        <p14:creationId xmlns:p14="http://schemas.microsoft.com/office/powerpoint/2010/main" val="405705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t>
            </a:r>
            <a:r>
              <a:rPr lang="en-US" dirty="0" err="1"/>
              <a:t>FromRoute</a:t>
            </a:r>
            <a:r>
              <a:rPr lang="en-US" dirty="0"/>
              <a:t>], [</a:t>
            </a:r>
            <a:r>
              <a:rPr lang="en-US" dirty="0" err="1"/>
              <a:t>FromForm</a:t>
            </a:r>
            <a:r>
              <a:rPr lang="en-US" dirty="0"/>
              <a:t>], [</a:t>
            </a:r>
            <a:r>
              <a:rPr lang="en-US" dirty="0" err="1"/>
              <a:t>FromBody</a:t>
            </a:r>
            <a:r>
              <a:rPr lang="en-US" dirty="0"/>
              <a: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097675" y="1463417"/>
            <a:ext cx="7815097" cy="4743267"/>
          </a:xfrm>
          <a:prstGeom prst="rect">
            <a:avLst/>
          </a:prstGeom>
        </p:spPr>
      </p:pic>
      <p:sp>
        <p:nvSpPr>
          <p:cNvPr id="7" name="Rectangle 6"/>
          <p:cNvSpPr/>
          <p:nvPr/>
        </p:nvSpPr>
        <p:spPr>
          <a:xfrm>
            <a:off x="3584028" y="2438400"/>
            <a:ext cx="2676002" cy="29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71697" y="4109545"/>
            <a:ext cx="2638096"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98124" y="5885793"/>
            <a:ext cx="2217683" cy="259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in ASP.NET Core </a:t>
            </a:r>
          </a:p>
        </p:txBody>
      </p:sp>
      <p:sp>
        <p:nvSpPr>
          <p:cNvPr id="3" name="Text Placeholder 2"/>
          <p:cNvSpPr>
            <a:spLocks noGrp="1"/>
          </p:cNvSpPr>
          <p:nvPr>
            <p:ph type="body" idx="1"/>
          </p:nvPr>
        </p:nvSpPr>
        <p:spPr/>
        <p:txBody>
          <a:bodyPr/>
          <a:lstStyle/>
          <a:p>
            <a:r>
              <a:rPr lang="en-US" dirty="0"/>
              <a:t>If ASP.NET Core framework does not find the values of the action method’s argument in any of the three locations – Form data values, Routing variables &amp; Query strings. In that case it will provide the default values based on the type of the action method’s argument. Default Binding Values:</a:t>
            </a:r>
          </a:p>
          <a:p>
            <a:r>
              <a:rPr lang="en-US" dirty="0"/>
              <a:t>    0 for </a:t>
            </a:r>
            <a:r>
              <a:rPr lang="en-US" dirty="0" err="1"/>
              <a:t>int</a:t>
            </a:r>
            <a:endParaRPr lang="en-US" dirty="0"/>
          </a:p>
          <a:p>
            <a:r>
              <a:rPr lang="en-US" dirty="0"/>
              <a:t>    “” for string</a:t>
            </a:r>
          </a:p>
          <a:p>
            <a:r>
              <a:rPr lang="en-US" dirty="0"/>
              <a:t>    01-01-0001 00:00:00 for </a:t>
            </a:r>
            <a:r>
              <a:rPr lang="en-US" dirty="0" err="1"/>
              <a:t>DateTime</a:t>
            </a:r>
            <a:endParaRPr lang="en-US" dirty="0"/>
          </a:p>
          <a:p>
            <a:r>
              <a:rPr lang="en-US" dirty="0"/>
              <a:t>    0 for float</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191376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Model Binding</a:t>
            </a:r>
          </a:p>
        </p:txBody>
      </p:sp>
      <p:sp>
        <p:nvSpPr>
          <p:cNvPr id="3" name="Text Placeholder 2"/>
          <p:cNvSpPr>
            <a:spLocks noGrp="1"/>
          </p:cNvSpPr>
          <p:nvPr>
            <p:ph type="body" idx="1"/>
          </p:nvPr>
        </p:nvSpPr>
        <p:spPr/>
        <p:txBody>
          <a:bodyPr/>
          <a:lstStyle/>
          <a:p>
            <a:r>
              <a:rPr lang="en-US" dirty="0"/>
              <a:t>Model Binding to Arrays - Can do Model Binding for array type parameter</a:t>
            </a:r>
          </a:p>
          <a:p>
            <a:r>
              <a:rPr lang="en-US" dirty="0"/>
              <a:t>Model Binding to Collection - Model binding also supports Collection. </a:t>
            </a:r>
          </a:p>
          <a:p>
            <a:r>
              <a:rPr lang="en-US" dirty="0"/>
              <a:t>Model Binding for Collections of Complex Types</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42319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cs typeface="Arial" panose="020B0604020202020204" pitchFamily="34" charset="0"/>
              </a:rPr>
              <a:t>Model Validation</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7977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validation in ASP.NET Core </a:t>
            </a:r>
          </a:p>
        </p:txBody>
      </p:sp>
      <p:sp>
        <p:nvSpPr>
          <p:cNvPr id="3" name="Text Placeholder 2"/>
          <p:cNvSpPr>
            <a:spLocks noGrp="1"/>
          </p:cNvSpPr>
          <p:nvPr>
            <p:ph type="body" idx="1"/>
          </p:nvPr>
        </p:nvSpPr>
        <p:spPr/>
        <p:txBody>
          <a:bodyPr/>
          <a:lstStyle/>
          <a:p>
            <a:pPr>
              <a:lnSpc>
                <a:spcPct val="120000"/>
              </a:lnSpc>
            </a:pPr>
            <a:r>
              <a:rPr lang="en-US" dirty="0"/>
              <a:t>When a user submits form field values, proper validation can help build a more user-friendly and secure web application. Instead of coding each view/page individually, you can simply use server-side attributes in your models/</a:t>
            </a:r>
            <a:r>
              <a:rPr lang="en-US" dirty="0" err="1"/>
              <a:t>viewmodels</a:t>
            </a:r>
            <a:r>
              <a:rPr lang="en-US" dirty="0"/>
              <a:t>.</a:t>
            </a:r>
          </a:p>
          <a:p>
            <a:pPr>
              <a:lnSpc>
                <a:spcPct val="120000"/>
              </a:lnSpc>
            </a:pPr>
            <a:r>
              <a:rPr lang="en-US" dirty="0"/>
              <a:t>Model validation in ASP.NET Core </a:t>
            </a:r>
          </a:p>
          <a:p>
            <a:pPr lvl="1">
              <a:lnSpc>
                <a:spcPct val="120000"/>
              </a:lnSpc>
            </a:pPr>
            <a:r>
              <a:rPr lang="en-US" dirty="0"/>
              <a:t>Model state</a:t>
            </a:r>
          </a:p>
          <a:p>
            <a:pPr lvl="1">
              <a:lnSpc>
                <a:spcPct val="120000"/>
              </a:lnSpc>
            </a:pPr>
            <a:r>
              <a:rPr lang="en-US" dirty="0"/>
              <a:t>Rerun validation</a:t>
            </a:r>
          </a:p>
          <a:p>
            <a:pPr lvl="1">
              <a:lnSpc>
                <a:spcPct val="120000"/>
              </a:lnSpc>
            </a:pPr>
            <a:r>
              <a:rPr lang="en-US" dirty="0"/>
              <a:t>Validation attributes</a:t>
            </a:r>
          </a:p>
          <a:p>
            <a:pPr lvl="1">
              <a:lnSpc>
                <a:spcPct val="120000"/>
              </a:lnSpc>
            </a:pPr>
            <a:r>
              <a:rPr lang="en-US" dirty="0"/>
              <a:t>Built-in attributes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98269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state</a:t>
            </a:r>
          </a:p>
        </p:txBody>
      </p:sp>
      <p:sp>
        <p:nvSpPr>
          <p:cNvPr id="3" name="Text Placeholder 2"/>
          <p:cNvSpPr>
            <a:spLocks noGrp="1"/>
          </p:cNvSpPr>
          <p:nvPr>
            <p:ph type="body" idx="1"/>
          </p:nvPr>
        </p:nvSpPr>
        <p:spPr>
          <a:xfrm>
            <a:off x="0" y="1328286"/>
            <a:ext cx="6673905" cy="5113603"/>
          </a:xfrm>
        </p:spPr>
        <p:txBody>
          <a:bodyPr/>
          <a:lstStyle/>
          <a:p>
            <a:r>
              <a:rPr lang="en-US" dirty="0"/>
              <a:t>Model state represents errors that come from two subsystems: model binding and model validation. Errors that originate from model binding are generally data conversion errors. </a:t>
            </a:r>
          </a:p>
          <a:p>
            <a:r>
              <a:rPr lang="en-US" dirty="0"/>
              <a:t>Both model binding and model validation occur before the execution of a controller action or a Razor Pages handler method.</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6640538" y="1474405"/>
            <a:ext cx="5551462" cy="3360354"/>
          </a:xfrm>
          <a:prstGeom prst="rect">
            <a:avLst/>
          </a:prstGeom>
        </p:spPr>
      </p:pic>
    </p:spTree>
    <p:extLst>
      <p:ext uri="{BB962C8B-B14F-4D97-AF65-F5344CB8AC3E}">
        <p14:creationId xmlns:p14="http://schemas.microsoft.com/office/powerpoint/2010/main" val="173944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Rerun validation</a:t>
            </a:r>
          </a:p>
        </p:txBody>
      </p:sp>
      <p:sp>
        <p:nvSpPr>
          <p:cNvPr id="3" name="Text Placeholder 2"/>
          <p:cNvSpPr>
            <a:spLocks noGrp="1"/>
          </p:cNvSpPr>
          <p:nvPr>
            <p:ph type="body" idx="1"/>
          </p:nvPr>
        </p:nvSpPr>
        <p:spPr>
          <a:xfrm>
            <a:off x="0" y="1328286"/>
            <a:ext cx="6022428" cy="5113603"/>
          </a:xfrm>
        </p:spPr>
        <p:txBody>
          <a:bodyPr>
            <a:normAutofit/>
          </a:bodyPr>
          <a:lstStyle/>
          <a:p>
            <a:r>
              <a:rPr lang="en-US" dirty="0"/>
              <a:t>Validation is automatic, but you might want to repeat it manually. </a:t>
            </a:r>
          </a:p>
          <a:p>
            <a:r>
              <a:rPr lang="en-US" dirty="0"/>
              <a:t>You might compute a value for a property and want to rerun validation after setting the property to the computed value. </a:t>
            </a:r>
          </a:p>
          <a:p>
            <a:r>
              <a:rPr lang="en-US" dirty="0"/>
              <a:t>To rerun validation, call </a:t>
            </a:r>
            <a:r>
              <a:rPr lang="en-US" dirty="0" err="1"/>
              <a:t>ModelStateDictionary.ClearValidationState</a:t>
            </a:r>
            <a:r>
              <a:rPr lang="en-US" dirty="0"/>
              <a:t> to clear validation specific to the model being validated followed by </a:t>
            </a:r>
            <a:r>
              <a:rPr lang="en-US" dirty="0" err="1"/>
              <a:t>TryValidateModel</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6073822" y="1482944"/>
            <a:ext cx="6066784" cy="4182132"/>
          </a:xfrm>
          <a:prstGeom prst="rect">
            <a:avLst/>
          </a:prstGeom>
        </p:spPr>
      </p:pic>
    </p:spTree>
    <p:extLst>
      <p:ext uri="{BB962C8B-B14F-4D97-AF65-F5344CB8AC3E}">
        <p14:creationId xmlns:p14="http://schemas.microsoft.com/office/powerpoint/2010/main" val="383367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a:xfrm>
            <a:off x="0" y="1328286"/>
            <a:ext cx="12192000" cy="5517539"/>
          </a:xfrm>
        </p:spPr>
        <p:txBody>
          <a:bodyPr>
            <a:normAutofit lnSpcReduction="10000"/>
          </a:bodyPr>
          <a:lstStyle/>
          <a:p>
            <a:pPr>
              <a:lnSpc>
                <a:spcPct val="120000"/>
              </a:lnSpc>
            </a:pPr>
            <a:r>
              <a:rPr lang="en-US" dirty="0"/>
              <a:t>Model Binding</a:t>
            </a:r>
          </a:p>
          <a:p>
            <a:pPr lvl="1">
              <a:lnSpc>
                <a:spcPct val="120000"/>
              </a:lnSpc>
            </a:pPr>
            <a:r>
              <a:rPr lang="en-US" dirty="0"/>
              <a:t>Model Binders: Primitive Model Binder, Complex Model Binder</a:t>
            </a:r>
          </a:p>
          <a:p>
            <a:pPr lvl="1">
              <a:lnSpc>
                <a:spcPct val="120000"/>
              </a:lnSpc>
            </a:pPr>
            <a:r>
              <a:rPr lang="en-US" dirty="0"/>
              <a:t>Binding Types</a:t>
            </a:r>
          </a:p>
          <a:p>
            <a:pPr lvl="1">
              <a:lnSpc>
                <a:spcPct val="120000"/>
              </a:lnSpc>
            </a:pPr>
            <a:r>
              <a:rPr lang="en-US" dirty="0"/>
              <a:t>Binding source parameter inference</a:t>
            </a:r>
          </a:p>
          <a:p>
            <a:pPr>
              <a:lnSpc>
                <a:spcPct val="120000"/>
              </a:lnSpc>
            </a:pPr>
            <a:r>
              <a:rPr lang="en-US" dirty="0"/>
              <a:t>Model Validation</a:t>
            </a:r>
          </a:p>
          <a:p>
            <a:pPr lvl="1">
              <a:lnSpc>
                <a:spcPct val="120000"/>
              </a:lnSpc>
            </a:pPr>
            <a:r>
              <a:rPr lang="en-US" dirty="0"/>
              <a:t>Model validation in ASP.NET Core </a:t>
            </a:r>
          </a:p>
          <a:p>
            <a:pPr lvl="1">
              <a:lnSpc>
                <a:spcPct val="120000"/>
              </a:lnSpc>
            </a:pPr>
            <a:r>
              <a:rPr lang="en-US" dirty="0"/>
              <a:t>Validation Built-in attributes</a:t>
            </a:r>
          </a:p>
          <a:p>
            <a:pPr lvl="1">
              <a:lnSpc>
                <a:spcPct val="120000"/>
              </a:lnSpc>
            </a:pPr>
            <a:r>
              <a:rPr lang="en-US" dirty="0"/>
              <a:t>Server-Side Validation</a:t>
            </a:r>
          </a:p>
          <a:p>
            <a:pPr lvl="1">
              <a:lnSpc>
                <a:spcPct val="120000"/>
              </a:lnSpc>
            </a:pPr>
            <a:r>
              <a:rPr lang="en-US" dirty="0"/>
              <a:t>Client-Side Validation</a:t>
            </a:r>
          </a:p>
          <a:p>
            <a:pPr>
              <a:lnSpc>
                <a:spcPct val="120000"/>
              </a:lnSpc>
            </a:pPr>
            <a:r>
              <a:rPr lang="en-US" dirty="0"/>
              <a:t>Routing</a:t>
            </a:r>
          </a:p>
          <a:p>
            <a:pPr lvl="1">
              <a:lnSpc>
                <a:spcPct val="120000"/>
              </a:lnSpc>
            </a:pPr>
            <a:r>
              <a:rPr lang="en-US" dirty="0"/>
              <a:t>Enable Routing in ASP.NET Core Web API</a:t>
            </a:r>
          </a:p>
          <a:p>
            <a:pPr lvl="1">
              <a:lnSpc>
                <a:spcPct val="120000"/>
              </a:lnSpc>
            </a:pPr>
            <a:r>
              <a:rPr lang="en-US" dirty="0"/>
              <a:t>Attribute Routing</a:t>
            </a:r>
          </a:p>
          <a:p>
            <a:pPr lvl="1">
              <a:lnSpc>
                <a:spcPct val="120000"/>
              </a:lnSpc>
            </a:pPr>
            <a:r>
              <a:rPr lang="en-US" dirty="0"/>
              <a:t>Variables and Query Strings in Routing</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attributes</a:t>
            </a:r>
          </a:p>
        </p:txBody>
      </p:sp>
      <p:sp>
        <p:nvSpPr>
          <p:cNvPr id="3" name="Text Placeholder 2"/>
          <p:cNvSpPr>
            <a:spLocks noGrp="1"/>
          </p:cNvSpPr>
          <p:nvPr>
            <p:ph type="body" idx="1"/>
          </p:nvPr>
        </p:nvSpPr>
        <p:spPr/>
        <p:txBody>
          <a:bodyPr/>
          <a:lstStyle/>
          <a:p>
            <a:r>
              <a:rPr lang="en-US" dirty="0"/>
              <a:t>Validation attributes let you specify validation rules for model properties.</a:t>
            </a:r>
          </a:p>
          <a:p>
            <a:r>
              <a:rPr lang="en-US" dirty="0"/>
              <a:t>Use attributes from the </a:t>
            </a:r>
            <a:r>
              <a:rPr lang="en-US" dirty="0" err="1">
                <a:hlinkClick r:id="rId2"/>
              </a:rPr>
              <a:t>System.ComponentModel.DataAnnotations</a:t>
            </a:r>
            <a:r>
              <a:rPr lang="en-US" dirty="0"/>
              <a:t> namespace to set validation rules for properties on your model. </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648607" y="2644653"/>
            <a:ext cx="6674232" cy="3816642"/>
          </a:xfrm>
          <a:prstGeom prst="rect">
            <a:avLst/>
          </a:prstGeom>
        </p:spPr>
      </p:pic>
    </p:spTree>
    <p:extLst>
      <p:ext uri="{BB962C8B-B14F-4D97-AF65-F5344CB8AC3E}">
        <p14:creationId xmlns:p14="http://schemas.microsoft.com/office/powerpoint/2010/main" val="2239454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Built-in attributes</a:t>
            </a:r>
          </a:p>
        </p:txBody>
      </p:sp>
      <p:sp>
        <p:nvSpPr>
          <p:cNvPr id="3" name="Text Placeholder 2"/>
          <p:cNvSpPr>
            <a:spLocks noGrp="1"/>
          </p:cNvSpPr>
          <p:nvPr>
            <p:ph type="body" idx="1"/>
          </p:nvPr>
        </p:nvSpPr>
        <p:spPr/>
        <p:txBody>
          <a:bodyPr>
            <a:normAutofit lnSpcReduction="10000"/>
          </a:bodyPr>
          <a:lstStyle/>
          <a:p>
            <a:r>
              <a:rPr lang="en-US" dirty="0"/>
              <a:t>[</a:t>
            </a:r>
            <a:r>
              <a:rPr lang="en-US" dirty="0" err="1"/>
              <a:t>ValidateNever</a:t>
            </a:r>
            <a:r>
              <a:rPr lang="en-US" dirty="0"/>
              <a:t>]: Excluded from validation.</a:t>
            </a:r>
          </a:p>
          <a:p>
            <a:r>
              <a:rPr lang="en-US" dirty="0"/>
              <a:t>[</a:t>
            </a:r>
            <a:r>
              <a:rPr lang="en-US" dirty="0" err="1"/>
              <a:t>CreditCard</a:t>
            </a:r>
            <a:r>
              <a:rPr lang="en-US" dirty="0"/>
              <a:t>]: Validates that the property has a credit card format. Requires jQuery Validation Additional Methods.</a:t>
            </a:r>
          </a:p>
          <a:p>
            <a:r>
              <a:rPr lang="en-US" dirty="0"/>
              <a:t>[Compare]: Validates that two properties in a model match.</a:t>
            </a:r>
          </a:p>
          <a:p>
            <a:r>
              <a:rPr lang="en-US" dirty="0"/>
              <a:t>[</a:t>
            </a:r>
            <a:r>
              <a:rPr lang="en-US" dirty="0" err="1"/>
              <a:t>EmailAddress</a:t>
            </a:r>
            <a:r>
              <a:rPr lang="en-US" dirty="0"/>
              <a:t>]: Validates that the property has an email format.</a:t>
            </a:r>
          </a:p>
          <a:p>
            <a:r>
              <a:rPr lang="en-US" dirty="0"/>
              <a:t>[Phone]: Validates that the property has a telephone number format.</a:t>
            </a:r>
          </a:p>
          <a:p>
            <a:r>
              <a:rPr lang="en-US" dirty="0"/>
              <a:t>[Range]: Validates that the property value falls within a specified range.</a:t>
            </a:r>
          </a:p>
          <a:p>
            <a:r>
              <a:rPr lang="en-US" dirty="0"/>
              <a:t>[</a:t>
            </a:r>
            <a:r>
              <a:rPr lang="en-US" dirty="0" err="1"/>
              <a:t>RegularExpression</a:t>
            </a:r>
            <a:r>
              <a:rPr lang="en-US" dirty="0"/>
              <a:t>]: Validates that the property value matches a specified regular expression.</a:t>
            </a:r>
          </a:p>
          <a:p>
            <a:r>
              <a:rPr lang="en-US" dirty="0"/>
              <a:t>[Required]: Validates that the field is not null. </a:t>
            </a:r>
          </a:p>
          <a:p>
            <a:r>
              <a:rPr lang="en-US" dirty="0"/>
              <a:t>[</a:t>
            </a:r>
            <a:r>
              <a:rPr lang="en-US" dirty="0" err="1"/>
              <a:t>StringLength</a:t>
            </a:r>
            <a:r>
              <a:rPr lang="en-US" dirty="0"/>
              <a:t>]: Validates that a string value doesn't exceed a specified length.</a:t>
            </a:r>
          </a:p>
          <a:p>
            <a:r>
              <a:rPr lang="en-US" dirty="0"/>
              <a:t>[</a:t>
            </a:r>
            <a:r>
              <a:rPr lang="en-US" dirty="0" err="1"/>
              <a:t>Url</a:t>
            </a:r>
            <a:r>
              <a:rPr lang="en-US" dirty="0"/>
              <a:t>]: Validates that the property has a URL format.</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106128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Custom attributes</a:t>
            </a:r>
          </a:p>
        </p:txBody>
      </p:sp>
      <p:sp>
        <p:nvSpPr>
          <p:cNvPr id="3" name="Text Placeholder 2"/>
          <p:cNvSpPr>
            <a:spLocks noGrp="1"/>
          </p:cNvSpPr>
          <p:nvPr>
            <p:ph type="body" idx="1"/>
          </p:nvPr>
        </p:nvSpPr>
        <p:spPr>
          <a:xfrm>
            <a:off x="0" y="1328286"/>
            <a:ext cx="6080234" cy="5113603"/>
          </a:xfrm>
        </p:spPr>
        <p:txBody>
          <a:bodyPr>
            <a:normAutofit/>
          </a:bodyPr>
          <a:lstStyle/>
          <a:p>
            <a:r>
              <a:rPr lang="en-US" dirty="0"/>
              <a:t>Create a class that inherits from </a:t>
            </a:r>
            <a:r>
              <a:rPr lang="en-US" dirty="0" err="1"/>
              <a:t>ValidationAttribute</a:t>
            </a:r>
            <a:r>
              <a:rPr lang="en-US" dirty="0"/>
              <a:t>, and override the </a:t>
            </a:r>
            <a:r>
              <a:rPr lang="en-US" dirty="0" err="1"/>
              <a:t>IsValid</a:t>
            </a:r>
            <a:r>
              <a:rPr lang="en-US" dirty="0"/>
              <a:t> method.</a:t>
            </a:r>
          </a:p>
          <a:p>
            <a:r>
              <a:rPr lang="en-US" dirty="0"/>
              <a:t>The </a:t>
            </a:r>
            <a:r>
              <a:rPr lang="en-US" dirty="0" err="1"/>
              <a:t>IsValid</a:t>
            </a:r>
            <a:r>
              <a:rPr lang="en-US" dirty="0"/>
              <a:t> method accepts an object named value, which is the input to be validated. An overload also accepts a </a:t>
            </a:r>
            <a:r>
              <a:rPr lang="en-US" dirty="0" err="1"/>
              <a:t>ValidationContext</a:t>
            </a:r>
            <a:r>
              <a:rPr lang="en-US" dirty="0"/>
              <a:t> object, which provides additional information, such as the model instance created by model binding.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6080234" y="1282909"/>
            <a:ext cx="5938345" cy="5158980"/>
          </a:xfrm>
          <a:prstGeom prst="rect">
            <a:avLst/>
          </a:prstGeom>
        </p:spPr>
      </p:pic>
    </p:spTree>
    <p:extLst>
      <p:ext uri="{BB962C8B-B14F-4D97-AF65-F5344CB8AC3E}">
        <p14:creationId xmlns:p14="http://schemas.microsoft.com/office/powerpoint/2010/main" val="77676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Server-Side Validation</a:t>
            </a:r>
          </a:p>
        </p:txBody>
      </p:sp>
      <p:sp>
        <p:nvSpPr>
          <p:cNvPr id="3" name="Text Placeholder 2"/>
          <p:cNvSpPr>
            <a:spLocks noGrp="1"/>
          </p:cNvSpPr>
          <p:nvPr>
            <p:ph type="body" idx="1"/>
          </p:nvPr>
        </p:nvSpPr>
        <p:spPr/>
        <p:txBody>
          <a:bodyPr/>
          <a:lstStyle/>
          <a:p>
            <a:r>
              <a:rPr lang="en-US" dirty="0"/>
              <a:t>Validation occurs before an MVC controller action (or equivalent handler method for Razor Pages) takes over. </a:t>
            </a:r>
          </a:p>
          <a:p>
            <a:r>
              <a:rPr lang="en-US" dirty="0"/>
              <a:t>As a result, you should check to see if the validation has passed before continuing next steps.</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28060" y="3036668"/>
            <a:ext cx="4676119" cy="3404117"/>
          </a:xfrm>
          <a:prstGeom prst="rect">
            <a:avLst/>
          </a:prstGeom>
        </p:spPr>
      </p:pic>
      <p:pic>
        <p:nvPicPr>
          <p:cNvPr id="6" name="Picture 5"/>
          <p:cNvPicPr>
            <a:picLocks noChangeAspect="1"/>
          </p:cNvPicPr>
          <p:nvPr/>
        </p:nvPicPr>
        <p:blipFill>
          <a:blip r:embed="rId3"/>
          <a:stretch>
            <a:fillRect/>
          </a:stretch>
        </p:blipFill>
        <p:spPr>
          <a:xfrm>
            <a:off x="6211767" y="3203805"/>
            <a:ext cx="4772645" cy="3069842"/>
          </a:xfrm>
          <a:prstGeom prst="rect">
            <a:avLst/>
          </a:prstGeom>
        </p:spPr>
      </p:pic>
    </p:spTree>
    <p:extLst>
      <p:ext uri="{BB962C8B-B14F-4D97-AF65-F5344CB8AC3E}">
        <p14:creationId xmlns:p14="http://schemas.microsoft.com/office/powerpoint/2010/main" val="268945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Client-Side Validation</a:t>
            </a:r>
          </a:p>
        </p:txBody>
      </p:sp>
      <p:sp>
        <p:nvSpPr>
          <p:cNvPr id="3" name="Text Placeholder 2"/>
          <p:cNvSpPr>
            <a:spLocks noGrp="1"/>
          </p:cNvSpPr>
          <p:nvPr>
            <p:ph type="body" idx="1"/>
          </p:nvPr>
        </p:nvSpPr>
        <p:spPr/>
        <p:txBody>
          <a:bodyPr/>
          <a:lstStyle/>
          <a:p>
            <a:r>
              <a:rPr lang="en-US" dirty="0"/>
              <a:t>Client-side validation prevents submission until the form is valid. The Submit button runs JavaScript that either submits the form or displays error messages.</a:t>
            </a:r>
          </a:p>
          <a:p>
            <a:r>
              <a:rPr lang="en-US" dirty="0"/>
              <a:t>Client-side validation avoids an unnecessary round trip to the server when there are input errors on a form. </a:t>
            </a:r>
          </a:p>
          <a:p>
            <a:pPr lvl="1">
              <a:lnSpc>
                <a:spcPct val="110000"/>
              </a:lnSpc>
            </a:pPr>
            <a:r>
              <a:rPr lang="en-US" dirty="0"/>
              <a:t>&lt;script </a:t>
            </a:r>
            <a:r>
              <a:rPr lang="en-US" dirty="0" err="1"/>
              <a:t>src</a:t>
            </a:r>
            <a:r>
              <a:rPr lang="en-US" dirty="0"/>
              <a:t>="https://cdnjs.cloudflare.com/ajax/libs/</a:t>
            </a:r>
            <a:r>
              <a:rPr lang="en-US" dirty="0" err="1"/>
              <a:t>jquery</a:t>
            </a:r>
            <a:r>
              <a:rPr lang="en-US" dirty="0"/>
              <a:t>/3.4.1/jquery.min.js"&gt;&lt;/script&gt;</a:t>
            </a:r>
          </a:p>
          <a:p>
            <a:pPr lvl="1">
              <a:lnSpc>
                <a:spcPct val="110000"/>
              </a:lnSpc>
            </a:pPr>
            <a:r>
              <a:rPr lang="en-US" dirty="0"/>
              <a:t>&lt;script </a:t>
            </a:r>
            <a:r>
              <a:rPr lang="en-US" dirty="0" err="1"/>
              <a:t>src</a:t>
            </a:r>
            <a:r>
              <a:rPr lang="en-US" dirty="0"/>
              <a:t>="https://cdnjs.cloudflare.com/ajax/libs/</a:t>
            </a:r>
            <a:r>
              <a:rPr lang="en-US" dirty="0" err="1"/>
              <a:t>jquery</a:t>
            </a:r>
            <a:r>
              <a:rPr lang="en-US" dirty="0"/>
              <a:t>-validate/1.19.1/jquery.validate.min.js"&gt;&lt;/script&gt;</a:t>
            </a:r>
          </a:p>
          <a:p>
            <a:pPr lvl="1">
              <a:lnSpc>
                <a:spcPct val="110000"/>
              </a:lnSpc>
            </a:pPr>
            <a:r>
              <a:rPr lang="en-US" dirty="0"/>
              <a:t>&lt;script </a:t>
            </a:r>
            <a:r>
              <a:rPr lang="en-US" dirty="0" err="1"/>
              <a:t>src</a:t>
            </a:r>
            <a:r>
              <a:rPr lang="en-US" dirty="0"/>
              <a:t>="https://cdnjs.cloudflare.com/ajax/libs/</a:t>
            </a:r>
            <a:r>
              <a:rPr lang="en-US" dirty="0" err="1"/>
              <a:t>jquery</a:t>
            </a:r>
            <a:r>
              <a:rPr lang="en-US" dirty="0"/>
              <a:t>-validation-unobtrusive/3.2.11/jquery.validate.unobtrusive.min.js"&gt;&lt;/script&gt;</a:t>
            </a:r>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749355" y="5094808"/>
            <a:ext cx="7059832" cy="1355421"/>
          </a:xfrm>
          <a:prstGeom prst="rect">
            <a:avLst/>
          </a:prstGeom>
        </p:spPr>
      </p:pic>
    </p:spTree>
    <p:extLst>
      <p:ext uri="{BB962C8B-B14F-4D97-AF65-F5344CB8AC3E}">
        <p14:creationId xmlns:p14="http://schemas.microsoft.com/office/powerpoint/2010/main" val="331369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156138" y="2241458"/>
            <a:ext cx="98797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Routing in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578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Enable Routing in ASP.NET Core Web API</a:t>
            </a:r>
          </a:p>
        </p:txBody>
      </p:sp>
      <p:sp>
        <p:nvSpPr>
          <p:cNvPr id="3" name="Text Placeholder 2"/>
          <p:cNvSpPr>
            <a:spLocks noGrp="1"/>
          </p:cNvSpPr>
          <p:nvPr>
            <p:ph type="body" idx="1"/>
          </p:nvPr>
        </p:nvSpPr>
        <p:spPr/>
        <p:txBody>
          <a:bodyPr/>
          <a:lstStyle/>
          <a:p>
            <a:r>
              <a:rPr lang="en-US" dirty="0"/>
              <a:t>In ASP.NET Core Web API Application, we can enable the Routing through Middleware. In order to enable Routing in ASP.NET Core, we need to add the following two middleware components to the HTTP Request processing Pipeline.</a:t>
            </a:r>
          </a:p>
          <a:p>
            <a:r>
              <a:rPr lang="en-US" b="1" dirty="0"/>
              <a:t>UseRouting():</a:t>
            </a:r>
            <a:r>
              <a:rPr lang="en-US" dirty="0"/>
              <a:t> The UseRouting Middleware only enables the Routing for your application. This will not map any URL to any resource.</a:t>
            </a:r>
          </a:p>
          <a:p>
            <a:r>
              <a:rPr lang="en-US" b="1" dirty="0"/>
              <a:t>UseEndpoints():</a:t>
            </a:r>
            <a:r>
              <a:rPr lang="en-US" dirty="0"/>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113935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the Routing </a:t>
            </a:r>
            <a:r>
              <a:rPr lang="en-US" dirty="0" err="1"/>
              <a:t>Middlewares</a:t>
            </a:r>
            <a:endParaRPr lang="en-US" dirty="0"/>
          </a:p>
        </p:txBody>
      </p:sp>
      <p:sp>
        <p:nvSpPr>
          <p:cNvPr id="3" name="Text Placeholder 2"/>
          <p:cNvSpPr>
            <a:spLocks noGrp="1"/>
          </p:cNvSpPr>
          <p:nvPr>
            <p:ph type="body" idx="1"/>
          </p:nvPr>
        </p:nvSpPr>
        <p:spPr/>
        <p:txBody>
          <a:bodyPr/>
          <a:lstStyle/>
          <a:p>
            <a:r>
              <a:rPr lang="en-US" dirty="0"/>
              <a:t>Modify the Configure method of the Startup class as shown below to configure the UseRouting and UseEndpoints Middlewares which will enable Routing as well as the mapping between the URL and Resource. </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1744717" y="2717146"/>
            <a:ext cx="7777655" cy="3622892"/>
          </a:xfrm>
          <a:prstGeom prst="rect">
            <a:avLst/>
          </a:prstGeom>
        </p:spPr>
      </p:pic>
      <p:sp>
        <p:nvSpPr>
          <p:cNvPr id="6" name="Rectangle 5"/>
          <p:cNvSpPr/>
          <p:nvPr/>
        </p:nvSpPr>
        <p:spPr>
          <a:xfrm>
            <a:off x="1996966" y="5349766"/>
            <a:ext cx="2942896" cy="777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82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 Routing</a:t>
            </a:r>
          </a:p>
        </p:txBody>
      </p:sp>
      <p:sp>
        <p:nvSpPr>
          <p:cNvPr id="3" name="Text Placeholder 2"/>
          <p:cNvSpPr>
            <a:spLocks noGrp="1"/>
          </p:cNvSpPr>
          <p:nvPr>
            <p:ph type="body" idx="1"/>
          </p:nvPr>
        </p:nvSpPr>
        <p:spPr/>
        <p:txBody>
          <a:bodyPr/>
          <a:lstStyle/>
          <a:p>
            <a:r>
              <a:rPr lang="en-US" dirty="0"/>
              <a:t>Attribute Routing is the most preferred way of defining routes in ASP.NET Core Web API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245022" y="2452359"/>
            <a:ext cx="6218840" cy="1786109"/>
          </a:xfrm>
          <a:prstGeom prst="rect">
            <a:avLst/>
          </a:prstGeom>
        </p:spPr>
      </p:pic>
      <p:pic>
        <p:nvPicPr>
          <p:cNvPr id="6" name="Picture 5"/>
          <p:cNvPicPr>
            <a:picLocks noChangeAspect="1"/>
          </p:cNvPicPr>
          <p:nvPr/>
        </p:nvPicPr>
        <p:blipFill>
          <a:blip r:embed="rId3"/>
          <a:stretch>
            <a:fillRect/>
          </a:stretch>
        </p:blipFill>
        <p:spPr>
          <a:xfrm>
            <a:off x="6096000" y="2815874"/>
            <a:ext cx="5895894" cy="3664826"/>
          </a:xfrm>
          <a:prstGeom prst="rect">
            <a:avLst/>
          </a:prstGeom>
        </p:spPr>
      </p:pic>
    </p:spTree>
    <p:extLst>
      <p:ext uri="{BB962C8B-B14F-4D97-AF65-F5344CB8AC3E}">
        <p14:creationId xmlns:p14="http://schemas.microsoft.com/office/powerpoint/2010/main" val="332339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and Query Strings in Routing</a:t>
            </a:r>
          </a:p>
        </p:txBody>
      </p:sp>
      <p:sp>
        <p:nvSpPr>
          <p:cNvPr id="3" name="Text Placeholder 2"/>
          <p:cNvSpPr>
            <a:spLocks noGrp="1"/>
          </p:cNvSpPr>
          <p:nvPr>
            <p:ph type="body" idx="1"/>
          </p:nvPr>
        </p:nvSpPr>
        <p:spPr/>
        <p:txBody>
          <a:bodyPr/>
          <a:lstStyle/>
          <a:p>
            <a:r>
              <a:rPr lang="en-US" dirty="0"/>
              <a:t>In ASP.NET Core Web Application, if you want to pass anything as a variable then you need to use curly braces {} and inside the curly braces, you need to give the name of the parameter your method accepting.</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454620" y="3004421"/>
            <a:ext cx="5048250" cy="1200150"/>
          </a:xfrm>
          <a:prstGeom prst="rect">
            <a:avLst/>
          </a:prstGeom>
        </p:spPr>
      </p:pic>
      <p:pic>
        <p:nvPicPr>
          <p:cNvPr id="6" name="Picture 5"/>
          <p:cNvPicPr>
            <a:picLocks noChangeAspect="1"/>
          </p:cNvPicPr>
          <p:nvPr/>
        </p:nvPicPr>
        <p:blipFill>
          <a:blip r:embed="rId3"/>
          <a:stretch>
            <a:fillRect/>
          </a:stretch>
        </p:blipFill>
        <p:spPr>
          <a:xfrm>
            <a:off x="5502870" y="3643307"/>
            <a:ext cx="6436525" cy="2608409"/>
          </a:xfrm>
          <a:prstGeom prst="rect">
            <a:avLst/>
          </a:prstGeom>
        </p:spPr>
      </p:pic>
    </p:spTree>
    <p:extLst>
      <p:ext uri="{BB962C8B-B14F-4D97-AF65-F5344CB8AC3E}">
        <p14:creationId xmlns:p14="http://schemas.microsoft.com/office/powerpoint/2010/main" val="9032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cs typeface="Arial" panose="020B0604020202020204" pitchFamily="34" charset="0"/>
              </a:rPr>
              <a:t>Model Binding</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52509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Multiple dynamic Values</a:t>
            </a:r>
          </a:p>
        </p:txBody>
      </p:sp>
      <p:sp>
        <p:nvSpPr>
          <p:cNvPr id="3" name="Text Placeholder 2"/>
          <p:cNvSpPr>
            <a:spLocks noGrp="1"/>
          </p:cNvSpPr>
          <p:nvPr>
            <p:ph type="body" idx="1"/>
          </p:nvPr>
        </p:nvSpPr>
        <p:spPr/>
        <p:txBody>
          <a:bodyPr/>
          <a:lstStyle/>
          <a:p>
            <a:r>
              <a:rPr lang="en-US" dirty="0"/>
              <a:t>Passing Multiple dynamic Values in ASP.NET Core Web API Routing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433164" y="1818605"/>
            <a:ext cx="6966120" cy="3215634"/>
          </a:xfrm>
          <a:prstGeom prst="rect">
            <a:avLst/>
          </a:prstGeom>
        </p:spPr>
      </p:pic>
      <p:pic>
        <p:nvPicPr>
          <p:cNvPr id="7" name="Picture 6"/>
          <p:cNvPicPr>
            <a:picLocks noChangeAspect="1"/>
          </p:cNvPicPr>
          <p:nvPr/>
        </p:nvPicPr>
        <p:blipFill>
          <a:blip r:embed="rId3"/>
          <a:stretch>
            <a:fillRect/>
          </a:stretch>
        </p:blipFill>
        <p:spPr>
          <a:xfrm>
            <a:off x="433164" y="5102734"/>
            <a:ext cx="9144000" cy="1377966"/>
          </a:xfrm>
          <a:prstGeom prst="rect">
            <a:avLst/>
          </a:prstGeom>
        </p:spPr>
      </p:pic>
    </p:spTree>
    <p:extLst>
      <p:ext uri="{BB962C8B-B14F-4D97-AF65-F5344CB8AC3E}">
        <p14:creationId xmlns:p14="http://schemas.microsoft.com/office/powerpoint/2010/main" val="329261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URLs for a Single Resource using Routing</a:t>
            </a:r>
          </a:p>
        </p:txBody>
      </p:sp>
      <p:sp>
        <p:nvSpPr>
          <p:cNvPr id="3" name="Text Placeholder 2"/>
          <p:cNvSpPr>
            <a:spLocks noGrp="1"/>
          </p:cNvSpPr>
          <p:nvPr>
            <p:ph type="body" idx="1"/>
          </p:nvPr>
        </p:nvSpPr>
        <p:spPr/>
        <p:txBody>
          <a:bodyPr/>
          <a:lstStyle/>
          <a:p>
            <a:r>
              <a:rPr lang="en-US" dirty="0"/>
              <a:t>Can access the resource with different URLs in the ASP.NET Core Web API Application.</a:t>
            </a:r>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1607097" y="2384862"/>
            <a:ext cx="6506889" cy="2100970"/>
          </a:xfrm>
          <a:prstGeom prst="rect">
            <a:avLst/>
          </a:prstGeom>
        </p:spPr>
      </p:pic>
      <p:sp>
        <p:nvSpPr>
          <p:cNvPr id="6" name="Rectangle 5"/>
          <p:cNvSpPr/>
          <p:nvPr/>
        </p:nvSpPr>
        <p:spPr>
          <a:xfrm>
            <a:off x="1471448" y="2384862"/>
            <a:ext cx="3615559" cy="904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775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156138" y="2241458"/>
            <a:ext cx="98797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Demo: ASP.NET Core Web API with Validation and Routing</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260639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Database Model and Repository pattern </a:t>
            </a:r>
          </a:p>
        </p:txBody>
      </p:sp>
      <p:sp>
        <p:nvSpPr>
          <p:cNvPr id="3" name="Text Placeholder 2"/>
          <p:cNvSpPr>
            <a:spLocks noGrp="1"/>
          </p:cNvSpPr>
          <p:nvPr>
            <p:ph type="body" idx="1"/>
          </p:nvPr>
        </p:nvSpPr>
        <p:spPr/>
        <p:txBody>
          <a:bodyPr/>
          <a:lstStyle/>
          <a:p>
            <a:r>
              <a:rPr lang="en-US" dirty="0"/>
              <a:t>With the Repository pattern, we create an abstraction layer between the</a:t>
            </a:r>
            <a:br>
              <a:rPr lang="en-US" dirty="0"/>
            </a:br>
            <a:r>
              <a:rPr lang="en-US" dirty="0"/>
              <a:t>data access and the business logic layer of an application. </a:t>
            </a:r>
          </a:p>
          <a:p>
            <a:r>
              <a:rPr lang="en-US" dirty="0"/>
              <a:t>By using Repository pattern, we are promoting a more loosely coupled approach to access our data in the database.</a:t>
            </a:r>
          </a:p>
          <a:p>
            <a:r>
              <a:rPr lang="en-US" dirty="0"/>
              <a:t>The code becomes cleaner, easier to maintain, and reusable. Data</a:t>
            </a:r>
            <a:br>
              <a:rPr lang="en-US" dirty="0"/>
            </a:br>
            <a:r>
              <a:rPr lang="en-US" dirty="0"/>
              <a:t>access logic is stored in a separate class, or sets of classes called a</a:t>
            </a:r>
            <a:br>
              <a:rPr lang="en-US" dirty="0"/>
            </a:br>
            <a:r>
              <a:rPr lang="en-US" dirty="0"/>
              <a:t>repository, with the responsibility of persisting the application’s business model.</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151939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- 1</a:t>
            </a:r>
          </a:p>
        </p:txBody>
      </p:sp>
      <p:sp>
        <p:nvSpPr>
          <p:cNvPr id="3" name="Text Placeholder 2"/>
          <p:cNvSpPr>
            <a:spLocks noGrp="1"/>
          </p:cNvSpPr>
          <p:nvPr>
            <p:ph type="body" idx="1"/>
          </p:nvPr>
        </p:nvSpPr>
        <p:spPr/>
        <p:txBody>
          <a:bodyPr/>
          <a:lstStyle/>
          <a:p>
            <a:r>
              <a:rPr lang="en-US" dirty="0"/>
              <a:t>Model classes</a:t>
            </a:r>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rotWithShape="1">
          <a:blip r:embed="rId2"/>
          <a:srcRect b="55287"/>
          <a:stretch/>
        </p:blipFill>
        <p:spPr>
          <a:xfrm>
            <a:off x="328060" y="1783459"/>
            <a:ext cx="6829485" cy="2941677"/>
          </a:xfrm>
          <a:prstGeom prst="rect">
            <a:avLst/>
          </a:prstGeom>
        </p:spPr>
      </p:pic>
      <p:pic>
        <p:nvPicPr>
          <p:cNvPr id="7" name="Picture 6"/>
          <p:cNvPicPr>
            <a:picLocks noChangeAspect="1"/>
          </p:cNvPicPr>
          <p:nvPr/>
        </p:nvPicPr>
        <p:blipFill rotWithShape="1">
          <a:blip r:embed="rId2"/>
          <a:srcRect t="46211"/>
          <a:stretch/>
        </p:blipFill>
        <p:spPr>
          <a:xfrm>
            <a:off x="6432331" y="3645974"/>
            <a:ext cx="5470634" cy="2834726"/>
          </a:xfrm>
          <a:prstGeom prst="rect">
            <a:avLst/>
          </a:prstGeom>
        </p:spPr>
      </p:pic>
    </p:spTree>
    <p:extLst>
      <p:ext uri="{BB962C8B-B14F-4D97-AF65-F5344CB8AC3E}">
        <p14:creationId xmlns:p14="http://schemas.microsoft.com/office/powerpoint/2010/main" val="2222151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- 2</a:t>
            </a:r>
          </a:p>
        </p:txBody>
      </p:sp>
      <p:sp>
        <p:nvSpPr>
          <p:cNvPr id="3" name="Text Placeholder 2"/>
          <p:cNvSpPr>
            <a:spLocks noGrp="1"/>
          </p:cNvSpPr>
          <p:nvPr>
            <p:ph type="body" idx="1"/>
          </p:nvPr>
        </p:nvSpPr>
        <p:spPr/>
        <p:txBody>
          <a:bodyPr/>
          <a:lstStyle/>
          <a:p>
            <a:r>
              <a:rPr lang="en-US" dirty="0"/>
              <a:t>Database connection (</a:t>
            </a:r>
            <a:r>
              <a:rPr lang="en-US" dirty="0" err="1"/>
              <a:t>appsettings.json</a:t>
            </a:r>
            <a:r>
              <a:rPr lang="en-US" dirty="0"/>
              <a:t>)</a:t>
            </a:r>
          </a:p>
          <a:p>
            <a:endParaRPr lang="en-US" dirty="0"/>
          </a:p>
          <a:p>
            <a:endParaRPr lang="en-US" dirty="0"/>
          </a:p>
          <a:p>
            <a:endParaRPr lang="en-US" dirty="0"/>
          </a:p>
          <a:p>
            <a:endParaRPr lang="en-US" dirty="0"/>
          </a:p>
          <a:p>
            <a:endParaRPr lang="en-US" dirty="0"/>
          </a:p>
          <a:p>
            <a:endParaRPr lang="en-US" dirty="0"/>
          </a:p>
          <a:p>
            <a:r>
              <a:rPr lang="en-US" dirty="0"/>
              <a:t>Add the method for </a:t>
            </a:r>
            <a:r>
              <a:rPr lang="en-US" b="1" dirty="0" err="1"/>
              <a:t>ServiceExtensions</a:t>
            </a:r>
            <a:r>
              <a:rPr lang="en-US" b="1" dirty="0"/>
              <a:t> </a:t>
            </a:r>
            <a:r>
              <a:rPr lang="en-US" dirty="0"/>
              <a:t>class.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1635015" y="4973866"/>
            <a:ext cx="9258300" cy="1028700"/>
          </a:xfrm>
          <a:prstGeom prst="rect">
            <a:avLst/>
          </a:prstGeom>
        </p:spPr>
      </p:pic>
      <p:sp>
        <p:nvSpPr>
          <p:cNvPr id="6" name="Rectangle 5"/>
          <p:cNvSpPr/>
          <p:nvPr/>
        </p:nvSpPr>
        <p:spPr>
          <a:xfrm>
            <a:off x="2154619" y="5454057"/>
            <a:ext cx="8492359" cy="4729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705376" y="1882050"/>
            <a:ext cx="9156409" cy="2532295"/>
          </a:xfrm>
          <a:prstGeom prst="rect">
            <a:avLst/>
          </a:prstGeom>
        </p:spPr>
      </p:pic>
    </p:spTree>
    <p:extLst>
      <p:ext uri="{BB962C8B-B14F-4D97-AF65-F5344CB8AC3E}">
        <p14:creationId xmlns:p14="http://schemas.microsoft.com/office/powerpoint/2010/main" val="274325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- 3</a:t>
            </a:r>
          </a:p>
        </p:txBody>
      </p:sp>
      <p:sp>
        <p:nvSpPr>
          <p:cNvPr id="3" name="Text Placeholder 2"/>
          <p:cNvSpPr>
            <a:spLocks noGrp="1"/>
          </p:cNvSpPr>
          <p:nvPr>
            <p:ph type="body" idx="1"/>
          </p:nvPr>
        </p:nvSpPr>
        <p:spPr/>
        <p:txBody>
          <a:bodyPr/>
          <a:lstStyle/>
          <a:p>
            <a:r>
              <a:rPr lang="en-US" dirty="0"/>
              <a:t>Add the data in the model creation: </a:t>
            </a:r>
            <a:r>
              <a:rPr lang="en-US" b="1" dirty="0" err="1"/>
              <a:t>CompanyConfiguration</a:t>
            </a:r>
            <a:r>
              <a:rPr lang="en-US" b="1" dirty="0"/>
              <a:t>, </a:t>
            </a:r>
            <a:r>
              <a:rPr lang="en-US" b="1" dirty="0" err="1"/>
              <a:t>EmployeeConfiguration</a:t>
            </a:r>
            <a:r>
              <a:rPr lang="en-US" dirty="0"/>
              <a:t>  </a:t>
            </a:r>
          </a:p>
          <a:p>
            <a:endParaRPr lang="en-US" dirty="0"/>
          </a:p>
          <a:p>
            <a:endParaRPr lang="en-US" dirty="0"/>
          </a:p>
          <a:p>
            <a:endParaRPr lang="en-US" dirty="0"/>
          </a:p>
          <a:p>
            <a:endParaRPr lang="en-US" dirty="0"/>
          </a:p>
          <a:p>
            <a:endParaRPr lang="en-US" dirty="0"/>
          </a:p>
          <a:p>
            <a:r>
              <a:rPr lang="en-US" dirty="0"/>
              <a:t>Context class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8" name="Picture 7"/>
          <p:cNvPicPr>
            <a:picLocks noChangeAspect="1"/>
          </p:cNvPicPr>
          <p:nvPr/>
        </p:nvPicPr>
        <p:blipFill>
          <a:blip r:embed="rId2"/>
          <a:stretch>
            <a:fillRect/>
          </a:stretch>
        </p:blipFill>
        <p:spPr>
          <a:xfrm>
            <a:off x="2921876" y="4423912"/>
            <a:ext cx="5318234" cy="2406989"/>
          </a:xfrm>
          <a:prstGeom prst="rect">
            <a:avLst/>
          </a:prstGeom>
        </p:spPr>
      </p:pic>
      <p:pic>
        <p:nvPicPr>
          <p:cNvPr id="9" name="Picture 8"/>
          <p:cNvPicPr>
            <a:picLocks noChangeAspect="1"/>
          </p:cNvPicPr>
          <p:nvPr/>
        </p:nvPicPr>
        <p:blipFill>
          <a:blip r:embed="rId3"/>
          <a:stretch>
            <a:fillRect/>
          </a:stretch>
        </p:blipFill>
        <p:spPr>
          <a:xfrm>
            <a:off x="401631" y="2233308"/>
            <a:ext cx="5533305" cy="2190604"/>
          </a:xfrm>
          <a:prstGeom prst="rect">
            <a:avLst/>
          </a:prstGeom>
        </p:spPr>
      </p:pic>
      <p:pic>
        <p:nvPicPr>
          <p:cNvPr id="10" name="Picture 9"/>
          <p:cNvPicPr>
            <a:picLocks noChangeAspect="1"/>
          </p:cNvPicPr>
          <p:nvPr/>
        </p:nvPicPr>
        <p:blipFill>
          <a:blip r:embed="rId4"/>
          <a:stretch>
            <a:fillRect/>
          </a:stretch>
        </p:blipFill>
        <p:spPr>
          <a:xfrm>
            <a:off x="6232397" y="2073017"/>
            <a:ext cx="5706998" cy="2350895"/>
          </a:xfrm>
          <a:prstGeom prst="rect">
            <a:avLst/>
          </a:prstGeom>
        </p:spPr>
      </p:pic>
    </p:spTree>
    <p:extLst>
      <p:ext uri="{BB962C8B-B14F-4D97-AF65-F5344CB8AC3E}">
        <p14:creationId xmlns:p14="http://schemas.microsoft.com/office/powerpoint/2010/main" val="686448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Repository Pattern - 3</a:t>
            </a:r>
          </a:p>
        </p:txBody>
      </p:sp>
      <p:sp>
        <p:nvSpPr>
          <p:cNvPr id="3" name="Text Placeholder 2"/>
          <p:cNvSpPr>
            <a:spLocks noGrp="1"/>
          </p:cNvSpPr>
          <p:nvPr>
            <p:ph type="body" idx="1"/>
          </p:nvPr>
        </p:nvSpPr>
        <p:spPr/>
        <p:txBody>
          <a:bodyPr/>
          <a:lstStyle/>
          <a:p>
            <a:r>
              <a:rPr lang="en-US" dirty="0"/>
              <a:t>Repository Pattern Logic</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7" name="Picture 6"/>
          <p:cNvPicPr>
            <a:picLocks noChangeAspect="1"/>
          </p:cNvPicPr>
          <p:nvPr/>
        </p:nvPicPr>
        <p:blipFill>
          <a:blip r:embed="rId2"/>
          <a:stretch>
            <a:fillRect/>
          </a:stretch>
        </p:blipFill>
        <p:spPr>
          <a:xfrm>
            <a:off x="328060" y="1978424"/>
            <a:ext cx="6686550" cy="2838450"/>
          </a:xfrm>
          <a:prstGeom prst="rect">
            <a:avLst/>
          </a:prstGeom>
        </p:spPr>
      </p:pic>
      <p:pic>
        <p:nvPicPr>
          <p:cNvPr id="5" name="Picture 4"/>
          <p:cNvPicPr>
            <a:picLocks noChangeAspect="1"/>
          </p:cNvPicPr>
          <p:nvPr/>
        </p:nvPicPr>
        <p:blipFill>
          <a:blip r:embed="rId3"/>
          <a:stretch>
            <a:fillRect/>
          </a:stretch>
        </p:blipFill>
        <p:spPr>
          <a:xfrm>
            <a:off x="5276657" y="1404041"/>
            <a:ext cx="7839075" cy="2790825"/>
          </a:xfrm>
          <a:prstGeom prst="rect">
            <a:avLst/>
          </a:prstGeom>
        </p:spPr>
      </p:pic>
      <p:pic>
        <p:nvPicPr>
          <p:cNvPr id="6" name="Picture 5"/>
          <p:cNvPicPr>
            <a:picLocks noChangeAspect="1"/>
          </p:cNvPicPr>
          <p:nvPr/>
        </p:nvPicPr>
        <p:blipFill>
          <a:blip r:embed="rId4"/>
          <a:stretch>
            <a:fillRect/>
          </a:stretch>
        </p:blipFill>
        <p:spPr>
          <a:xfrm>
            <a:off x="3566007" y="3802461"/>
            <a:ext cx="7553325" cy="2409825"/>
          </a:xfrm>
          <a:prstGeom prst="rect">
            <a:avLst/>
          </a:prstGeom>
        </p:spPr>
      </p:pic>
      <p:pic>
        <p:nvPicPr>
          <p:cNvPr id="10" name="Picture 9"/>
          <p:cNvPicPr>
            <a:picLocks noChangeAspect="1"/>
          </p:cNvPicPr>
          <p:nvPr/>
        </p:nvPicPr>
        <p:blipFill>
          <a:blip r:embed="rId5"/>
          <a:stretch>
            <a:fillRect/>
          </a:stretch>
        </p:blipFill>
        <p:spPr>
          <a:xfrm>
            <a:off x="1084262" y="4519008"/>
            <a:ext cx="3724275" cy="2381250"/>
          </a:xfrm>
          <a:prstGeom prst="rect">
            <a:avLst/>
          </a:prstGeom>
        </p:spPr>
      </p:pic>
    </p:spTree>
    <p:extLst>
      <p:ext uri="{BB962C8B-B14F-4D97-AF65-F5344CB8AC3E}">
        <p14:creationId xmlns:p14="http://schemas.microsoft.com/office/powerpoint/2010/main" val="1276523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Manager</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101899" y="1881352"/>
            <a:ext cx="6884580" cy="4560537"/>
          </a:xfrm>
          <a:prstGeom prst="rect">
            <a:avLst/>
          </a:prstGeom>
        </p:spPr>
      </p:pic>
      <p:pic>
        <p:nvPicPr>
          <p:cNvPr id="7" name="Picture 6"/>
          <p:cNvPicPr>
            <a:picLocks noChangeAspect="1"/>
          </p:cNvPicPr>
          <p:nvPr/>
        </p:nvPicPr>
        <p:blipFill>
          <a:blip r:embed="rId3"/>
          <a:stretch>
            <a:fillRect/>
          </a:stretch>
        </p:blipFill>
        <p:spPr>
          <a:xfrm>
            <a:off x="6652387" y="4233097"/>
            <a:ext cx="5528441" cy="2070037"/>
          </a:xfrm>
          <a:prstGeom prst="rect">
            <a:avLst/>
          </a:prstGeom>
        </p:spPr>
      </p:pic>
      <p:pic>
        <p:nvPicPr>
          <p:cNvPr id="5" name="Picture 4"/>
          <p:cNvPicPr>
            <a:picLocks noChangeAspect="1"/>
          </p:cNvPicPr>
          <p:nvPr/>
        </p:nvPicPr>
        <p:blipFill>
          <a:blip r:embed="rId4"/>
          <a:stretch>
            <a:fillRect/>
          </a:stretch>
        </p:blipFill>
        <p:spPr>
          <a:xfrm>
            <a:off x="6652387" y="1841706"/>
            <a:ext cx="3924300" cy="1838325"/>
          </a:xfrm>
          <a:prstGeom prst="rect">
            <a:avLst/>
          </a:prstGeom>
        </p:spPr>
      </p:pic>
    </p:spTree>
    <p:extLst>
      <p:ext uri="{BB962C8B-B14F-4D97-AF65-F5344CB8AC3E}">
        <p14:creationId xmlns:p14="http://schemas.microsoft.com/office/powerpoint/2010/main" val="3783601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implement interfaces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6" name="Picture 5"/>
          <p:cNvPicPr>
            <a:picLocks noChangeAspect="1"/>
          </p:cNvPicPr>
          <p:nvPr/>
        </p:nvPicPr>
        <p:blipFill>
          <a:blip r:embed="rId2"/>
          <a:stretch>
            <a:fillRect/>
          </a:stretch>
        </p:blipFill>
        <p:spPr>
          <a:xfrm>
            <a:off x="151593" y="1328286"/>
            <a:ext cx="6732683" cy="5135777"/>
          </a:xfrm>
          <a:prstGeom prst="rect">
            <a:avLst/>
          </a:prstGeom>
        </p:spPr>
      </p:pic>
      <p:pic>
        <p:nvPicPr>
          <p:cNvPr id="7" name="Picture 6"/>
          <p:cNvPicPr>
            <a:picLocks noChangeAspect="1"/>
          </p:cNvPicPr>
          <p:nvPr/>
        </p:nvPicPr>
        <p:blipFill>
          <a:blip r:embed="rId3"/>
          <a:stretch>
            <a:fillRect/>
          </a:stretch>
        </p:blipFill>
        <p:spPr>
          <a:xfrm>
            <a:off x="6091046" y="1978424"/>
            <a:ext cx="5984984" cy="1552976"/>
          </a:xfrm>
          <a:prstGeom prst="rect">
            <a:avLst/>
          </a:prstGeom>
        </p:spPr>
      </p:pic>
    </p:spTree>
    <p:extLst>
      <p:ext uri="{BB962C8B-B14F-4D97-AF65-F5344CB8AC3E}">
        <p14:creationId xmlns:p14="http://schemas.microsoft.com/office/powerpoint/2010/main" val="307021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Model binding</a:t>
            </a:r>
          </a:p>
        </p:txBody>
      </p:sp>
      <p:sp>
        <p:nvSpPr>
          <p:cNvPr id="3" name="Text Placeholder 2"/>
          <p:cNvSpPr>
            <a:spLocks noGrp="1"/>
          </p:cNvSpPr>
          <p:nvPr>
            <p:ph type="body" idx="1"/>
          </p:nvPr>
        </p:nvSpPr>
        <p:spPr/>
        <p:txBody>
          <a:bodyPr>
            <a:normAutofit/>
          </a:bodyPr>
          <a:lstStyle/>
          <a:p>
            <a:r>
              <a:rPr lang="en-US" b="1" dirty="0"/>
              <a:t>Model Binding</a:t>
            </a:r>
            <a:r>
              <a:rPr lang="en-US" dirty="0"/>
              <a:t> is a process of ASP.NET Core framework to Extract Data from HTTP Requests and provide them to the arguments of Action Method. </a:t>
            </a:r>
          </a:p>
          <a:p>
            <a:endParaRPr lang="en-US" dirty="0"/>
          </a:p>
          <a:p>
            <a:r>
              <a:rPr lang="en-US" dirty="0"/>
              <a:t>The framework looks for action method’s argument value in the following 3 places:</a:t>
            </a:r>
          </a:p>
          <a:p>
            <a:pPr marL="400050" indent="0">
              <a:buNone/>
            </a:pPr>
            <a:r>
              <a:rPr lang="en-US" dirty="0"/>
              <a:t>1. Form data values</a:t>
            </a:r>
          </a:p>
          <a:p>
            <a:pPr marL="400050" indent="0">
              <a:buNone/>
            </a:pPr>
            <a:r>
              <a:rPr lang="en-US" dirty="0"/>
              <a:t>2. Routing variables</a:t>
            </a:r>
          </a:p>
          <a:p>
            <a:pPr marL="400050" indent="0">
              <a:buNone/>
            </a:pPr>
            <a:r>
              <a:rPr lang="en-US" dirty="0"/>
              <a:t>3. Query strings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953945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implement interfaces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7" name="Picture 6"/>
          <p:cNvPicPr>
            <a:picLocks noChangeAspect="1"/>
          </p:cNvPicPr>
          <p:nvPr/>
        </p:nvPicPr>
        <p:blipFill>
          <a:blip r:embed="rId2"/>
          <a:stretch>
            <a:fillRect/>
          </a:stretch>
        </p:blipFill>
        <p:spPr>
          <a:xfrm>
            <a:off x="2832838" y="1367096"/>
            <a:ext cx="6363358" cy="4991825"/>
          </a:xfrm>
          <a:prstGeom prst="rect">
            <a:avLst/>
          </a:prstGeom>
        </p:spPr>
      </p:pic>
    </p:spTree>
    <p:extLst>
      <p:ext uri="{BB962C8B-B14F-4D97-AF65-F5344CB8AC3E}">
        <p14:creationId xmlns:p14="http://schemas.microsoft.com/office/powerpoint/2010/main" val="3216635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implement interfaces - 3</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2449294" y="1367097"/>
            <a:ext cx="7157161" cy="5085352"/>
          </a:xfrm>
          <a:prstGeom prst="rect">
            <a:avLst/>
          </a:prstGeom>
        </p:spPr>
      </p:pic>
    </p:spTree>
    <p:extLst>
      <p:ext uri="{BB962C8B-B14F-4D97-AF65-F5344CB8AC3E}">
        <p14:creationId xmlns:p14="http://schemas.microsoft.com/office/powerpoint/2010/main" val="2977503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5" name="Picture 4"/>
          <p:cNvPicPr>
            <a:picLocks noChangeAspect="1"/>
          </p:cNvPicPr>
          <p:nvPr/>
        </p:nvPicPr>
        <p:blipFill>
          <a:blip r:embed="rId2"/>
          <a:stretch>
            <a:fillRect/>
          </a:stretch>
        </p:blipFill>
        <p:spPr>
          <a:xfrm>
            <a:off x="0" y="1328286"/>
            <a:ext cx="8763000" cy="3152775"/>
          </a:xfrm>
          <a:prstGeom prst="rect">
            <a:avLst/>
          </a:prstGeom>
        </p:spPr>
      </p:pic>
      <p:pic>
        <p:nvPicPr>
          <p:cNvPr id="6" name="Picture 5"/>
          <p:cNvPicPr>
            <a:picLocks noChangeAspect="1"/>
          </p:cNvPicPr>
          <p:nvPr/>
        </p:nvPicPr>
        <p:blipFill>
          <a:blip r:embed="rId3"/>
          <a:stretch>
            <a:fillRect/>
          </a:stretch>
        </p:blipFill>
        <p:spPr>
          <a:xfrm>
            <a:off x="0" y="4575345"/>
            <a:ext cx="7162800" cy="1257300"/>
          </a:xfrm>
          <a:prstGeom prst="rect">
            <a:avLst/>
          </a:prstGeom>
        </p:spPr>
      </p:pic>
      <p:pic>
        <p:nvPicPr>
          <p:cNvPr id="7" name="Picture 6"/>
          <p:cNvPicPr>
            <a:picLocks noChangeAspect="1"/>
          </p:cNvPicPr>
          <p:nvPr/>
        </p:nvPicPr>
        <p:blipFill>
          <a:blip r:embed="rId4"/>
          <a:stretch>
            <a:fillRect/>
          </a:stretch>
        </p:blipFill>
        <p:spPr>
          <a:xfrm>
            <a:off x="-19050" y="5716361"/>
            <a:ext cx="7181850" cy="1152525"/>
          </a:xfrm>
          <a:prstGeom prst="rect">
            <a:avLst/>
          </a:prstGeom>
        </p:spPr>
      </p:pic>
      <p:pic>
        <p:nvPicPr>
          <p:cNvPr id="8" name="Picture 7"/>
          <p:cNvPicPr>
            <a:picLocks noChangeAspect="1"/>
          </p:cNvPicPr>
          <p:nvPr/>
        </p:nvPicPr>
        <p:blipFill>
          <a:blip r:embed="rId5"/>
          <a:stretch>
            <a:fillRect/>
          </a:stretch>
        </p:blipFill>
        <p:spPr>
          <a:xfrm>
            <a:off x="7484416" y="3885087"/>
            <a:ext cx="4627317" cy="1831274"/>
          </a:xfrm>
          <a:prstGeom prst="rect">
            <a:avLst/>
          </a:prstGeom>
        </p:spPr>
      </p:pic>
    </p:spTree>
    <p:extLst>
      <p:ext uri="{BB962C8B-B14F-4D97-AF65-F5344CB8AC3E}">
        <p14:creationId xmlns:p14="http://schemas.microsoft.com/office/powerpoint/2010/main" val="2339663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Objects (DTOs)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6" name="Picture 5"/>
          <p:cNvPicPr>
            <a:picLocks noChangeAspect="1"/>
          </p:cNvPicPr>
          <p:nvPr/>
        </p:nvPicPr>
        <p:blipFill>
          <a:blip r:embed="rId2"/>
          <a:stretch>
            <a:fillRect/>
          </a:stretch>
        </p:blipFill>
        <p:spPr>
          <a:xfrm>
            <a:off x="253986" y="4883900"/>
            <a:ext cx="6062732" cy="686023"/>
          </a:xfrm>
          <a:prstGeom prst="rect">
            <a:avLst/>
          </a:prstGeom>
        </p:spPr>
      </p:pic>
      <p:pic>
        <p:nvPicPr>
          <p:cNvPr id="7" name="Picture 6"/>
          <p:cNvPicPr>
            <a:picLocks noChangeAspect="1"/>
          </p:cNvPicPr>
          <p:nvPr/>
        </p:nvPicPr>
        <p:blipFill>
          <a:blip r:embed="rId3"/>
          <a:stretch>
            <a:fillRect/>
          </a:stretch>
        </p:blipFill>
        <p:spPr>
          <a:xfrm>
            <a:off x="253985" y="1377426"/>
            <a:ext cx="8881307" cy="3457334"/>
          </a:xfrm>
          <a:prstGeom prst="rect">
            <a:avLst/>
          </a:prstGeom>
        </p:spPr>
      </p:pic>
      <p:pic>
        <p:nvPicPr>
          <p:cNvPr id="8" name="Picture 7"/>
          <p:cNvPicPr>
            <a:picLocks noChangeAspect="1"/>
          </p:cNvPicPr>
          <p:nvPr/>
        </p:nvPicPr>
        <p:blipFill>
          <a:blip r:embed="rId4"/>
          <a:stretch>
            <a:fillRect/>
          </a:stretch>
        </p:blipFill>
        <p:spPr>
          <a:xfrm>
            <a:off x="328060" y="5619063"/>
            <a:ext cx="6062733" cy="664773"/>
          </a:xfrm>
          <a:prstGeom prst="rect">
            <a:avLst/>
          </a:prstGeom>
        </p:spPr>
      </p:pic>
      <p:pic>
        <p:nvPicPr>
          <p:cNvPr id="5" name="Picture 4"/>
          <p:cNvPicPr>
            <a:picLocks noChangeAspect="1"/>
          </p:cNvPicPr>
          <p:nvPr/>
        </p:nvPicPr>
        <p:blipFill>
          <a:blip r:embed="rId5"/>
          <a:stretch>
            <a:fillRect/>
          </a:stretch>
        </p:blipFill>
        <p:spPr>
          <a:xfrm>
            <a:off x="8552078" y="678148"/>
            <a:ext cx="3650432" cy="2096701"/>
          </a:xfrm>
          <a:prstGeom prst="rect">
            <a:avLst/>
          </a:prstGeom>
        </p:spPr>
      </p:pic>
    </p:spTree>
    <p:extLst>
      <p:ext uri="{BB962C8B-B14F-4D97-AF65-F5344CB8AC3E}">
        <p14:creationId xmlns:p14="http://schemas.microsoft.com/office/powerpoint/2010/main" val="945853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AutoMapper</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6" name="Picture 5"/>
          <p:cNvPicPr>
            <a:picLocks noChangeAspect="1"/>
          </p:cNvPicPr>
          <p:nvPr/>
        </p:nvPicPr>
        <p:blipFill>
          <a:blip r:embed="rId2"/>
          <a:stretch>
            <a:fillRect/>
          </a:stretch>
        </p:blipFill>
        <p:spPr>
          <a:xfrm>
            <a:off x="2009775" y="1328286"/>
            <a:ext cx="8172450" cy="4724400"/>
          </a:xfrm>
          <a:prstGeom prst="rect">
            <a:avLst/>
          </a:prstGeom>
        </p:spPr>
      </p:pic>
    </p:spTree>
    <p:extLst>
      <p:ext uri="{BB962C8B-B14F-4D97-AF65-F5344CB8AC3E}">
        <p14:creationId xmlns:p14="http://schemas.microsoft.com/office/powerpoint/2010/main" val="3260705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Company Controller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189187" y="1256646"/>
            <a:ext cx="8418786" cy="5223563"/>
          </a:xfrm>
          <a:prstGeom prst="rect">
            <a:avLst/>
          </a:prstGeom>
        </p:spPr>
      </p:pic>
    </p:spTree>
    <p:extLst>
      <p:ext uri="{BB962C8B-B14F-4D97-AF65-F5344CB8AC3E}">
        <p14:creationId xmlns:p14="http://schemas.microsoft.com/office/powerpoint/2010/main" val="684218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Company Controller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0" y="1328286"/>
            <a:ext cx="6364647" cy="2951614"/>
          </a:xfrm>
          <a:prstGeom prst="rect">
            <a:avLst/>
          </a:prstGeom>
        </p:spPr>
      </p:pic>
      <p:pic>
        <p:nvPicPr>
          <p:cNvPr id="6" name="Picture 5"/>
          <p:cNvPicPr>
            <a:picLocks noChangeAspect="1"/>
          </p:cNvPicPr>
          <p:nvPr/>
        </p:nvPicPr>
        <p:blipFill>
          <a:blip r:embed="rId3"/>
          <a:stretch>
            <a:fillRect/>
          </a:stretch>
        </p:blipFill>
        <p:spPr>
          <a:xfrm>
            <a:off x="6415910" y="1289475"/>
            <a:ext cx="5776090" cy="3739227"/>
          </a:xfrm>
          <a:prstGeom prst="rect">
            <a:avLst/>
          </a:prstGeom>
        </p:spPr>
      </p:pic>
    </p:spTree>
    <p:extLst>
      <p:ext uri="{BB962C8B-B14F-4D97-AF65-F5344CB8AC3E}">
        <p14:creationId xmlns:p14="http://schemas.microsoft.com/office/powerpoint/2010/main" val="109552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Company Controller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7" name="Picture 6"/>
          <p:cNvPicPr>
            <a:picLocks noChangeAspect="1"/>
          </p:cNvPicPr>
          <p:nvPr/>
        </p:nvPicPr>
        <p:blipFill>
          <a:blip r:embed="rId2"/>
          <a:stretch>
            <a:fillRect/>
          </a:stretch>
        </p:blipFill>
        <p:spPr>
          <a:xfrm>
            <a:off x="0" y="1328286"/>
            <a:ext cx="5796229" cy="2583314"/>
          </a:xfrm>
          <a:prstGeom prst="rect">
            <a:avLst/>
          </a:prstGeom>
        </p:spPr>
      </p:pic>
      <p:pic>
        <p:nvPicPr>
          <p:cNvPr id="8" name="Picture 7"/>
          <p:cNvPicPr>
            <a:picLocks noChangeAspect="1"/>
          </p:cNvPicPr>
          <p:nvPr/>
        </p:nvPicPr>
        <p:blipFill>
          <a:blip r:embed="rId3"/>
          <a:stretch>
            <a:fillRect/>
          </a:stretch>
        </p:blipFill>
        <p:spPr>
          <a:xfrm>
            <a:off x="5568267" y="1299641"/>
            <a:ext cx="6623733" cy="5111947"/>
          </a:xfrm>
          <a:prstGeom prst="rect">
            <a:avLst/>
          </a:prstGeom>
        </p:spPr>
      </p:pic>
    </p:spTree>
    <p:extLst>
      <p:ext uri="{BB962C8B-B14F-4D97-AF65-F5344CB8AC3E}">
        <p14:creationId xmlns:p14="http://schemas.microsoft.com/office/powerpoint/2010/main" val="1388645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- 1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443037" y="1328286"/>
            <a:ext cx="9305925" cy="5399773"/>
          </a:xfrm>
          <a:prstGeom prst="rect">
            <a:avLst/>
          </a:prstGeom>
        </p:spPr>
      </p:pic>
    </p:spTree>
    <p:extLst>
      <p:ext uri="{BB962C8B-B14F-4D97-AF65-F5344CB8AC3E}">
        <p14:creationId xmlns:p14="http://schemas.microsoft.com/office/powerpoint/2010/main" val="4190406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- 2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401343" y="1499074"/>
            <a:ext cx="8410575" cy="4772025"/>
          </a:xfrm>
          <a:prstGeom prst="rect">
            <a:avLst/>
          </a:prstGeom>
        </p:spPr>
      </p:pic>
    </p:spTree>
    <p:extLst>
      <p:ext uri="{BB962C8B-B14F-4D97-AF65-F5344CB8AC3E}">
        <p14:creationId xmlns:p14="http://schemas.microsoft.com/office/powerpoint/2010/main" val="22175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Binders - 1</a:t>
            </a:r>
          </a:p>
        </p:txBody>
      </p:sp>
      <p:sp>
        <p:nvSpPr>
          <p:cNvPr id="3" name="Text Placeholder 2"/>
          <p:cNvSpPr>
            <a:spLocks noGrp="1"/>
          </p:cNvSpPr>
          <p:nvPr>
            <p:ph type="body" idx="1"/>
          </p:nvPr>
        </p:nvSpPr>
        <p:spPr>
          <a:xfrm>
            <a:off x="0" y="1328286"/>
            <a:ext cx="5580993" cy="5113603"/>
          </a:xfrm>
        </p:spPr>
        <p:txBody>
          <a:bodyPr/>
          <a:lstStyle/>
          <a:p>
            <a:pPr marL="3175" indent="0">
              <a:buNone/>
            </a:pPr>
            <a:r>
              <a:rPr lang="en-US" b="1" dirty="0"/>
              <a:t>Primitive Model Binder</a:t>
            </a:r>
          </a:p>
          <a:p>
            <a:r>
              <a:rPr lang="en-US" dirty="0"/>
              <a:t>If the request is simple, i.e. input parameter are of type </a:t>
            </a:r>
            <a:r>
              <a:rPr lang="en-US" dirty="0" err="1"/>
              <a:t>int</a:t>
            </a:r>
            <a:r>
              <a:rPr lang="en-US" dirty="0"/>
              <a:t>, string, Boolean, GUID, decimal, etc. and is available in the URL, then such kind of request is mapped to primitive model binding.</a:t>
            </a:r>
          </a:p>
          <a:p>
            <a:r>
              <a:rPr lang="en-US" dirty="0"/>
              <a:t>Data is available as Query String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4005"/>
          <a:stretch/>
        </p:blipFill>
        <p:spPr>
          <a:xfrm>
            <a:off x="5696607" y="1518107"/>
            <a:ext cx="6419202" cy="3663493"/>
          </a:xfrm>
          <a:prstGeom prst="rect">
            <a:avLst/>
          </a:prstGeom>
        </p:spPr>
      </p:pic>
      <p:sp>
        <p:nvSpPr>
          <p:cNvPr id="7" name="Rectangle 6"/>
          <p:cNvSpPr/>
          <p:nvPr/>
        </p:nvSpPr>
        <p:spPr>
          <a:xfrm>
            <a:off x="5791200" y="1912883"/>
            <a:ext cx="693683" cy="283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466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- 3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823912" y="1232035"/>
            <a:ext cx="10544175" cy="5486400"/>
          </a:xfrm>
          <a:prstGeom prst="rect">
            <a:avLst/>
          </a:prstGeom>
        </p:spPr>
      </p:pic>
    </p:spTree>
    <p:extLst>
      <p:ext uri="{BB962C8B-B14F-4D97-AF65-F5344CB8AC3E}">
        <p14:creationId xmlns:p14="http://schemas.microsoft.com/office/powerpoint/2010/main" val="2288035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- 4</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1538287" y="1479719"/>
            <a:ext cx="9115425" cy="4981575"/>
          </a:xfrm>
          <a:prstGeom prst="rect">
            <a:avLst/>
          </a:prstGeom>
        </p:spPr>
      </p:pic>
    </p:spTree>
    <p:extLst>
      <p:ext uri="{BB962C8B-B14F-4D97-AF65-F5344CB8AC3E}">
        <p14:creationId xmlns:p14="http://schemas.microsoft.com/office/powerpoint/2010/main" val="368257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Controllers - Employee Controller - 5</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pic>
        <p:nvPicPr>
          <p:cNvPr id="5" name="Picture 4"/>
          <p:cNvPicPr>
            <a:picLocks noChangeAspect="1"/>
          </p:cNvPicPr>
          <p:nvPr/>
        </p:nvPicPr>
        <p:blipFill>
          <a:blip r:embed="rId2"/>
          <a:stretch>
            <a:fillRect/>
          </a:stretch>
        </p:blipFill>
        <p:spPr>
          <a:xfrm>
            <a:off x="2660458" y="1328286"/>
            <a:ext cx="7907337" cy="5463991"/>
          </a:xfrm>
          <a:prstGeom prst="rect">
            <a:avLst/>
          </a:prstGeom>
        </p:spPr>
      </p:pic>
    </p:spTree>
    <p:extLst>
      <p:ext uri="{BB962C8B-B14F-4D97-AF65-F5344CB8AC3E}">
        <p14:creationId xmlns:p14="http://schemas.microsoft.com/office/powerpoint/2010/main" val="1508546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Postman to test the Web API</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pic>
        <p:nvPicPr>
          <p:cNvPr id="6" name="Picture 5"/>
          <p:cNvPicPr>
            <a:picLocks noChangeAspect="1"/>
          </p:cNvPicPr>
          <p:nvPr/>
        </p:nvPicPr>
        <p:blipFill>
          <a:blip r:embed="rId2"/>
          <a:stretch>
            <a:fillRect/>
          </a:stretch>
        </p:blipFill>
        <p:spPr>
          <a:xfrm>
            <a:off x="192088" y="1328287"/>
            <a:ext cx="6073004" cy="3358014"/>
          </a:xfrm>
          <a:prstGeom prst="rect">
            <a:avLst/>
          </a:prstGeom>
        </p:spPr>
      </p:pic>
      <p:pic>
        <p:nvPicPr>
          <p:cNvPr id="7" name="Picture 6"/>
          <p:cNvPicPr>
            <a:picLocks noChangeAspect="1"/>
          </p:cNvPicPr>
          <p:nvPr/>
        </p:nvPicPr>
        <p:blipFill>
          <a:blip r:embed="rId3"/>
          <a:stretch>
            <a:fillRect/>
          </a:stretch>
        </p:blipFill>
        <p:spPr>
          <a:xfrm>
            <a:off x="6334527" y="1367097"/>
            <a:ext cx="5857473" cy="4343400"/>
          </a:xfrm>
          <a:prstGeom prst="rect">
            <a:avLst/>
          </a:prstGeom>
        </p:spPr>
      </p:pic>
    </p:spTree>
    <p:extLst>
      <p:ext uri="{BB962C8B-B14F-4D97-AF65-F5344CB8AC3E}">
        <p14:creationId xmlns:p14="http://schemas.microsoft.com/office/powerpoint/2010/main" val="2031847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lnSpcReduction="10000"/>
          </a:bodyPr>
          <a:lstStyle/>
          <a:p>
            <a:pPr marL="3175" indent="0">
              <a:buNone/>
            </a:pPr>
            <a:r>
              <a:rPr lang="en-US" dirty="0"/>
              <a:t>Concepts were introduced </a:t>
            </a:r>
          </a:p>
          <a:p>
            <a:pPr>
              <a:lnSpc>
                <a:spcPct val="120000"/>
              </a:lnSpc>
            </a:pPr>
            <a:r>
              <a:rPr lang="en-US" dirty="0"/>
              <a:t>Model Binding</a:t>
            </a:r>
          </a:p>
          <a:p>
            <a:pPr lvl="1">
              <a:lnSpc>
                <a:spcPct val="120000"/>
              </a:lnSpc>
            </a:pPr>
            <a:r>
              <a:rPr lang="en-US" dirty="0"/>
              <a:t>Model Binders: Primitive Model Binder, Complex Model Binder</a:t>
            </a:r>
          </a:p>
          <a:p>
            <a:pPr lvl="1">
              <a:lnSpc>
                <a:spcPct val="120000"/>
              </a:lnSpc>
            </a:pPr>
            <a:r>
              <a:rPr lang="en-US" dirty="0"/>
              <a:t>Binding Types, Binding source parameter inference</a:t>
            </a:r>
          </a:p>
          <a:p>
            <a:pPr>
              <a:lnSpc>
                <a:spcPct val="120000"/>
              </a:lnSpc>
            </a:pPr>
            <a:r>
              <a:rPr lang="en-US" dirty="0"/>
              <a:t>Model Validation</a:t>
            </a:r>
          </a:p>
          <a:p>
            <a:pPr lvl="1">
              <a:lnSpc>
                <a:spcPct val="120000"/>
              </a:lnSpc>
            </a:pPr>
            <a:r>
              <a:rPr lang="en-US" dirty="0"/>
              <a:t>Model validation in ASP.NET Core </a:t>
            </a:r>
          </a:p>
          <a:p>
            <a:pPr lvl="1">
              <a:lnSpc>
                <a:spcPct val="120000"/>
              </a:lnSpc>
            </a:pPr>
            <a:r>
              <a:rPr lang="en-US" dirty="0"/>
              <a:t>Validation Built-in attributes</a:t>
            </a:r>
          </a:p>
          <a:p>
            <a:pPr lvl="1">
              <a:lnSpc>
                <a:spcPct val="120000"/>
              </a:lnSpc>
            </a:pPr>
            <a:r>
              <a:rPr lang="en-US" dirty="0"/>
              <a:t>Server-Side Validation, Client-Side Validation</a:t>
            </a:r>
          </a:p>
          <a:p>
            <a:pPr>
              <a:lnSpc>
                <a:spcPct val="120000"/>
              </a:lnSpc>
            </a:pPr>
            <a:r>
              <a:rPr lang="en-US" dirty="0"/>
              <a:t>Routing</a:t>
            </a:r>
          </a:p>
          <a:p>
            <a:pPr lvl="1">
              <a:lnSpc>
                <a:spcPct val="120000"/>
              </a:lnSpc>
            </a:pPr>
            <a:r>
              <a:rPr lang="en-US" dirty="0"/>
              <a:t>Enable Routing in ASP.NET Core Web API</a:t>
            </a:r>
          </a:p>
          <a:p>
            <a:pPr lvl="1">
              <a:lnSpc>
                <a:spcPct val="120000"/>
              </a:lnSpc>
            </a:pPr>
            <a:r>
              <a:rPr lang="en-US" dirty="0"/>
              <a:t>Attribute Routing</a:t>
            </a:r>
          </a:p>
          <a:p>
            <a:pPr lvl="1">
              <a:lnSpc>
                <a:spcPct val="120000"/>
              </a:lnSpc>
            </a:pPr>
            <a:r>
              <a:rPr lang="en-US" dirty="0"/>
              <a:t>Variables and Query Strings in Routing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Binders - 2</a:t>
            </a:r>
          </a:p>
        </p:txBody>
      </p:sp>
      <p:sp>
        <p:nvSpPr>
          <p:cNvPr id="3" name="Text Placeholder 2"/>
          <p:cNvSpPr>
            <a:spLocks noGrp="1"/>
          </p:cNvSpPr>
          <p:nvPr>
            <p:ph type="body" idx="1"/>
          </p:nvPr>
        </p:nvSpPr>
        <p:spPr>
          <a:xfrm>
            <a:off x="0" y="1328286"/>
            <a:ext cx="5553866" cy="5113603"/>
          </a:xfrm>
        </p:spPr>
        <p:txBody>
          <a:bodyPr/>
          <a:lstStyle/>
          <a:p>
            <a:pPr marL="3175" indent="0">
              <a:buNone/>
            </a:pPr>
            <a:r>
              <a:rPr lang="en-US" b="1" dirty="0"/>
              <a:t>Complex Model Binder</a:t>
            </a:r>
          </a:p>
          <a:p>
            <a:r>
              <a:rPr lang="en-US" dirty="0"/>
              <a:t>If the request is complex, i.e. we pass data in request body as an entity with the desired content-type, then such kind of request is mapped by Complex model binder.</a:t>
            </a:r>
          </a:p>
          <a:p>
            <a:r>
              <a:rPr lang="en-US" dirty="0"/>
              <a:t>Data not available via Query String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239" y="1328286"/>
            <a:ext cx="6567761" cy="4832280"/>
          </a:xfrm>
          <a:prstGeom prst="rect">
            <a:avLst/>
          </a:prstGeom>
        </p:spPr>
      </p:pic>
    </p:spTree>
    <p:extLst>
      <p:ext uri="{BB962C8B-B14F-4D97-AF65-F5344CB8AC3E}">
        <p14:creationId xmlns:p14="http://schemas.microsoft.com/office/powerpoint/2010/main" val="237629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Types</a:t>
            </a:r>
          </a:p>
        </p:txBody>
      </p:sp>
      <p:sp>
        <p:nvSpPr>
          <p:cNvPr id="3" name="Text Placeholder 2"/>
          <p:cNvSpPr>
            <a:spLocks noGrp="1"/>
          </p:cNvSpPr>
          <p:nvPr>
            <p:ph type="body" idx="1"/>
          </p:nvPr>
        </p:nvSpPr>
        <p:spPr/>
        <p:txBody>
          <a:bodyPr/>
          <a:lstStyle/>
          <a:p>
            <a:r>
              <a:rPr lang="en-US" b="1" dirty="0"/>
              <a:t>Primitive Type Binding</a:t>
            </a:r>
          </a:p>
          <a:p>
            <a:r>
              <a:rPr lang="en-US" dirty="0"/>
              <a:t>HTTP Methods like GET and DELETE where you are only required to send less quantity of input parameters, uses primitive type binding, by default.</a:t>
            </a:r>
          </a:p>
          <a:p>
            <a:endParaRPr lang="en-US" b="1" dirty="0"/>
          </a:p>
          <a:p>
            <a:r>
              <a:rPr lang="en-US" b="1" dirty="0"/>
              <a:t>Complex Type Binding</a:t>
            </a:r>
          </a:p>
          <a:p>
            <a:r>
              <a:rPr lang="en-US" dirty="0"/>
              <a:t>HTTP Methods like POST and PUT where you have to send the send model/entity data to the server, uses complex type binding, by default.</a:t>
            </a:r>
          </a:p>
          <a:p>
            <a:r>
              <a:rPr lang="en-US" dirty="0"/>
              <a:t>POST and PUT can also use combination of primitive and complex type. Consider you want to update data. So you can pass the Id in query string and the data to be updated in response body.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422072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Binding for Primitive Types</a:t>
            </a:r>
          </a:p>
        </p:txBody>
      </p:sp>
      <p:sp>
        <p:nvSpPr>
          <p:cNvPr id="3" name="Text Placeholder 2"/>
          <p:cNvSpPr>
            <a:spLocks noGrp="1"/>
          </p:cNvSpPr>
          <p:nvPr>
            <p:ph type="body" idx="1"/>
          </p:nvPr>
        </p:nvSpPr>
        <p:spPr/>
        <p:txBody>
          <a:bodyPr/>
          <a:lstStyle/>
          <a:p>
            <a:r>
              <a:rPr lang="en-US" dirty="0"/>
              <a:t>If the parameter is a "simple" type, ASP.NET Core Web API tries to get the value from the URI. </a:t>
            </a:r>
          </a:p>
          <a:p>
            <a:r>
              <a:rPr lang="en-US" dirty="0"/>
              <a:t>Simple types include the .NET primitive types (</a:t>
            </a:r>
            <a:r>
              <a:rPr lang="en-US" dirty="0" err="1"/>
              <a:t>int</a:t>
            </a:r>
            <a:r>
              <a:rPr lang="en-US" dirty="0"/>
              <a:t>, bool, double, and so forth), plus </a:t>
            </a:r>
            <a:r>
              <a:rPr lang="en-US" dirty="0" err="1"/>
              <a:t>TimeSpan</a:t>
            </a:r>
            <a:r>
              <a:rPr lang="en-US" dirty="0"/>
              <a:t>, </a:t>
            </a:r>
            <a:r>
              <a:rPr lang="en-US" dirty="0" err="1"/>
              <a:t>DateTime</a:t>
            </a:r>
            <a:r>
              <a:rPr lang="en-US" dirty="0"/>
              <a:t>, </a:t>
            </a:r>
            <a:r>
              <a:rPr lang="en-US" dirty="0" err="1"/>
              <a:t>Guid</a:t>
            </a:r>
            <a:r>
              <a:rPr lang="en-US" dirty="0"/>
              <a:t>, decimal, and string, plus any type with a type converter that can convert from a string. </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3356869" y="3855326"/>
            <a:ext cx="5105400" cy="2133600"/>
          </a:xfrm>
          <a:prstGeom prst="rect">
            <a:avLst/>
          </a:prstGeom>
        </p:spPr>
      </p:pic>
    </p:spTree>
    <p:extLst>
      <p:ext uri="{BB962C8B-B14F-4D97-AF65-F5344CB8AC3E}">
        <p14:creationId xmlns:p14="http://schemas.microsoft.com/office/powerpoint/2010/main" val="48999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for Complex Types - Example</a:t>
            </a:r>
          </a:p>
        </p:txBody>
      </p:sp>
      <p:sp>
        <p:nvSpPr>
          <p:cNvPr id="3" name="Text Placeholder 2"/>
          <p:cNvSpPr>
            <a:spLocks noGrp="1"/>
          </p:cNvSpPr>
          <p:nvPr>
            <p:ph type="body" idx="1"/>
          </p:nvPr>
        </p:nvSpPr>
        <p:spPr>
          <a:xfrm>
            <a:off x="-1" y="1328286"/>
            <a:ext cx="6558455" cy="5113603"/>
          </a:xfrm>
        </p:spPr>
        <p:txBody>
          <a:bodyPr/>
          <a:lstStyle/>
          <a:p>
            <a:r>
              <a:rPr lang="en-US" dirty="0"/>
              <a:t>When the argument of the action method is a complex type like a class object then Model Binding process gets all the public properties of the complex type and performs the binding for each of them.</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6749882" y="1357963"/>
            <a:ext cx="3602808" cy="5054247"/>
          </a:xfrm>
          <a:prstGeom prst="rect">
            <a:avLst/>
          </a:prstGeom>
        </p:spPr>
      </p:pic>
    </p:spTree>
    <p:extLst>
      <p:ext uri="{BB962C8B-B14F-4D97-AF65-F5344CB8AC3E}">
        <p14:creationId xmlns:p14="http://schemas.microsoft.com/office/powerpoint/2010/main" val="30618071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3686</TotalTime>
  <Words>1899</Words>
  <Application>Microsoft Office PowerPoint</Application>
  <PresentationFormat>Widescreen</PresentationFormat>
  <Paragraphs>229</Paragraphs>
  <Slides>54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Noto Sans Symbols</vt:lpstr>
      <vt:lpstr>Wingdings</vt:lpstr>
      <vt:lpstr>Office Theme</vt:lpstr>
      <vt:lpstr>Binding, Validation and Routing</vt:lpstr>
      <vt:lpstr>Objectives</vt:lpstr>
      <vt:lpstr>Model Binding</vt:lpstr>
      <vt:lpstr>What is Model binding</vt:lpstr>
      <vt:lpstr>Model Binders - 1</vt:lpstr>
      <vt:lpstr>Model Binders - 2</vt:lpstr>
      <vt:lpstr>Binding Types</vt:lpstr>
      <vt:lpstr>Model Binding for Primitive Types</vt:lpstr>
      <vt:lpstr>Model Binding for Complex Types - Example</vt:lpstr>
      <vt:lpstr>Model Binding for Complex Types - Example</vt:lpstr>
      <vt:lpstr>Binding source parameter inference</vt:lpstr>
      <vt:lpstr>Attribute [FromHeader]</vt:lpstr>
      <vt:lpstr>Attribute [FromRoute], [FromForm], [FromBody]</vt:lpstr>
      <vt:lpstr>Model Binding in ASP.NET Core </vt:lpstr>
      <vt:lpstr>More about Model Binding</vt:lpstr>
      <vt:lpstr>Model Validation</vt:lpstr>
      <vt:lpstr>Model validation in ASP.NET Core </vt:lpstr>
      <vt:lpstr>Model state</vt:lpstr>
      <vt:lpstr>Rerun validation</vt:lpstr>
      <vt:lpstr>Validation attributes</vt:lpstr>
      <vt:lpstr>Validation Built-in attributes</vt:lpstr>
      <vt:lpstr>Validation Custom attributes</vt:lpstr>
      <vt:lpstr>Server-Side Validation</vt:lpstr>
      <vt:lpstr>Client-Side Validation</vt:lpstr>
      <vt:lpstr>Routing in ASP.NET Core Web API</vt:lpstr>
      <vt:lpstr>Enable Routing in ASP.NET Core Web API</vt:lpstr>
      <vt:lpstr>Configuring the Routing Middlewares</vt:lpstr>
      <vt:lpstr>Attribute Routing</vt:lpstr>
      <vt:lpstr>Variables and Query Strings in Routing</vt:lpstr>
      <vt:lpstr>Passing Multiple dynamic Values</vt:lpstr>
      <vt:lpstr>Multiple URLs for a Single Resource using Routing</vt:lpstr>
      <vt:lpstr>Demo: ASP.NET Core Web API with Validation and Routing</vt:lpstr>
      <vt:lpstr>Using Database Model and Repository pattern </vt:lpstr>
      <vt:lpstr>Example with Repository Pattern - 1</vt:lpstr>
      <vt:lpstr>Example with Repository Pattern - 2</vt:lpstr>
      <vt:lpstr>Example with Repository Pattern - 3</vt:lpstr>
      <vt:lpstr>Example with Repository Pattern - 3</vt:lpstr>
      <vt:lpstr>Repository Manager</vt:lpstr>
      <vt:lpstr>Classes implement interfaces - 1</vt:lpstr>
      <vt:lpstr>Classes implement interfaces - 2</vt:lpstr>
      <vt:lpstr>Classes implement interfaces - 3</vt:lpstr>
      <vt:lpstr>Data Transfer Objects (DTOs) - 1</vt:lpstr>
      <vt:lpstr>Data Transfer Objects (DTOs) - 2</vt:lpstr>
      <vt:lpstr>Using AutoMapper</vt:lpstr>
      <vt:lpstr>API Controllers - Company Controller 1</vt:lpstr>
      <vt:lpstr>API Controllers - Company Controller 2</vt:lpstr>
      <vt:lpstr>API Controllers - Company Controller 3</vt:lpstr>
      <vt:lpstr>API Controllers - Employee Controller - 1 </vt:lpstr>
      <vt:lpstr>API Controllers - Employee Controller - 2 </vt:lpstr>
      <vt:lpstr>API Controllers - Employee Controller - 3 </vt:lpstr>
      <vt:lpstr>API Controllers - Employee Controller - 4</vt:lpstr>
      <vt:lpstr>API Controllers - Employee Controller - 5</vt:lpstr>
      <vt:lpstr>Using Postman to test the Web API</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Binding, Validation and Routing</dc:title>
  <dc:creator>Thanh Van</dc:creator>
  <cp:lastModifiedBy>Chu Dinh Phu 2 (FE Ban NCPT)</cp:lastModifiedBy>
  <cp:revision>125</cp:revision>
  <dcterms:created xsi:type="dcterms:W3CDTF">2021-01-25T08:25:31Z</dcterms:created>
  <dcterms:modified xsi:type="dcterms:W3CDTF">2023-09-20T08:45:14Z</dcterms:modified>
</cp:coreProperties>
</file>