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9"/>
  </p:notesMasterIdLst>
  <p:sldIdLst>
    <p:sldId id="256" r:id="rId2"/>
    <p:sldId id="286" r:id="rId3"/>
    <p:sldId id="325" r:id="rId4"/>
    <p:sldId id="275" r:id="rId5"/>
    <p:sldId id="307" r:id="rId6"/>
    <p:sldId id="277" r:id="rId7"/>
    <p:sldId id="326" r:id="rId8"/>
    <p:sldId id="308" r:id="rId9"/>
    <p:sldId id="309" r:id="rId10"/>
    <p:sldId id="300" r:id="rId11"/>
    <p:sldId id="305" r:id="rId12"/>
    <p:sldId id="310" r:id="rId13"/>
    <p:sldId id="301" r:id="rId14"/>
    <p:sldId id="304" r:id="rId15"/>
    <p:sldId id="311" r:id="rId16"/>
    <p:sldId id="312" r:id="rId17"/>
    <p:sldId id="31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1565">
          <p15:clr>
            <a:srgbClr val="A4A3A4"/>
          </p15:clr>
        </p15:guide>
        <p15:guide id="3" pos="2880">
          <p15:clr>
            <a:srgbClr val="A4A3A4"/>
          </p15:clr>
        </p15:guide>
        <p15:guide id="4" pos="40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Lui" initials="T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4D5A6C"/>
    <a:srgbClr val="C6D9F1"/>
    <a:srgbClr val="9FABBB"/>
    <a:srgbClr val="629DFF"/>
    <a:srgbClr val="FFFFFF"/>
    <a:srgbClr val="03807E"/>
    <a:srgbClr val="6D7F97"/>
    <a:srgbClr val="79899F"/>
    <a:srgbClr val="6F81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8" autoAdjust="0"/>
    <p:restoredTop sz="90870" autoAdjust="0"/>
  </p:normalViewPr>
  <p:slideViewPr>
    <p:cSldViewPr snapToGrid="0">
      <p:cViewPr varScale="1">
        <p:scale>
          <a:sx n="96" d="100"/>
          <a:sy n="96" d="100"/>
        </p:scale>
        <p:origin x="533" y="58"/>
      </p:cViewPr>
      <p:guideLst>
        <p:guide orient="horz" pos="1620"/>
        <p:guide pos="1565"/>
        <p:guide pos="2880"/>
        <p:guide pos="405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HK" sz="1400" b="0" i="0" dirty="0">
                <a:effectLst/>
              </a:rPr>
              <a:t>1 Million USD Portfolio with </a:t>
            </a:r>
            <a:r>
              <a:rPr lang="en-US" altLang="zh-HK" sz="1400" b="0" i="0" u="none" strike="noStrike" baseline="0" dirty="0">
                <a:effectLst/>
              </a:rPr>
              <a:t>1</a:t>
            </a:r>
            <a:r>
              <a:rPr lang="en-US" altLang="zh-TW" sz="1400" b="0" i="0" u="none" strike="noStrike" baseline="0" dirty="0">
                <a:effectLst/>
              </a:rPr>
              <a:t>49</a:t>
            </a:r>
            <a:r>
              <a:rPr lang="zh-CN" altLang="zh-HK" sz="1400" b="0" i="0" u="none" strike="noStrike" baseline="0" dirty="0">
                <a:effectLst/>
              </a:rPr>
              <a:t> </a:t>
            </a:r>
            <a:r>
              <a:rPr lang="en-US" altLang="zh-HK" sz="1400" b="0" i="0" u="none" strike="noStrike" baseline="0" dirty="0">
                <a:effectLst/>
              </a:rPr>
              <a:t>Stocks</a:t>
            </a:r>
            <a:endParaRPr lang="zh-HK" altLang="zh-HK" sz="1400" dirty="0">
              <a:effectLst/>
            </a:endParaRPr>
          </a:p>
        </c:rich>
      </c:tx>
      <c:layout>
        <c:manualLayout>
          <c:xMode val="edge"/>
          <c:yMode val="edge"/>
          <c:x val="0.234289843804071"/>
          <c:y val="2.74096691076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HK"/>
        </a:p>
      </c:txPr>
    </c:title>
    <c:autoTitleDeleted val="0"/>
    <c:plotArea>
      <c:layout/>
      <c:pieChart>
        <c:varyColors val="1"/>
        <c:ser>
          <c:idx val="0"/>
          <c:order val="0"/>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2F62-4451-9CC0-F8F517AAD62C}"/>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2F62-4451-9CC0-F8F517AAD62C}"/>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2F62-4451-9CC0-F8F517AAD62C}"/>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2F62-4451-9CC0-F8F517AAD62C}"/>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2F62-4451-9CC0-F8F517AAD62C}"/>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HK"/>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FINA4803_S7Weight0.25!$A$9:$A$13</c:f>
              <c:strCache>
                <c:ptCount val="5"/>
                <c:pt idx="0">
                  <c:v>12M EPS Growth High</c:v>
                </c:pt>
                <c:pt idx="1">
                  <c:v>12MForward EPS Low</c:v>
                </c:pt>
                <c:pt idx="2">
                  <c:v>Altman Z Score Low</c:v>
                </c:pt>
                <c:pt idx="3">
                  <c:v>Net debt/equity Low</c:v>
                </c:pt>
                <c:pt idx="4">
                  <c:v>Cash</c:v>
                </c:pt>
              </c:strCache>
            </c:strRef>
          </c:cat>
          <c:val>
            <c:numRef>
              <c:f>FINA4803_S7Weight0.25!$B$9:$B$13</c:f>
              <c:numCache>
                <c:formatCode>0%</c:formatCode>
                <c:ptCount val="5"/>
                <c:pt idx="0">
                  <c:v>0.24249999999999999</c:v>
                </c:pt>
                <c:pt idx="1">
                  <c:v>0.24249999999999999</c:v>
                </c:pt>
                <c:pt idx="2">
                  <c:v>0.24249999999999999</c:v>
                </c:pt>
                <c:pt idx="3">
                  <c:v>0.24249999999999999</c:v>
                </c:pt>
                <c:pt idx="4">
                  <c:v>0.03</c:v>
                </c:pt>
              </c:numCache>
            </c:numRef>
          </c:val>
          <c:extLst>
            <c:ext xmlns:c16="http://schemas.microsoft.com/office/drawing/2014/chart" uri="{C3380CC4-5D6E-409C-BE32-E72D297353CC}">
              <c16:uniqueId val="{0000000A-2F62-4451-9CC0-F8F517AAD62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HK"/>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HK" sz="1600" b="0" i="0" baseline="0" dirty="0">
                <a:effectLst/>
              </a:rPr>
              <a:t>1 Million USD Portfolio with 159</a:t>
            </a:r>
            <a:r>
              <a:rPr lang="zh-CN" altLang="zh-HK" sz="1600" b="0" i="0" baseline="0" dirty="0">
                <a:effectLst/>
              </a:rPr>
              <a:t> </a:t>
            </a:r>
            <a:r>
              <a:rPr lang="en-US" altLang="zh-HK" sz="1600" b="0" i="0" baseline="0" dirty="0">
                <a:effectLst/>
              </a:rPr>
              <a:t>Stocks</a:t>
            </a:r>
            <a:endParaRPr lang="zh-HK" altLang="zh-HK" sz="1200" dirty="0">
              <a:effectLst/>
            </a:endParaRPr>
          </a:p>
        </c:rich>
      </c:tx>
      <c:layout>
        <c:manualLayout>
          <c:xMode val="edge"/>
          <c:yMode val="edge"/>
          <c:x val="0.2209603427882640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HK"/>
        </a:p>
      </c:txPr>
    </c:title>
    <c:autoTitleDeleted val="0"/>
    <c:plotArea>
      <c:layout/>
      <c:pieChart>
        <c:varyColors val="1"/>
        <c:ser>
          <c:idx val="0"/>
          <c:order val="0"/>
          <c:dPt>
            <c:idx val="0"/>
            <c:bubble3D val="0"/>
            <c:spPr>
              <a:solidFill>
                <a:schemeClr val="accent1">
                  <a:shade val="45000"/>
                </a:schemeClr>
              </a:solidFill>
              <a:ln w="19050">
                <a:solidFill>
                  <a:schemeClr val="lt1"/>
                </a:solidFill>
              </a:ln>
              <a:effectLst/>
            </c:spPr>
            <c:extLst>
              <c:ext xmlns:c16="http://schemas.microsoft.com/office/drawing/2014/chart" uri="{C3380CC4-5D6E-409C-BE32-E72D297353CC}">
                <c16:uniqueId val="{00000001-B2C7-44A5-BD36-9A7A2A1D9FD5}"/>
              </c:ext>
            </c:extLst>
          </c:dPt>
          <c:dPt>
            <c:idx val="1"/>
            <c:bubble3D val="0"/>
            <c:spPr>
              <a:solidFill>
                <a:schemeClr val="accent1">
                  <a:shade val="61000"/>
                </a:schemeClr>
              </a:solidFill>
              <a:ln w="19050">
                <a:solidFill>
                  <a:schemeClr val="lt1"/>
                </a:solidFill>
              </a:ln>
              <a:effectLst/>
            </c:spPr>
            <c:extLst>
              <c:ext xmlns:c16="http://schemas.microsoft.com/office/drawing/2014/chart" uri="{C3380CC4-5D6E-409C-BE32-E72D297353CC}">
                <c16:uniqueId val="{00000003-B2C7-44A5-BD36-9A7A2A1D9FD5}"/>
              </c:ext>
            </c:extLst>
          </c:dPt>
          <c:dPt>
            <c:idx val="2"/>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5-B2C7-44A5-BD36-9A7A2A1D9FD5}"/>
              </c:ext>
            </c:extLst>
          </c:dPt>
          <c:dPt>
            <c:idx val="3"/>
            <c:bubble3D val="0"/>
            <c:spPr>
              <a:solidFill>
                <a:schemeClr val="accent1">
                  <a:shade val="92000"/>
                </a:schemeClr>
              </a:solidFill>
              <a:ln w="19050">
                <a:solidFill>
                  <a:schemeClr val="lt1"/>
                </a:solidFill>
              </a:ln>
              <a:effectLst/>
            </c:spPr>
            <c:extLst>
              <c:ext xmlns:c16="http://schemas.microsoft.com/office/drawing/2014/chart" uri="{C3380CC4-5D6E-409C-BE32-E72D297353CC}">
                <c16:uniqueId val="{00000007-B2C7-44A5-BD36-9A7A2A1D9FD5}"/>
              </c:ext>
            </c:extLst>
          </c:dPt>
          <c:dPt>
            <c:idx val="4"/>
            <c:bubble3D val="0"/>
            <c:spPr>
              <a:solidFill>
                <a:schemeClr val="accent1">
                  <a:tint val="93000"/>
                </a:schemeClr>
              </a:solidFill>
              <a:ln w="19050">
                <a:solidFill>
                  <a:schemeClr val="lt1"/>
                </a:solidFill>
              </a:ln>
              <a:effectLst/>
            </c:spPr>
            <c:extLst>
              <c:ext xmlns:c16="http://schemas.microsoft.com/office/drawing/2014/chart" uri="{C3380CC4-5D6E-409C-BE32-E72D297353CC}">
                <c16:uniqueId val="{00000009-B2C7-44A5-BD36-9A7A2A1D9FD5}"/>
              </c:ext>
            </c:extLst>
          </c:dPt>
          <c:dPt>
            <c:idx val="5"/>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B-B2C7-44A5-BD36-9A7A2A1D9FD5}"/>
              </c:ext>
            </c:extLst>
          </c:dPt>
          <c:dPt>
            <c:idx val="6"/>
            <c:bubble3D val="0"/>
            <c:spPr>
              <a:solidFill>
                <a:schemeClr val="accent1">
                  <a:tint val="62000"/>
                </a:schemeClr>
              </a:solidFill>
              <a:ln w="19050">
                <a:solidFill>
                  <a:schemeClr val="lt1"/>
                </a:solidFill>
              </a:ln>
              <a:effectLst/>
            </c:spPr>
            <c:extLst>
              <c:ext xmlns:c16="http://schemas.microsoft.com/office/drawing/2014/chart" uri="{C3380CC4-5D6E-409C-BE32-E72D297353CC}">
                <c16:uniqueId val="{0000000D-B2C7-44A5-BD36-9A7A2A1D9FD5}"/>
              </c:ext>
            </c:extLst>
          </c:dPt>
          <c:dPt>
            <c:idx val="7"/>
            <c:bubble3D val="0"/>
            <c:spPr>
              <a:solidFill>
                <a:schemeClr val="accent1">
                  <a:tint val="46000"/>
                </a:schemeClr>
              </a:solidFill>
              <a:ln w="19050">
                <a:solidFill>
                  <a:schemeClr val="lt1"/>
                </a:solidFill>
              </a:ln>
              <a:effectLst/>
            </c:spPr>
            <c:extLst>
              <c:ext xmlns:c16="http://schemas.microsoft.com/office/drawing/2014/chart" uri="{C3380CC4-5D6E-409C-BE32-E72D297353CC}">
                <c16:uniqueId val="{0000000F-B2C7-44A5-BD36-9A7A2A1D9FD5}"/>
              </c:ext>
            </c:extLst>
          </c:dPt>
          <c:dLbls>
            <c:dLbl>
              <c:idx val="6"/>
              <c:layout>
                <c:manualLayout>
                  <c:x val="-1.0777477007907601E-2"/>
                  <c:y val="1.91100610107507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C7-44A5-BD36-9A7A2A1D9FD5}"/>
                </c:ext>
              </c:extLst>
            </c:dLbl>
            <c:dLbl>
              <c:idx val="7"/>
              <c:layout>
                <c:manualLayout>
                  <c:x val="2.1554954015815201E-2"/>
                  <c:y val="-7.6440244043002904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2C7-44A5-BD36-9A7A2A1D9FD5}"/>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HK"/>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'FINA4803_S8Weight0.25-2'!$A$1:$A$8</c:f>
              <c:strCache>
                <c:ptCount val="8"/>
                <c:pt idx="0">
                  <c:v>12M PB High</c:v>
                </c:pt>
                <c:pt idx="1">
                  <c:v>2YBeta High</c:v>
                </c:pt>
                <c:pt idx="2">
                  <c:v>12M Forward EPS Low</c:v>
                </c:pt>
                <c:pt idx="3">
                  <c:v>1M Price Reversal Low</c:v>
                </c:pt>
                <c:pt idx="4">
                  <c:v>6M Sharpe Ratio Low</c:v>
                </c:pt>
                <c:pt idx="5">
                  <c:v>Altman Z Score Low</c:v>
                </c:pt>
                <c:pt idx="6">
                  <c:v>Short Interest Ratio Low</c:v>
                </c:pt>
                <c:pt idx="7">
                  <c:v>Cash</c:v>
                </c:pt>
              </c:strCache>
            </c:strRef>
          </c:cat>
          <c:val>
            <c:numRef>
              <c:f>'FINA4803_S8Weight0.25-2'!$B$1:$B$8</c:f>
              <c:numCache>
                <c:formatCode>0%</c:formatCode>
                <c:ptCount val="8"/>
                <c:pt idx="0">
                  <c:v>0.23799999999999999</c:v>
                </c:pt>
                <c:pt idx="1">
                  <c:v>9.5200000000000007E-3</c:v>
                </c:pt>
                <c:pt idx="2">
                  <c:v>0.14851200000000001</c:v>
                </c:pt>
                <c:pt idx="3">
                  <c:v>0.23799999999999999</c:v>
                </c:pt>
                <c:pt idx="4">
                  <c:v>0.115192</c:v>
                </c:pt>
                <c:pt idx="5">
                  <c:v>0.18564</c:v>
                </c:pt>
                <c:pt idx="6">
                  <c:v>1.7135999999999998E-2</c:v>
                </c:pt>
                <c:pt idx="7">
                  <c:v>4.8000000000000001E-2</c:v>
                </c:pt>
              </c:numCache>
            </c:numRef>
          </c:val>
          <c:extLst>
            <c:ext xmlns:c16="http://schemas.microsoft.com/office/drawing/2014/chart" uri="{C3380CC4-5D6E-409C-BE32-E72D297353CC}">
              <c16:uniqueId val="{00000010-B2C7-44A5-BD36-9A7A2A1D9FD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HK"/>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Portfolio Net</a:t>
            </a:r>
            <a:r>
              <a:rPr lang="en-US" baseline="0" dirty="0"/>
              <a:t> Asset Value (NAV)</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HK"/>
        </a:p>
      </c:txPr>
    </c:title>
    <c:autoTitleDeleted val="0"/>
    <c:plotArea>
      <c:layout/>
      <c:lineChart>
        <c:grouping val="standard"/>
        <c:varyColors val="0"/>
        <c:ser>
          <c:idx val="0"/>
          <c:order val="0"/>
          <c:tx>
            <c:strRef>
              <c:f>Sheet2!$B$15</c:f>
              <c:strCache>
                <c:ptCount val="1"/>
                <c:pt idx="0">
                  <c:v>Live trading</c:v>
                </c:pt>
              </c:strCache>
            </c:strRef>
          </c:tx>
          <c:spPr>
            <a:ln w="28575" cap="rnd">
              <a:solidFill>
                <a:schemeClr val="accent1">
                  <a:shade val="65000"/>
                </a:schemeClr>
              </a:solidFill>
              <a:round/>
            </a:ln>
            <a:effectLst/>
          </c:spPr>
          <c:marker>
            <c:symbol val="none"/>
          </c:marker>
          <c:dLbls>
            <c:dLbl>
              <c:idx val="8"/>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F6C-47F3-BB03-B634F2CA6EC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HK"/>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Sheet2!$A$16:$A$24</c:f>
              <c:numCache>
                <c:formatCode>m/d/yyyy</c:formatCode>
                <c:ptCount val="9"/>
                <c:pt idx="0">
                  <c:v>43578</c:v>
                </c:pt>
                <c:pt idx="1">
                  <c:v>43579</c:v>
                </c:pt>
                <c:pt idx="2">
                  <c:v>43580</c:v>
                </c:pt>
                <c:pt idx="3">
                  <c:v>43581</c:v>
                </c:pt>
                <c:pt idx="4">
                  <c:v>43584</c:v>
                </c:pt>
                <c:pt idx="5">
                  <c:v>43585</c:v>
                </c:pt>
                <c:pt idx="6">
                  <c:v>43587</c:v>
                </c:pt>
                <c:pt idx="7">
                  <c:v>43588</c:v>
                </c:pt>
                <c:pt idx="8">
                  <c:v>43591</c:v>
                </c:pt>
              </c:numCache>
            </c:numRef>
          </c:cat>
          <c:val>
            <c:numRef>
              <c:f>Sheet2!$B$16:$B$24</c:f>
              <c:numCache>
                <c:formatCode>_(* #,##0.0_);_(* \(#,##0.0\);_(* "-"??_);_(@_)</c:formatCode>
                <c:ptCount val="9"/>
                <c:pt idx="0">
                  <c:v>100</c:v>
                </c:pt>
                <c:pt idx="1">
                  <c:v>99.752033999999995</c:v>
                </c:pt>
                <c:pt idx="2">
                  <c:v>98.368700000000004</c:v>
                </c:pt>
                <c:pt idx="3">
                  <c:v>98.45608399999999</c:v>
                </c:pt>
                <c:pt idx="4">
                  <c:v>98.740099999999998</c:v>
                </c:pt>
                <c:pt idx="5">
                  <c:v>98.698840000000004</c:v>
                </c:pt>
                <c:pt idx="6">
                  <c:v>98.941000000000003</c:v>
                </c:pt>
                <c:pt idx="7">
                  <c:v>99.165999999999997</c:v>
                </c:pt>
                <c:pt idx="8">
                  <c:v>95.173100000000005</c:v>
                </c:pt>
              </c:numCache>
            </c:numRef>
          </c:val>
          <c:smooth val="0"/>
          <c:extLst>
            <c:ext xmlns:c16="http://schemas.microsoft.com/office/drawing/2014/chart" uri="{C3380CC4-5D6E-409C-BE32-E72D297353CC}">
              <c16:uniqueId val="{00000000-021C-46A9-9FB7-D6545A2272E7}"/>
            </c:ext>
          </c:extLst>
        </c:ser>
        <c:ser>
          <c:idx val="1"/>
          <c:order val="1"/>
          <c:tx>
            <c:strRef>
              <c:f>Sheet2!$C$15</c:f>
              <c:strCache>
                <c:ptCount val="1"/>
                <c:pt idx="0">
                  <c:v>Backtesting</c:v>
                </c:pt>
              </c:strCache>
            </c:strRef>
          </c:tx>
          <c:spPr>
            <a:ln w="28575" cap="rnd">
              <a:solidFill>
                <a:srgbClr val="ACD4F1"/>
              </a:solidFill>
              <a:round/>
            </a:ln>
            <a:effectLst/>
          </c:spPr>
          <c:marker>
            <c:symbol val="none"/>
          </c:marker>
          <c:dLbls>
            <c:dLbl>
              <c:idx val="8"/>
              <c:layout>
                <c:manualLayout>
                  <c:x val="-9.3743229303296257E-4"/>
                  <c:y val="-1.801110756027965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zh-HK"/>
                </a:p>
              </c:txPr>
              <c:dLblPos val="r"/>
              <c:showLegendKey val="0"/>
              <c:showVal val="1"/>
              <c:showCatName val="0"/>
              <c:showSerName val="0"/>
              <c:showPercent val="0"/>
              <c:showBubbleSize val="0"/>
              <c:extLst>
                <c:ext xmlns:c15="http://schemas.microsoft.com/office/drawing/2012/chart" uri="{CE6537A1-D6FC-4f65-9D91-7224C49458BB}">
                  <c15:layout>
                    <c:manualLayout>
                      <c:w val="7.7280193057774754E-2"/>
                      <c:h val="9.274979321031393E-2"/>
                    </c:manualLayout>
                  </c15:layout>
                </c:ext>
                <c:ext xmlns:c16="http://schemas.microsoft.com/office/drawing/2014/chart" uri="{C3380CC4-5D6E-409C-BE32-E72D297353CC}">
                  <c16:uniqueId val="{00000000-BF6C-47F3-BB03-B634F2CA6EC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HK"/>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Sheet2!$A$16:$A$24</c:f>
              <c:numCache>
                <c:formatCode>m/d/yyyy</c:formatCode>
                <c:ptCount val="9"/>
                <c:pt idx="0">
                  <c:v>43578</c:v>
                </c:pt>
                <c:pt idx="1">
                  <c:v>43579</c:v>
                </c:pt>
                <c:pt idx="2">
                  <c:v>43580</c:v>
                </c:pt>
                <c:pt idx="3">
                  <c:v>43581</c:v>
                </c:pt>
                <c:pt idx="4">
                  <c:v>43584</c:v>
                </c:pt>
                <c:pt idx="5">
                  <c:v>43585</c:v>
                </c:pt>
                <c:pt idx="6">
                  <c:v>43587</c:v>
                </c:pt>
                <c:pt idx="7">
                  <c:v>43588</c:v>
                </c:pt>
                <c:pt idx="8">
                  <c:v>43591</c:v>
                </c:pt>
              </c:numCache>
            </c:numRef>
          </c:cat>
          <c:val>
            <c:numRef>
              <c:f>Sheet2!$C$16:$C$24</c:f>
              <c:numCache>
                <c:formatCode>_(* #,##0.0_);_(* \(#,##0.0\);_(* "-"??_);_(@_)</c:formatCode>
                <c:ptCount val="9"/>
                <c:pt idx="0">
                  <c:v>100</c:v>
                </c:pt>
                <c:pt idx="1">
                  <c:v>100.07166492993299</c:v>
                </c:pt>
                <c:pt idx="2">
                  <c:v>98.587633164895763</c:v>
                </c:pt>
                <c:pt idx="3">
                  <c:v>98.692173375703362</c:v>
                </c:pt>
                <c:pt idx="4">
                  <c:v>99.005305616490276</c:v>
                </c:pt>
                <c:pt idx="5">
                  <c:v>98.933931373864965</c:v>
                </c:pt>
                <c:pt idx="6">
                  <c:v>99.120690232440509</c:v>
                </c:pt>
                <c:pt idx="7">
                  <c:v>99.38559703633733</c:v>
                </c:pt>
                <c:pt idx="8">
                  <c:v>95.810931743007615</c:v>
                </c:pt>
              </c:numCache>
            </c:numRef>
          </c:val>
          <c:smooth val="0"/>
          <c:extLst>
            <c:ext xmlns:c16="http://schemas.microsoft.com/office/drawing/2014/chart" uri="{C3380CC4-5D6E-409C-BE32-E72D297353CC}">
              <c16:uniqueId val="{00000001-021C-46A9-9FB7-D6545A2272E7}"/>
            </c:ext>
          </c:extLst>
        </c:ser>
        <c:ser>
          <c:idx val="2"/>
          <c:order val="2"/>
          <c:tx>
            <c:strRef>
              <c:f>Sheet2!$D$15</c:f>
              <c:strCache>
                <c:ptCount val="1"/>
                <c:pt idx="0">
                  <c:v>HSCI</c:v>
                </c:pt>
              </c:strCache>
            </c:strRef>
          </c:tx>
          <c:spPr>
            <a:ln w="28575" cap="rnd">
              <a:solidFill>
                <a:srgbClr val="A5A5A5"/>
              </a:solidFill>
              <a:round/>
            </a:ln>
            <a:effectLst/>
          </c:spPr>
          <c:marker>
            <c:symbol val="none"/>
          </c:marker>
          <c:dLbls>
            <c:dLbl>
              <c:idx val="8"/>
              <c:layout>
                <c:manualLayout>
                  <c:x val="-9.3743229303296257E-4"/>
                  <c:y val="-7.697002453051581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F6C-47F3-BB03-B634F2CA6EC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HK"/>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Sheet2!$A$16:$A$24</c:f>
              <c:numCache>
                <c:formatCode>m/d/yyyy</c:formatCode>
                <c:ptCount val="9"/>
                <c:pt idx="0">
                  <c:v>43578</c:v>
                </c:pt>
                <c:pt idx="1">
                  <c:v>43579</c:v>
                </c:pt>
                <c:pt idx="2">
                  <c:v>43580</c:v>
                </c:pt>
                <c:pt idx="3">
                  <c:v>43581</c:v>
                </c:pt>
                <c:pt idx="4">
                  <c:v>43584</c:v>
                </c:pt>
                <c:pt idx="5">
                  <c:v>43585</c:v>
                </c:pt>
                <c:pt idx="6">
                  <c:v>43587</c:v>
                </c:pt>
                <c:pt idx="7">
                  <c:v>43588</c:v>
                </c:pt>
                <c:pt idx="8">
                  <c:v>43591</c:v>
                </c:pt>
              </c:numCache>
            </c:numRef>
          </c:cat>
          <c:val>
            <c:numRef>
              <c:f>Sheet2!$D$16:$D$24</c:f>
              <c:numCache>
                <c:formatCode>_(* #,##0.0_);_(* \(#,##0.0\);_(* "-"??_);_(@_)</c:formatCode>
                <c:ptCount val="9"/>
                <c:pt idx="0">
                  <c:v>100</c:v>
                </c:pt>
                <c:pt idx="1">
                  <c:v>99.782471265798193</c:v>
                </c:pt>
                <c:pt idx="2">
                  <c:v>98.500943288218096</c:v>
                </c:pt>
                <c:pt idx="3">
                  <c:v>98.656000955732651</c:v>
                </c:pt>
                <c:pt idx="4">
                  <c:v>99.392711542960683</c:v>
                </c:pt>
                <c:pt idx="5">
                  <c:v>98.944214084114435</c:v>
                </c:pt>
                <c:pt idx="6">
                  <c:v>99.578382522039107</c:v>
                </c:pt>
                <c:pt idx="7">
                  <c:v>100.00447999681424</c:v>
                </c:pt>
                <c:pt idx="8">
                  <c:v>96.848571129904983</c:v>
                </c:pt>
              </c:numCache>
            </c:numRef>
          </c:val>
          <c:smooth val="0"/>
          <c:extLst>
            <c:ext xmlns:c16="http://schemas.microsoft.com/office/drawing/2014/chart" uri="{C3380CC4-5D6E-409C-BE32-E72D297353CC}">
              <c16:uniqueId val="{00000002-021C-46A9-9FB7-D6545A2272E7}"/>
            </c:ext>
          </c:extLst>
        </c:ser>
        <c:dLbls>
          <c:showLegendKey val="0"/>
          <c:showVal val="0"/>
          <c:showCatName val="0"/>
          <c:showSerName val="0"/>
          <c:showPercent val="0"/>
          <c:showBubbleSize val="0"/>
        </c:dLbls>
        <c:smooth val="0"/>
        <c:axId val="1816604832"/>
        <c:axId val="1846145584"/>
      </c:lineChart>
      <c:dateAx>
        <c:axId val="18166048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crossAx val="1846145584"/>
        <c:crosses val="autoZero"/>
        <c:auto val="1"/>
        <c:lblOffset val="100"/>
        <c:baseTimeUnit val="days"/>
      </c:dateAx>
      <c:valAx>
        <c:axId val="1846145584"/>
        <c:scaling>
          <c:orientation val="minMax"/>
          <c:min val="92"/>
        </c:scaling>
        <c:delete val="0"/>
        <c:axPos val="l"/>
        <c:numFmt formatCode="_(* #,##0.0_);_(* \(#,##0.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crossAx val="181660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legend>
    <c:plotVisOnly val="1"/>
    <c:dispBlanksAs val="gap"/>
    <c:showDLblsOverMax val="0"/>
  </c:chart>
  <c:spPr>
    <a:noFill/>
    <a:ln>
      <a:noFill/>
    </a:ln>
    <a:effectLst/>
  </c:spPr>
  <c:txPr>
    <a:bodyPr/>
    <a:lstStyle/>
    <a:p>
      <a:pPr>
        <a:defRPr/>
      </a:pPr>
      <a:endParaRPr lang="zh-HK"/>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Portfolio Relative Return to HSCI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HK"/>
        </a:p>
      </c:txPr>
    </c:title>
    <c:autoTitleDeleted val="0"/>
    <c:plotArea>
      <c:layout/>
      <c:lineChart>
        <c:grouping val="standard"/>
        <c:varyColors val="0"/>
        <c:ser>
          <c:idx val="0"/>
          <c:order val="0"/>
          <c:tx>
            <c:strRef>
              <c:f>Sheet2!$J$15</c:f>
              <c:strCache>
                <c:ptCount val="1"/>
                <c:pt idx="0">
                  <c:v>Live trading</c:v>
                </c:pt>
              </c:strCache>
            </c:strRef>
          </c:tx>
          <c:spPr>
            <a:ln w="28575" cap="rnd">
              <a:solidFill>
                <a:schemeClr val="tx2"/>
              </a:solidFill>
              <a:round/>
            </a:ln>
            <a:effectLst/>
          </c:spPr>
          <c:marker>
            <c:symbol val="none"/>
          </c:marker>
          <c:dLbls>
            <c:dLbl>
              <c:idx val="8"/>
              <c:layout>
                <c:manualLayout>
                  <c:x val="-2.6681847483708287E-2"/>
                  <c:y val="-4.40753393868561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A6-4EEA-88AF-3DDC81319D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HK"/>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Sheet2!$A$16:$A$24</c:f>
              <c:numCache>
                <c:formatCode>m/d/yy</c:formatCode>
                <c:ptCount val="9"/>
                <c:pt idx="0">
                  <c:v>43578</c:v>
                </c:pt>
                <c:pt idx="1">
                  <c:v>43579</c:v>
                </c:pt>
                <c:pt idx="2">
                  <c:v>43580</c:v>
                </c:pt>
                <c:pt idx="3">
                  <c:v>43581</c:v>
                </c:pt>
                <c:pt idx="4">
                  <c:v>43584</c:v>
                </c:pt>
                <c:pt idx="5">
                  <c:v>43585</c:v>
                </c:pt>
                <c:pt idx="6">
                  <c:v>43587</c:v>
                </c:pt>
                <c:pt idx="7">
                  <c:v>43588</c:v>
                </c:pt>
                <c:pt idx="8">
                  <c:v>43591</c:v>
                </c:pt>
              </c:numCache>
            </c:numRef>
          </c:cat>
          <c:val>
            <c:numRef>
              <c:f>Sheet2!$J$16:$J$24</c:f>
              <c:numCache>
                <c:formatCode>_(* #,##0.0_);_(* \(#,##0.0\);_(* "-"??_);_(@_)</c:formatCode>
                <c:ptCount val="9"/>
                <c:pt idx="0">
                  <c:v>100</c:v>
                </c:pt>
                <c:pt idx="1">
                  <c:v>99.969562734201773</c:v>
                </c:pt>
                <c:pt idx="2">
                  <c:v>99.867142939041671</c:v>
                </c:pt>
                <c:pt idx="3">
                  <c:v>99.798649748790936</c:v>
                </c:pt>
                <c:pt idx="4">
                  <c:v>99.341295363399297</c:v>
                </c:pt>
                <c:pt idx="5">
                  <c:v>99.748049594715155</c:v>
                </c:pt>
                <c:pt idx="6">
                  <c:v>99.35346335211517</c:v>
                </c:pt>
                <c:pt idx="7">
                  <c:v>99.154266285732803</c:v>
                </c:pt>
                <c:pt idx="8">
                  <c:v>98.290916840521845</c:v>
                </c:pt>
              </c:numCache>
            </c:numRef>
          </c:val>
          <c:smooth val="0"/>
          <c:extLst>
            <c:ext xmlns:c16="http://schemas.microsoft.com/office/drawing/2014/chart" uri="{C3380CC4-5D6E-409C-BE32-E72D297353CC}">
              <c16:uniqueId val="{00000000-5D49-4199-B6F1-918C8C93A094}"/>
            </c:ext>
          </c:extLst>
        </c:ser>
        <c:ser>
          <c:idx val="1"/>
          <c:order val="1"/>
          <c:tx>
            <c:strRef>
              <c:f>Sheet2!$K$15</c:f>
              <c:strCache>
                <c:ptCount val="1"/>
                <c:pt idx="0">
                  <c:v>Backtesting</c:v>
                </c:pt>
              </c:strCache>
            </c:strRef>
          </c:tx>
          <c:spPr>
            <a:ln w="28575" cap="rnd">
              <a:solidFill>
                <a:srgbClr val="ACD4F1"/>
              </a:solidFill>
              <a:round/>
            </a:ln>
            <a:effectLst/>
          </c:spPr>
          <c:marker>
            <c:symbol val="none"/>
          </c:marker>
          <c:dLbls>
            <c:dLbl>
              <c:idx val="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A6-4EEA-88AF-3DDC81319D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HK"/>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Sheet2!$A$16:$A$24</c:f>
              <c:numCache>
                <c:formatCode>m/d/yy</c:formatCode>
                <c:ptCount val="9"/>
                <c:pt idx="0">
                  <c:v>43578</c:v>
                </c:pt>
                <c:pt idx="1">
                  <c:v>43579</c:v>
                </c:pt>
                <c:pt idx="2">
                  <c:v>43580</c:v>
                </c:pt>
                <c:pt idx="3">
                  <c:v>43581</c:v>
                </c:pt>
                <c:pt idx="4">
                  <c:v>43584</c:v>
                </c:pt>
                <c:pt idx="5">
                  <c:v>43585</c:v>
                </c:pt>
                <c:pt idx="6">
                  <c:v>43587</c:v>
                </c:pt>
                <c:pt idx="7">
                  <c:v>43588</c:v>
                </c:pt>
                <c:pt idx="8">
                  <c:v>43591</c:v>
                </c:pt>
              </c:numCache>
            </c:numRef>
          </c:cat>
          <c:val>
            <c:numRef>
              <c:f>Sheet2!$K$16:$K$24</c:f>
              <c:numCache>
                <c:formatCode>_(* #,##0.0_);_(* \(#,##0.0\);_(* "-"??_);_(@_)</c:formatCode>
                <c:ptCount val="9"/>
                <c:pt idx="0">
                  <c:v>100</c:v>
                </c:pt>
                <c:pt idx="1">
                  <c:v>100.2891936641348</c:v>
                </c:pt>
                <c:pt idx="2">
                  <c:v>100.0899719389471</c:v>
                </c:pt>
                <c:pt idx="3">
                  <c:v>100.0385461217496</c:v>
                </c:pt>
                <c:pt idx="4">
                  <c:v>99.608915457541684</c:v>
                </c:pt>
                <c:pt idx="5">
                  <c:v>99.986579117124805</c:v>
                </c:pt>
                <c:pt idx="6">
                  <c:v>99.534475748600912</c:v>
                </c:pt>
                <c:pt idx="7">
                  <c:v>99.374578825509815</c:v>
                </c:pt>
                <c:pt idx="8">
                  <c:v>98.936340481746313</c:v>
                </c:pt>
              </c:numCache>
            </c:numRef>
          </c:val>
          <c:smooth val="0"/>
          <c:extLst>
            <c:ext xmlns:c16="http://schemas.microsoft.com/office/drawing/2014/chart" uri="{C3380CC4-5D6E-409C-BE32-E72D297353CC}">
              <c16:uniqueId val="{00000001-5D49-4199-B6F1-918C8C93A094}"/>
            </c:ext>
          </c:extLst>
        </c:ser>
        <c:dLbls>
          <c:showLegendKey val="0"/>
          <c:showVal val="0"/>
          <c:showCatName val="0"/>
          <c:showSerName val="0"/>
          <c:showPercent val="0"/>
          <c:showBubbleSize val="0"/>
        </c:dLbls>
        <c:smooth val="0"/>
        <c:axId val="1817607104"/>
        <c:axId val="1794220304"/>
      </c:lineChart>
      <c:dateAx>
        <c:axId val="1817607104"/>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crossAx val="1794220304"/>
        <c:crosses val="autoZero"/>
        <c:auto val="1"/>
        <c:lblOffset val="100"/>
        <c:baseTimeUnit val="days"/>
      </c:dateAx>
      <c:valAx>
        <c:axId val="1794220304"/>
        <c:scaling>
          <c:orientation val="minMax"/>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crossAx val="181760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HK"/>
        </a:p>
      </c:txPr>
    </c:legend>
    <c:plotVisOnly val="1"/>
    <c:dispBlanksAs val="gap"/>
    <c:showDLblsOverMax val="0"/>
  </c:chart>
  <c:spPr>
    <a:noFill/>
    <a:ln>
      <a:noFill/>
    </a:ln>
    <a:effectLst/>
  </c:spPr>
  <c:txPr>
    <a:bodyPr/>
    <a:lstStyle/>
    <a:p>
      <a:pPr>
        <a:defRPr/>
      </a:pPr>
      <a:endParaRPr lang="zh-HK"/>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Percentage</c:v>
                </c:pt>
              </c:strCache>
            </c:strRef>
          </c:tx>
          <c:dPt>
            <c:idx val="0"/>
            <c:bubble3D val="0"/>
            <c:spPr>
              <a:solidFill>
                <a:srgbClr val="17375E"/>
              </a:solidFill>
              <a:ln w="19050">
                <a:solidFill>
                  <a:schemeClr val="lt1"/>
                </a:solidFill>
              </a:ln>
              <a:effectLst/>
            </c:spPr>
            <c:extLst>
              <c:ext xmlns:c16="http://schemas.microsoft.com/office/drawing/2014/chart" uri="{C3380CC4-5D6E-409C-BE32-E72D297353CC}">
                <c16:uniqueId val="{00000001-25CA-49E8-881D-0231D1FCD576}"/>
              </c:ext>
            </c:extLst>
          </c:dPt>
          <c:dPt>
            <c:idx val="1"/>
            <c:bubble3D val="0"/>
            <c:spPr>
              <a:solidFill>
                <a:srgbClr val="A5A5A5"/>
              </a:solidFill>
              <a:ln w="19050">
                <a:solidFill>
                  <a:schemeClr val="lt1"/>
                </a:solidFill>
              </a:ln>
              <a:effectLst/>
            </c:spPr>
            <c:extLst>
              <c:ext xmlns:c16="http://schemas.microsoft.com/office/drawing/2014/chart" uri="{C3380CC4-5D6E-409C-BE32-E72D297353CC}">
                <c16:uniqueId val="{00000003-25CA-49E8-881D-0231D1FCD576}"/>
              </c:ext>
            </c:extLst>
          </c:dPt>
          <c:dPt>
            <c:idx val="2"/>
            <c:bubble3D val="0"/>
            <c:spPr>
              <a:solidFill>
                <a:srgbClr val="C6D9F1"/>
              </a:solidFill>
              <a:ln w="19050">
                <a:solidFill>
                  <a:schemeClr val="lt1"/>
                </a:solidFill>
              </a:ln>
              <a:effectLst/>
            </c:spPr>
            <c:extLst>
              <c:ext xmlns:c16="http://schemas.microsoft.com/office/drawing/2014/chart" uri="{C3380CC4-5D6E-409C-BE32-E72D297353CC}">
                <c16:uniqueId val="{00000005-25CA-49E8-881D-0231D1FCD576}"/>
              </c:ext>
            </c:extLst>
          </c:dPt>
          <c:dLbls>
            <c:dLbl>
              <c:idx val="0"/>
              <c:layout>
                <c:manualLayout>
                  <c:x val="-5.4314183865157198E-2"/>
                  <c:y val="0.12427055669017401"/>
                </c:manualLayout>
              </c:layout>
              <c:showLegendKey val="0"/>
              <c:showVal val="1"/>
              <c:showCatName val="1"/>
              <c:showSerName val="0"/>
              <c:showPercent val="0"/>
              <c:showBubbleSize val="0"/>
              <c:extLst>
                <c:ext xmlns:c15="http://schemas.microsoft.com/office/drawing/2012/chart" uri="{CE6537A1-D6FC-4f65-9D91-7224C49458BB}">
                  <c15:layout>
                    <c:manualLayout>
                      <c:w val="0.19396070196562601"/>
                      <c:h val="0.34248561562075802"/>
                    </c:manualLayout>
                  </c15:layout>
                </c:ext>
                <c:ext xmlns:c16="http://schemas.microsoft.com/office/drawing/2014/chart" uri="{C3380CC4-5D6E-409C-BE32-E72D297353CC}">
                  <c16:uniqueId val="{00000001-25CA-49E8-881D-0231D1FCD576}"/>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Calibri" charset="0"/>
                    <a:ea typeface="Calibri" charset="0"/>
                    <a:cs typeface="Calibri" charset="0"/>
                  </a:defRPr>
                </a:pPr>
                <a:endParaRPr lang="zh-HK"/>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Commissions and transaction</c:v>
                </c:pt>
                <c:pt idx="1">
                  <c:v>Interest expense</c:v>
                </c:pt>
                <c:pt idx="2">
                  <c:v>Difference in intended and traded price and volume</c:v>
                </c:pt>
              </c:strCache>
            </c:strRef>
          </c:cat>
          <c:val>
            <c:numRef>
              <c:f>Sheet1!$B$2:$B$4</c:f>
              <c:numCache>
                <c:formatCode>0%</c:formatCode>
                <c:ptCount val="3"/>
                <c:pt idx="0">
                  <c:v>0.62090000000000001</c:v>
                </c:pt>
                <c:pt idx="1">
                  <c:v>8.2000000000000003E-2</c:v>
                </c:pt>
                <c:pt idx="2">
                  <c:v>0.29709999999999998</c:v>
                </c:pt>
              </c:numCache>
            </c:numRef>
          </c:val>
          <c:extLst>
            <c:ext xmlns:c16="http://schemas.microsoft.com/office/drawing/2014/chart" uri="{C3380CC4-5D6E-409C-BE32-E72D297353CC}">
              <c16:uniqueId val="{00000006-25CA-49E8-881D-0231D1FCD57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000">
          <a:latin typeface="Calibri" charset="0"/>
          <a:ea typeface="Calibri" charset="0"/>
          <a:cs typeface="Calibri" charset="0"/>
        </a:defRPr>
      </a:pPr>
      <a:endParaRPr lang="zh-HK"/>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H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HK"/>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HK" sz="1200" b="0" i="0" u="none" strike="noStrike" cap="none" smtClean="0">
                <a:solidFill>
                  <a:schemeClr val="dk1"/>
                </a:solidFill>
                <a:latin typeface="Calibri"/>
                <a:ea typeface="Calibri"/>
                <a:cs typeface="Calibri"/>
                <a:sym typeface="Calibri"/>
              </a:rPr>
              <a:t>15</a:t>
            </a:fld>
            <a:endParaRPr lang="zh-HK"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742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HK" sz="1200" b="0" i="0" u="none" strike="noStrike" cap="none" smtClean="0">
                <a:solidFill>
                  <a:schemeClr val="dk1"/>
                </a:solidFill>
                <a:latin typeface="Calibri"/>
                <a:ea typeface="Calibri"/>
                <a:cs typeface="Calibri"/>
                <a:sym typeface="Calibri"/>
              </a:rPr>
              <a:t>16</a:t>
            </a:fld>
            <a:endParaRPr lang="zh-HK"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82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HK" sz="1200" b="0" i="0" u="none" strike="noStrike" cap="none" smtClean="0">
                <a:solidFill>
                  <a:schemeClr val="dk1"/>
                </a:solidFill>
                <a:latin typeface="Calibri"/>
                <a:ea typeface="Calibri"/>
                <a:cs typeface="Calibri"/>
                <a:sym typeface="Calibri"/>
              </a:rPr>
              <a:t>17</a:t>
            </a:fld>
            <a:endParaRPr lang="zh-HK"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2826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vider (Growth Strategy)">
  <p:cSld name="1_Divider (Growth Strategy)">
    <p:spTree>
      <p:nvGrpSpPr>
        <p:cNvPr id="1" name="Shape 15"/>
        <p:cNvGrpSpPr/>
        <p:nvPr/>
      </p:nvGrpSpPr>
      <p:grpSpPr>
        <a:xfrm>
          <a:off x="0" y="0"/>
          <a:ext cx="0" cy="0"/>
          <a:chOff x="0" y="0"/>
          <a:chExt cx="0" cy="0"/>
        </a:xfrm>
      </p:grpSpPr>
      <p:pic>
        <p:nvPicPr>
          <p:cNvPr id="1026" name="Picture 2" descr="https://forbes.uol.com.br/wp-content/uploads/2019/01/Neg%C3%B3cios_Ibovespa_051118_GettyImages-1.jpg">
            <a:extLst>
              <a:ext uri="{FF2B5EF4-FFF2-40B4-BE49-F238E27FC236}">
                <a16:creationId xmlns:a16="http://schemas.microsoft.com/office/drawing/2014/main" id="{18AAB2D9-E31D-4B5F-9466-A088088B410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11" t="7804" b="865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7;p2"/>
          <p:cNvSpPr/>
          <p:nvPr/>
        </p:nvSpPr>
        <p:spPr>
          <a:xfrm>
            <a:off x="0" y="3257204"/>
            <a:ext cx="9144000" cy="1292662"/>
          </a:xfrm>
          <a:prstGeom prst="rect">
            <a:avLst/>
          </a:prstGeom>
          <a:gradFill>
            <a:gsLst>
              <a:gs pos="0">
                <a:srgbClr val="BFBFBF">
                  <a:alpha val="89803"/>
                </a:srgbClr>
              </a:gs>
              <a:gs pos="31000">
                <a:srgbClr val="D8D8D8">
                  <a:alpha val="89803"/>
                </a:srgbClr>
              </a:gs>
              <a:gs pos="58000">
                <a:srgbClr val="D8D8D8"/>
              </a:gs>
              <a:gs pos="100000">
                <a:srgbClr val="F2F2F2">
                  <a:alpha val="7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HK" sz="2000" b="1" i="0" u="none" strike="noStrike" cap="none" dirty="0">
                <a:solidFill>
                  <a:srgbClr val="17375E"/>
                </a:solidFill>
                <a:latin typeface="Calibri"/>
                <a:ea typeface="Calibri"/>
                <a:cs typeface="Calibri"/>
                <a:sym typeface="Calibri"/>
              </a:rPr>
              <a:t>FINA4803</a:t>
            </a:r>
            <a:r>
              <a:rPr lang="en-US" altLang="zh-HK" sz="2000" b="1" i="0" u="none" strike="noStrike" cap="none" dirty="0">
                <a:solidFill>
                  <a:srgbClr val="17375E"/>
                </a:solidFill>
                <a:latin typeface="Calibri"/>
                <a:ea typeface="Calibri"/>
                <a:cs typeface="Calibri"/>
                <a:sym typeface="Calibri"/>
              </a:rPr>
              <a:t> Group 5</a:t>
            </a:r>
            <a:r>
              <a:rPr lang="zh-HK" sz="2000" b="1" i="0" u="none" strike="noStrike" cap="none" dirty="0">
                <a:solidFill>
                  <a:srgbClr val="17375E"/>
                </a:solidFill>
                <a:latin typeface="Calibri"/>
                <a:ea typeface="Calibri"/>
                <a:cs typeface="Calibri"/>
                <a:sym typeface="Calibri"/>
              </a:rPr>
              <a:t> </a:t>
            </a:r>
            <a:endParaRPr dirty="0"/>
          </a:p>
          <a:p>
            <a:pPr marL="0" marR="0" lvl="0" indent="0" algn="l" rtl="0">
              <a:spcBef>
                <a:spcPts val="0"/>
              </a:spcBef>
              <a:spcAft>
                <a:spcPts val="0"/>
              </a:spcAft>
              <a:buNone/>
            </a:pPr>
            <a:r>
              <a:rPr lang="en-US" altLang="zh-HK" sz="1800" dirty="0">
                <a:solidFill>
                  <a:schemeClr val="dk1"/>
                </a:solidFill>
                <a:latin typeface="Calibri"/>
                <a:ea typeface="Calibri"/>
                <a:cs typeface="Calibri"/>
                <a:sym typeface="Calibri"/>
              </a:rPr>
              <a:t>Cyclic Factor Investment</a:t>
            </a:r>
            <a:r>
              <a:rPr lang="zh-HK"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Live Trading Results</a:t>
            </a: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600"/>
              <a:buFont typeface="Calibri"/>
              <a:buNone/>
            </a:pPr>
            <a:r>
              <a:rPr lang="zh-HK" sz="1600" b="1" dirty="0">
                <a:solidFill>
                  <a:schemeClr val="dk1"/>
                </a:solidFill>
                <a:latin typeface="Calibri"/>
                <a:ea typeface="Calibri"/>
                <a:cs typeface="Calibri"/>
                <a:sym typeface="Calibri"/>
              </a:rPr>
              <a:t>Prashant KHAIRPURI |</a:t>
            </a:r>
            <a:r>
              <a:rPr lang="zh-HK" altLang="zh-HK" sz="1600" b="1" dirty="0">
                <a:solidFill>
                  <a:schemeClr val="dk1"/>
                </a:solidFill>
                <a:latin typeface="Calibri"/>
                <a:ea typeface="Calibri"/>
                <a:cs typeface="Calibri"/>
                <a:sym typeface="Calibri"/>
              </a:rPr>
              <a:t> Thomas LUI</a:t>
            </a:r>
            <a:r>
              <a:rPr lang="zh-HK" sz="1600" b="1" dirty="0">
                <a:solidFill>
                  <a:schemeClr val="dk1"/>
                </a:solidFill>
                <a:latin typeface="Calibri"/>
                <a:ea typeface="Calibri"/>
                <a:cs typeface="Calibri"/>
                <a:sym typeface="Calibri"/>
              </a:rPr>
              <a:t> </a:t>
            </a:r>
            <a:r>
              <a:rPr lang="zh-HK" altLang="zh-HK" sz="1600" b="1" dirty="0">
                <a:solidFill>
                  <a:schemeClr val="dk1"/>
                </a:solidFill>
                <a:latin typeface="Calibri"/>
                <a:ea typeface="Calibri"/>
                <a:cs typeface="Calibri"/>
                <a:sym typeface="Calibri"/>
              </a:rPr>
              <a:t>| Andrew NG </a:t>
            </a:r>
            <a:r>
              <a:rPr lang="zh-HK" sz="1600" b="1" dirty="0">
                <a:solidFill>
                  <a:schemeClr val="dk1"/>
                </a:solidFill>
                <a:latin typeface="Calibri"/>
                <a:ea typeface="Calibri"/>
                <a:cs typeface="Calibri"/>
                <a:sym typeface="Calibri"/>
              </a:rPr>
              <a:t>| Isaac TANG | </a:t>
            </a:r>
            <a:r>
              <a:rPr lang="zh-HK" altLang="zh-HK" sz="1600" b="1" dirty="0">
                <a:solidFill>
                  <a:schemeClr val="dk1"/>
                </a:solidFill>
                <a:latin typeface="Calibri"/>
                <a:ea typeface="Calibri"/>
                <a:cs typeface="Calibri"/>
                <a:sym typeface="Calibri"/>
              </a:rPr>
              <a:t>Julia WU </a:t>
            </a:r>
            <a:r>
              <a:rPr lang="zh-HK" sz="1600" b="1" dirty="0">
                <a:solidFill>
                  <a:schemeClr val="dk1"/>
                </a:solidFill>
                <a:latin typeface="Calibri"/>
                <a:ea typeface="Calibri"/>
                <a:cs typeface="Calibri"/>
                <a:sym typeface="Calibri"/>
              </a:rPr>
              <a:t>|</a:t>
            </a:r>
            <a:r>
              <a:rPr lang="zh-HK" altLang="zh-HK" sz="1400" b="1" dirty="0">
                <a:solidFill>
                  <a:schemeClr val="dk1"/>
                </a:solidFill>
                <a:latin typeface="Calibri"/>
                <a:ea typeface="Calibri"/>
                <a:cs typeface="Calibri"/>
                <a:sym typeface="Calibri"/>
              </a:rPr>
              <a:t> </a:t>
            </a:r>
            <a:r>
              <a:rPr lang="zh-HK" altLang="zh-HK" sz="1600" b="1" dirty="0">
                <a:solidFill>
                  <a:schemeClr val="dk1"/>
                </a:solidFill>
                <a:latin typeface="Calibri"/>
                <a:ea typeface="Calibri"/>
                <a:cs typeface="Calibri"/>
                <a:sym typeface="Calibri"/>
              </a:rPr>
              <a:t>Helen WONG </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co 1">
  <p:cSld name="Blank">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5"/>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5"/>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5"/>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5"/>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38;p4">
            <a:extLst>
              <a:ext uri="{FF2B5EF4-FFF2-40B4-BE49-F238E27FC236}">
                <a16:creationId xmlns:a16="http://schemas.microsoft.com/office/drawing/2014/main" id="{F90731D0-B8A1-40C7-82A0-BB1CE76B054E}"/>
              </a:ext>
            </a:extLst>
          </p:cNvPr>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16" name="Google Shape;43;p4">
            <a:extLst>
              <a:ext uri="{FF2B5EF4-FFF2-40B4-BE49-F238E27FC236}">
                <a16:creationId xmlns:a16="http://schemas.microsoft.com/office/drawing/2014/main" id="{FFF30802-006E-4454-B217-41F2CB6511E7}"/>
              </a:ext>
            </a:extLst>
          </p:cNvPr>
          <p:cNvSpPr/>
          <p:nvPr userDrawn="1"/>
        </p:nvSpPr>
        <p:spPr>
          <a:xfrm>
            <a:off x="-6537"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47;p4">
            <a:extLst>
              <a:ext uri="{FF2B5EF4-FFF2-40B4-BE49-F238E27FC236}">
                <a16:creationId xmlns:a16="http://schemas.microsoft.com/office/drawing/2014/main" id="{0CA44148-2844-4518-8FC4-53826EB4D711}"/>
              </a:ext>
            </a:extLst>
          </p:cNvPr>
          <p:cNvSpPr txBox="1"/>
          <p:nvPr userDrawn="1"/>
        </p:nvSpPr>
        <p:spPr>
          <a:xfrm>
            <a:off x="3246" y="4865993"/>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Overview</a:t>
            </a:r>
            <a:endParaRPr sz="1200" b="0" dirty="0">
              <a:solidFill>
                <a:srgbClr val="C6D9F1"/>
              </a:solidFill>
              <a:latin typeface="Calibri"/>
              <a:ea typeface="Calibri"/>
              <a:cs typeface="Calibri"/>
              <a:sym typeface="Calibri"/>
            </a:endParaRPr>
          </a:p>
        </p:txBody>
      </p:sp>
      <p:sp>
        <p:nvSpPr>
          <p:cNvPr id="18" name="Google Shape;47;p4">
            <a:extLst>
              <a:ext uri="{FF2B5EF4-FFF2-40B4-BE49-F238E27FC236}">
                <a16:creationId xmlns:a16="http://schemas.microsoft.com/office/drawing/2014/main" id="{F33BEA71-BE6A-468A-9468-27911937D71A}"/>
              </a:ext>
            </a:extLst>
          </p:cNvPr>
          <p:cNvSpPr txBox="1"/>
          <p:nvPr userDrawn="1"/>
        </p:nvSpPr>
        <p:spPr>
          <a:xfrm>
            <a:off x="2284355" y="4866501"/>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Live Trading Result</a:t>
            </a:r>
          </a:p>
        </p:txBody>
      </p:sp>
      <p:sp>
        <p:nvSpPr>
          <p:cNvPr id="19" name="Google Shape;47;p4">
            <a:extLst>
              <a:ext uri="{FF2B5EF4-FFF2-40B4-BE49-F238E27FC236}">
                <a16:creationId xmlns:a16="http://schemas.microsoft.com/office/drawing/2014/main" id="{0FAAF363-6F12-4077-9391-41B1D96B74C8}"/>
              </a:ext>
            </a:extLst>
          </p:cNvPr>
          <p:cNvSpPr txBox="1"/>
          <p:nvPr userDrawn="1"/>
        </p:nvSpPr>
        <p:spPr>
          <a:xfrm>
            <a:off x="4594812"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Trading Cost</a:t>
            </a:r>
            <a:endParaRPr sz="1200" b="0" dirty="0">
              <a:solidFill>
                <a:srgbClr val="C6D9F1"/>
              </a:solidFill>
              <a:latin typeface="Calibri"/>
              <a:ea typeface="Calibri"/>
              <a:cs typeface="Calibri"/>
              <a:sym typeface="Calibri"/>
            </a:endParaRPr>
          </a:p>
        </p:txBody>
      </p:sp>
      <p:sp>
        <p:nvSpPr>
          <p:cNvPr id="26" name="Google Shape;47;p4">
            <a:extLst>
              <a:ext uri="{FF2B5EF4-FFF2-40B4-BE49-F238E27FC236}">
                <a16:creationId xmlns:a16="http://schemas.microsoft.com/office/drawing/2014/main" id="{BFD42321-FA75-42C8-B98F-CDFC72273F48}"/>
              </a:ext>
            </a:extLst>
          </p:cNvPr>
          <p:cNvSpPr txBox="1"/>
          <p:nvPr userDrawn="1"/>
        </p:nvSpPr>
        <p:spPr>
          <a:xfrm>
            <a:off x="6875920"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Reflection</a:t>
            </a:r>
            <a:endParaRPr sz="1200" b="0" dirty="0">
              <a:solidFill>
                <a:srgbClr val="C6D9F1"/>
              </a:solidFill>
              <a:latin typeface="Calibri"/>
              <a:ea typeface="Calibri"/>
              <a:cs typeface="Calibri"/>
              <a:sym typeface="Calibri"/>
            </a:endParaRPr>
          </a:p>
        </p:txBody>
      </p:sp>
      <p:sp>
        <p:nvSpPr>
          <p:cNvPr id="27" name="Google Shape;43;p4">
            <a:extLst>
              <a:ext uri="{FF2B5EF4-FFF2-40B4-BE49-F238E27FC236}">
                <a16:creationId xmlns:a16="http://schemas.microsoft.com/office/drawing/2014/main" id="{DC836F72-E576-4700-99BD-1A7936C380CB}"/>
              </a:ext>
            </a:extLst>
          </p:cNvPr>
          <p:cNvSpPr/>
          <p:nvPr userDrawn="1"/>
        </p:nvSpPr>
        <p:spPr>
          <a:xfrm>
            <a:off x="2279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43;p4">
            <a:extLst>
              <a:ext uri="{FF2B5EF4-FFF2-40B4-BE49-F238E27FC236}">
                <a16:creationId xmlns:a16="http://schemas.microsoft.com/office/drawing/2014/main" id="{D90E7B59-7F28-4FC4-9702-9293AD4998BB}"/>
              </a:ext>
            </a:extLst>
          </p:cNvPr>
          <p:cNvSpPr/>
          <p:nvPr userDrawn="1"/>
        </p:nvSpPr>
        <p:spPr>
          <a:xfrm>
            <a:off x="4565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43;p4">
            <a:extLst>
              <a:ext uri="{FF2B5EF4-FFF2-40B4-BE49-F238E27FC236}">
                <a16:creationId xmlns:a16="http://schemas.microsoft.com/office/drawing/2014/main" id="{C1EF9EA8-840F-4729-8B6C-8D9635199470}"/>
              </a:ext>
            </a:extLst>
          </p:cNvPr>
          <p:cNvSpPr/>
          <p:nvPr userDrawn="1"/>
        </p:nvSpPr>
        <p:spPr>
          <a:xfrm>
            <a:off x="6851463" y="4818815"/>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64074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eginning">
  <p:cSld name="Overview">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4"/>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39" name="Google Shape;39;p4"/>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4"/>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4"/>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4"/>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p:nvPr/>
        </p:nvSpPr>
        <p:spPr>
          <a:xfrm>
            <a:off x="-6537"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4"/>
          <p:cNvSpPr txBox="1"/>
          <p:nvPr/>
        </p:nvSpPr>
        <p:spPr>
          <a:xfrm>
            <a:off x="3246" y="4865993"/>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1" dirty="0">
                <a:solidFill>
                  <a:srgbClr val="17375E"/>
                </a:solidFill>
                <a:latin typeface="Calibri"/>
                <a:ea typeface="Calibri"/>
                <a:cs typeface="Calibri"/>
                <a:sym typeface="Calibri"/>
              </a:rPr>
              <a:t>Overview</a:t>
            </a:r>
            <a:endParaRPr sz="1200" b="1" dirty="0">
              <a:solidFill>
                <a:srgbClr val="17375E"/>
              </a:solidFill>
              <a:latin typeface="Calibri"/>
              <a:ea typeface="Calibri"/>
              <a:cs typeface="Calibri"/>
              <a:sym typeface="Calibri"/>
            </a:endParaRPr>
          </a:p>
        </p:txBody>
      </p:sp>
      <p:sp>
        <p:nvSpPr>
          <p:cNvPr id="21" name="Google Shape;47;p4">
            <a:extLst>
              <a:ext uri="{FF2B5EF4-FFF2-40B4-BE49-F238E27FC236}">
                <a16:creationId xmlns:a16="http://schemas.microsoft.com/office/drawing/2014/main" id="{5FA6050E-FC6E-4292-93A4-F4598DA96F24}"/>
              </a:ext>
            </a:extLst>
          </p:cNvPr>
          <p:cNvSpPr txBox="1"/>
          <p:nvPr userDrawn="1"/>
        </p:nvSpPr>
        <p:spPr>
          <a:xfrm>
            <a:off x="2284355" y="4866501"/>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Live Trading Result</a:t>
            </a:r>
          </a:p>
        </p:txBody>
      </p:sp>
      <p:sp>
        <p:nvSpPr>
          <p:cNvPr id="22" name="Google Shape;47;p4">
            <a:extLst>
              <a:ext uri="{FF2B5EF4-FFF2-40B4-BE49-F238E27FC236}">
                <a16:creationId xmlns:a16="http://schemas.microsoft.com/office/drawing/2014/main" id="{799E9B8D-B552-4EAB-8193-7E2043EAEC80}"/>
              </a:ext>
            </a:extLst>
          </p:cNvPr>
          <p:cNvSpPr txBox="1"/>
          <p:nvPr userDrawn="1"/>
        </p:nvSpPr>
        <p:spPr>
          <a:xfrm>
            <a:off x="4594812"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Trading Cost</a:t>
            </a:r>
          </a:p>
        </p:txBody>
      </p:sp>
      <p:sp>
        <p:nvSpPr>
          <p:cNvPr id="23" name="Google Shape;47;p4">
            <a:extLst>
              <a:ext uri="{FF2B5EF4-FFF2-40B4-BE49-F238E27FC236}">
                <a16:creationId xmlns:a16="http://schemas.microsoft.com/office/drawing/2014/main" id="{AE9C9756-69FD-497E-A981-F681BB6119CF}"/>
              </a:ext>
            </a:extLst>
          </p:cNvPr>
          <p:cNvSpPr txBox="1"/>
          <p:nvPr userDrawn="1"/>
        </p:nvSpPr>
        <p:spPr>
          <a:xfrm>
            <a:off x="6875920"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Reflection</a:t>
            </a:r>
            <a:endParaRPr sz="1200" b="0" dirty="0">
              <a:solidFill>
                <a:srgbClr val="C6D9F1"/>
              </a:solidFill>
              <a:latin typeface="Calibri"/>
              <a:ea typeface="Calibri"/>
              <a:cs typeface="Calibri"/>
              <a:sym typeface="Calibri"/>
            </a:endParaRPr>
          </a:p>
        </p:txBody>
      </p:sp>
      <p:sp>
        <p:nvSpPr>
          <p:cNvPr id="24" name="Google Shape;43;p4">
            <a:extLst>
              <a:ext uri="{FF2B5EF4-FFF2-40B4-BE49-F238E27FC236}">
                <a16:creationId xmlns:a16="http://schemas.microsoft.com/office/drawing/2014/main" id="{6E6F2406-E48A-41D6-A0A7-8B61BF448544}"/>
              </a:ext>
            </a:extLst>
          </p:cNvPr>
          <p:cNvSpPr/>
          <p:nvPr userDrawn="1"/>
        </p:nvSpPr>
        <p:spPr>
          <a:xfrm>
            <a:off x="2279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43;p4">
            <a:extLst>
              <a:ext uri="{FF2B5EF4-FFF2-40B4-BE49-F238E27FC236}">
                <a16:creationId xmlns:a16="http://schemas.microsoft.com/office/drawing/2014/main" id="{DD9BD0EB-9677-48FA-9FB6-965133353E3D}"/>
              </a:ext>
            </a:extLst>
          </p:cNvPr>
          <p:cNvSpPr/>
          <p:nvPr userDrawn="1"/>
        </p:nvSpPr>
        <p:spPr>
          <a:xfrm>
            <a:off x="4565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43;p4">
            <a:extLst>
              <a:ext uri="{FF2B5EF4-FFF2-40B4-BE49-F238E27FC236}">
                <a16:creationId xmlns:a16="http://schemas.microsoft.com/office/drawing/2014/main" id="{D9AEFFAF-3153-44D9-97AE-0084AEDB1FAF}"/>
              </a:ext>
            </a:extLst>
          </p:cNvPr>
          <p:cNvSpPr/>
          <p:nvPr userDrawn="1"/>
        </p:nvSpPr>
        <p:spPr>
          <a:xfrm>
            <a:off x="6851463" y="4818815"/>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eginning" preserve="1">
  <p:cSld name="Macro Cycle Model">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4"/>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39" name="Google Shape;39;p4"/>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4"/>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4"/>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4"/>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p:nvPr/>
        </p:nvSpPr>
        <p:spPr>
          <a:xfrm>
            <a:off x="-6537"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4"/>
          <p:cNvSpPr txBox="1"/>
          <p:nvPr/>
        </p:nvSpPr>
        <p:spPr>
          <a:xfrm>
            <a:off x="3246" y="4865993"/>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Overview</a:t>
            </a:r>
            <a:endParaRPr sz="1200" b="0" dirty="0">
              <a:solidFill>
                <a:srgbClr val="C6D9F1"/>
              </a:solidFill>
              <a:latin typeface="Calibri"/>
              <a:ea typeface="Calibri"/>
              <a:cs typeface="Calibri"/>
              <a:sym typeface="Calibri"/>
            </a:endParaRPr>
          </a:p>
        </p:txBody>
      </p:sp>
      <p:sp>
        <p:nvSpPr>
          <p:cNvPr id="21" name="Google Shape;47;p4">
            <a:extLst>
              <a:ext uri="{FF2B5EF4-FFF2-40B4-BE49-F238E27FC236}">
                <a16:creationId xmlns:a16="http://schemas.microsoft.com/office/drawing/2014/main" id="{5FA6050E-FC6E-4292-93A4-F4598DA96F24}"/>
              </a:ext>
            </a:extLst>
          </p:cNvPr>
          <p:cNvSpPr txBox="1"/>
          <p:nvPr userDrawn="1"/>
        </p:nvSpPr>
        <p:spPr>
          <a:xfrm>
            <a:off x="2284355" y="4866501"/>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1" dirty="0">
                <a:solidFill>
                  <a:srgbClr val="17375E"/>
                </a:solidFill>
                <a:latin typeface="Calibri"/>
                <a:ea typeface="Calibri"/>
                <a:cs typeface="Calibri"/>
                <a:sym typeface="Calibri"/>
              </a:rPr>
              <a:t>Live Trading Result</a:t>
            </a:r>
          </a:p>
        </p:txBody>
      </p:sp>
      <p:sp>
        <p:nvSpPr>
          <p:cNvPr id="22" name="Google Shape;47;p4">
            <a:extLst>
              <a:ext uri="{FF2B5EF4-FFF2-40B4-BE49-F238E27FC236}">
                <a16:creationId xmlns:a16="http://schemas.microsoft.com/office/drawing/2014/main" id="{799E9B8D-B552-4EAB-8193-7E2043EAEC80}"/>
              </a:ext>
            </a:extLst>
          </p:cNvPr>
          <p:cNvSpPr txBox="1"/>
          <p:nvPr userDrawn="1"/>
        </p:nvSpPr>
        <p:spPr>
          <a:xfrm>
            <a:off x="4594812"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Trading Cost</a:t>
            </a:r>
          </a:p>
        </p:txBody>
      </p:sp>
      <p:sp>
        <p:nvSpPr>
          <p:cNvPr id="23" name="Google Shape;47;p4">
            <a:extLst>
              <a:ext uri="{FF2B5EF4-FFF2-40B4-BE49-F238E27FC236}">
                <a16:creationId xmlns:a16="http://schemas.microsoft.com/office/drawing/2014/main" id="{AE9C9756-69FD-497E-A981-F681BB6119CF}"/>
              </a:ext>
            </a:extLst>
          </p:cNvPr>
          <p:cNvSpPr txBox="1"/>
          <p:nvPr userDrawn="1"/>
        </p:nvSpPr>
        <p:spPr>
          <a:xfrm>
            <a:off x="6875920"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Reflection</a:t>
            </a:r>
            <a:endParaRPr sz="1200" b="0" dirty="0">
              <a:solidFill>
                <a:srgbClr val="C6D9F1"/>
              </a:solidFill>
              <a:latin typeface="Calibri"/>
              <a:ea typeface="Calibri"/>
              <a:cs typeface="Calibri"/>
              <a:sym typeface="Calibri"/>
            </a:endParaRPr>
          </a:p>
        </p:txBody>
      </p:sp>
      <p:sp>
        <p:nvSpPr>
          <p:cNvPr id="24" name="Google Shape;43;p4">
            <a:extLst>
              <a:ext uri="{FF2B5EF4-FFF2-40B4-BE49-F238E27FC236}">
                <a16:creationId xmlns:a16="http://schemas.microsoft.com/office/drawing/2014/main" id="{6E6F2406-E48A-41D6-A0A7-8B61BF448544}"/>
              </a:ext>
            </a:extLst>
          </p:cNvPr>
          <p:cNvSpPr/>
          <p:nvPr userDrawn="1"/>
        </p:nvSpPr>
        <p:spPr>
          <a:xfrm>
            <a:off x="2279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43;p4">
            <a:extLst>
              <a:ext uri="{FF2B5EF4-FFF2-40B4-BE49-F238E27FC236}">
                <a16:creationId xmlns:a16="http://schemas.microsoft.com/office/drawing/2014/main" id="{DD9BD0EB-9677-48FA-9FB6-965133353E3D}"/>
              </a:ext>
            </a:extLst>
          </p:cNvPr>
          <p:cNvSpPr/>
          <p:nvPr userDrawn="1"/>
        </p:nvSpPr>
        <p:spPr>
          <a:xfrm>
            <a:off x="4565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43;p4">
            <a:extLst>
              <a:ext uri="{FF2B5EF4-FFF2-40B4-BE49-F238E27FC236}">
                <a16:creationId xmlns:a16="http://schemas.microsoft.com/office/drawing/2014/main" id="{D9AEFFAF-3153-44D9-97AE-0084AEDB1FAF}"/>
              </a:ext>
            </a:extLst>
          </p:cNvPr>
          <p:cNvSpPr/>
          <p:nvPr userDrawn="1"/>
        </p:nvSpPr>
        <p:spPr>
          <a:xfrm>
            <a:off x="6851463"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120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eginning" preserve="1">
  <p:cSld name="Factor Baske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4"/>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39" name="Google Shape;39;p4"/>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4"/>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4"/>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4"/>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p:nvPr/>
        </p:nvSpPr>
        <p:spPr>
          <a:xfrm>
            <a:off x="-6537"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4"/>
          <p:cNvSpPr txBox="1"/>
          <p:nvPr/>
        </p:nvSpPr>
        <p:spPr>
          <a:xfrm>
            <a:off x="3246" y="4865993"/>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Overview</a:t>
            </a:r>
            <a:endParaRPr sz="1200" b="0" dirty="0">
              <a:solidFill>
                <a:srgbClr val="C6D9F1"/>
              </a:solidFill>
              <a:latin typeface="Calibri"/>
              <a:ea typeface="Calibri"/>
              <a:cs typeface="Calibri"/>
              <a:sym typeface="Calibri"/>
            </a:endParaRPr>
          </a:p>
        </p:txBody>
      </p:sp>
      <p:sp>
        <p:nvSpPr>
          <p:cNvPr id="21" name="Google Shape;47;p4">
            <a:extLst>
              <a:ext uri="{FF2B5EF4-FFF2-40B4-BE49-F238E27FC236}">
                <a16:creationId xmlns:a16="http://schemas.microsoft.com/office/drawing/2014/main" id="{5FA6050E-FC6E-4292-93A4-F4598DA96F24}"/>
              </a:ext>
            </a:extLst>
          </p:cNvPr>
          <p:cNvSpPr txBox="1"/>
          <p:nvPr userDrawn="1"/>
        </p:nvSpPr>
        <p:spPr>
          <a:xfrm>
            <a:off x="2284355" y="4866501"/>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Live Trading Result</a:t>
            </a:r>
          </a:p>
        </p:txBody>
      </p:sp>
      <p:sp>
        <p:nvSpPr>
          <p:cNvPr id="22" name="Google Shape;47;p4">
            <a:extLst>
              <a:ext uri="{FF2B5EF4-FFF2-40B4-BE49-F238E27FC236}">
                <a16:creationId xmlns:a16="http://schemas.microsoft.com/office/drawing/2014/main" id="{799E9B8D-B552-4EAB-8193-7E2043EAEC80}"/>
              </a:ext>
            </a:extLst>
          </p:cNvPr>
          <p:cNvSpPr txBox="1"/>
          <p:nvPr userDrawn="1"/>
        </p:nvSpPr>
        <p:spPr>
          <a:xfrm>
            <a:off x="4594812"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1" dirty="0">
                <a:solidFill>
                  <a:srgbClr val="17375E"/>
                </a:solidFill>
                <a:latin typeface="Calibri"/>
                <a:ea typeface="Calibri"/>
                <a:cs typeface="Calibri"/>
                <a:sym typeface="Calibri"/>
              </a:rPr>
              <a:t>Trading Cost</a:t>
            </a:r>
          </a:p>
        </p:txBody>
      </p:sp>
      <p:sp>
        <p:nvSpPr>
          <p:cNvPr id="23" name="Google Shape;47;p4">
            <a:extLst>
              <a:ext uri="{FF2B5EF4-FFF2-40B4-BE49-F238E27FC236}">
                <a16:creationId xmlns:a16="http://schemas.microsoft.com/office/drawing/2014/main" id="{AE9C9756-69FD-497E-A981-F681BB6119CF}"/>
              </a:ext>
            </a:extLst>
          </p:cNvPr>
          <p:cNvSpPr txBox="1"/>
          <p:nvPr userDrawn="1"/>
        </p:nvSpPr>
        <p:spPr>
          <a:xfrm>
            <a:off x="6875920"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Reflection</a:t>
            </a:r>
            <a:endParaRPr sz="1200" b="0" dirty="0">
              <a:solidFill>
                <a:srgbClr val="C6D9F1"/>
              </a:solidFill>
              <a:latin typeface="Calibri"/>
              <a:ea typeface="Calibri"/>
              <a:cs typeface="Calibri"/>
              <a:sym typeface="Calibri"/>
            </a:endParaRPr>
          </a:p>
        </p:txBody>
      </p:sp>
      <p:sp>
        <p:nvSpPr>
          <p:cNvPr id="24" name="Google Shape;43;p4">
            <a:extLst>
              <a:ext uri="{FF2B5EF4-FFF2-40B4-BE49-F238E27FC236}">
                <a16:creationId xmlns:a16="http://schemas.microsoft.com/office/drawing/2014/main" id="{6E6F2406-E48A-41D6-A0A7-8B61BF448544}"/>
              </a:ext>
            </a:extLst>
          </p:cNvPr>
          <p:cNvSpPr/>
          <p:nvPr userDrawn="1"/>
        </p:nvSpPr>
        <p:spPr>
          <a:xfrm>
            <a:off x="2279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43;p4">
            <a:extLst>
              <a:ext uri="{FF2B5EF4-FFF2-40B4-BE49-F238E27FC236}">
                <a16:creationId xmlns:a16="http://schemas.microsoft.com/office/drawing/2014/main" id="{DD9BD0EB-9677-48FA-9FB6-965133353E3D}"/>
              </a:ext>
            </a:extLst>
          </p:cNvPr>
          <p:cNvSpPr/>
          <p:nvPr userDrawn="1"/>
        </p:nvSpPr>
        <p:spPr>
          <a:xfrm>
            <a:off x="4565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43;p4">
            <a:extLst>
              <a:ext uri="{FF2B5EF4-FFF2-40B4-BE49-F238E27FC236}">
                <a16:creationId xmlns:a16="http://schemas.microsoft.com/office/drawing/2014/main" id="{D9AEFFAF-3153-44D9-97AE-0084AEDB1FAF}"/>
              </a:ext>
            </a:extLst>
          </p:cNvPr>
          <p:cNvSpPr/>
          <p:nvPr userDrawn="1"/>
        </p:nvSpPr>
        <p:spPr>
          <a:xfrm>
            <a:off x="6841680" y="4819070"/>
            <a:ext cx="2286000" cy="47431"/>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489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eginning" preserve="1">
  <p:cSld name="Backtesting Resul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4"/>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39" name="Google Shape;39;p4"/>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4"/>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4"/>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4"/>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p:nvPr/>
        </p:nvSpPr>
        <p:spPr>
          <a:xfrm>
            <a:off x="-6537"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7" name="Google Shape;47;p4"/>
          <p:cNvSpPr txBox="1"/>
          <p:nvPr/>
        </p:nvSpPr>
        <p:spPr>
          <a:xfrm>
            <a:off x="3246" y="4865993"/>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Overview</a:t>
            </a:r>
            <a:endParaRPr sz="1200" b="0" dirty="0">
              <a:solidFill>
                <a:srgbClr val="C6D9F1"/>
              </a:solidFill>
              <a:latin typeface="Calibri"/>
              <a:ea typeface="Calibri"/>
              <a:cs typeface="Calibri"/>
              <a:sym typeface="Calibri"/>
            </a:endParaRPr>
          </a:p>
        </p:txBody>
      </p:sp>
      <p:sp>
        <p:nvSpPr>
          <p:cNvPr id="21" name="Google Shape;47;p4">
            <a:extLst>
              <a:ext uri="{FF2B5EF4-FFF2-40B4-BE49-F238E27FC236}">
                <a16:creationId xmlns:a16="http://schemas.microsoft.com/office/drawing/2014/main" id="{5FA6050E-FC6E-4292-93A4-F4598DA96F24}"/>
              </a:ext>
            </a:extLst>
          </p:cNvPr>
          <p:cNvSpPr txBox="1"/>
          <p:nvPr userDrawn="1"/>
        </p:nvSpPr>
        <p:spPr>
          <a:xfrm>
            <a:off x="2284355" y="4866501"/>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Live Trading Result</a:t>
            </a:r>
          </a:p>
        </p:txBody>
      </p:sp>
      <p:sp>
        <p:nvSpPr>
          <p:cNvPr id="22" name="Google Shape;47;p4">
            <a:extLst>
              <a:ext uri="{FF2B5EF4-FFF2-40B4-BE49-F238E27FC236}">
                <a16:creationId xmlns:a16="http://schemas.microsoft.com/office/drawing/2014/main" id="{799E9B8D-B552-4EAB-8193-7E2043EAEC80}"/>
              </a:ext>
            </a:extLst>
          </p:cNvPr>
          <p:cNvSpPr txBox="1"/>
          <p:nvPr userDrawn="1"/>
        </p:nvSpPr>
        <p:spPr>
          <a:xfrm>
            <a:off x="4594812"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C6D9F1"/>
                </a:solidFill>
                <a:latin typeface="Calibri"/>
                <a:ea typeface="Calibri"/>
                <a:cs typeface="Calibri"/>
                <a:sym typeface="Calibri"/>
              </a:rPr>
              <a:t>Trading Cost</a:t>
            </a:r>
          </a:p>
        </p:txBody>
      </p:sp>
      <p:sp>
        <p:nvSpPr>
          <p:cNvPr id="23" name="Google Shape;47;p4">
            <a:extLst>
              <a:ext uri="{FF2B5EF4-FFF2-40B4-BE49-F238E27FC236}">
                <a16:creationId xmlns:a16="http://schemas.microsoft.com/office/drawing/2014/main" id="{AE9C9756-69FD-497E-A981-F681BB6119CF}"/>
              </a:ext>
            </a:extLst>
          </p:cNvPr>
          <p:cNvSpPr txBox="1"/>
          <p:nvPr userDrawn="1"/>
        </p:nvSpPr>
        <p:spPr>
          <a:xfrm>
            <a:off x="6875920" y="4864668"/>
            <a:ext cx="2286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1" dirty="0">
                <a:solidFill>
                  <a:srgbClr val="17375E"/>
                </a:solidFill>
                <a:latin typeface="Calibri"/>
                <a:ea typeface="Calibri"/>
                <a:cs typeface="Calibri"/>
                <a:sym typeface="Calibri"/>
              </a:rPr>
              <a:t>Reflection</a:t>
            </a:r>
            <a:endParaRPr sz="1200" b="1" dirty="0">
              <a:solidFill>
                <a:srgbClr val="17375E"/>
              </a:solidFill>
              <a:latin typeface="Calibri"/>
              <a:ea typeface="Calibri"/>
              <a:cs typeface="Calibri"/>
              <a:sym typeface="Calibri"/>
            </a:endParaRPr>
          </a:p>
        </p:txBody>
      </p:sp>
      <p:sp>
        <p:nvSpPr>
          <p:cNvPr id="24" name="Google Shape;43;p4">
            <a:extLst>
              <a:ext uri="{FF2B5EF4-FFF2-40B4-BE49-F238E27FC236}">
                <a16:creationId xmlns:a16="http://schemas.microsoft.com/office/drawing/2014/main" id="{6E6F2406-E48A-41D6-A0A7-8B61BF448544}"/>
              </a:ext>
            </a:extLst>
          </p:cNvPr>
          <p:cNvSpPr/>
          <p:nvPr userDrawn="1"/>
        </p:nvSpPr>
        <p:spPr>
          <a:xfrm>
            <a:off x="2279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43;p4">
            <a:extLst>
              <a:ext uri="{FF2B5EF4-FFF2-40B4-BE49-F238E27FC236}">
                <a16:creationId xmlns:a16="http://schemas.microsoft.com/office/drawing/2014/main" id="{DD9BD0EB-9677-48FA-9FB6-965133353E3D}"/>
              </a:ext>
            </a:extLst>
          </p:cNvPr>
          <p:cNvSpPr/>
          <p:nvPr userDrawn="1"/>
        </p:nvSpPr>
        <p:spPr>
          <a:xfrm>
            <a:off x="4565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43;p4">
            <a:extLst>
              <a:ext uri="{FF2B5EF4-FFF2-40B4-BE49-F238E27FC236}">
                <a16:creationId xmlns:a16="http://schemas.microsoft.com/office/drawing/2014/main" id="{D9AEFFAF-3153-44D9-97AE-0084AEDB1FAF}"/>
              </a:ext>
            </a:extLst>
          </p:cNvPr>
          <p:cNvSpPr/>
          <p:nvPr userDrawn="1"/>
        </p:nvSpPr>
        <p:spPr>
          <a:xfrm>
            <a:off x="6851463" y="4819070"/>
            <a:ext cx="2286000" cy="47431"/>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3336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co 2">
  <p:cSld name="Reco 2">
    <p:spTree>
      <p:nvGrpSpPr>
        <p:cNvPr id="1" name="Shape 66"/>
        <p:cNvGrpSpPr/>
        <p:nvPr/>
      </p:nvGrpSpPr>
      <p:grpSpPr>
        <a:xfrm>
          <a:off x="0" y="0"/>
          <a:ext cx="0" cy="0"/>
          <a:chOff x="0" y="0"/>
          <a:chExt cx="0" cy="0"/>
        </a:xfrm>
      </p:grpSpPr>
      <p:sp>
        <p:nvSpPr>
          <p:cNvPr id="70" name="Google Shape;70;p6"/>
          <p:cNvSpPr txBox="1">
            <a:spLocks noGrp="1"/>
          </p:cNvSpPr>
          <p:nvPr>
            <p:ph type="sldNum" idx="12"/>
          </p:nvPr>
        </p:nvSpPr>
        <p:spPr>
          <a:xfrm>
            <a:off x="7010400" y="486782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7375E"/>
                </a:solidFill>
                <a:latin typeface="Calibri"/>
                <a:ea typeface="Calibri"/>
                <a:cs typeface="Calibri"/>
                <a:sym typeface="Calibri"/>
              </a:defRPr>
            </a:lvl1pPr>
            <a:lvl2pPr marL="0" lvl="1" indent="0" algn="r">
              <a:spcBef>
                <a:spcPts val="0"/>
              </a:spcBef>
              <a:buNone/>
              <a:defRPr sz="1200">
                <a:solidFill>
                  <a:srgbClr val="17375E"/>
                </a:solidFill>
                <a:latin typeface="Calibri"/>
                <a:ea typeface="Calibri"/>
                <a:cs typeface="Calibri"/>
                <a:sym typeface="Calibri"/>
              </a:defRPr>
            </a:lvl2pPr>
            <a:lvl3pPr marL="0" lvl="2" indent="0" algn="r">
              <a:spcBef>
                <a:spcPts val="0"/>
              </a:spcBef>
              <a:buNone/>
              <a:defRPr sz="1200">
                <a:solidFill>
                  <a:srgbClr val="17375E"/>
                </a:solidFill>
                <a:latin typeface="Calibri"/>
                <a:ea typeface="Calibri"/>
                <a:cs typeface="Calibri"/>
                <a:sym typeface="Calibri"/>
              </a:defRPr>
            </a:lvl3pPr>
            <a:lvl4pPr marL="0" lvl="3" indent="0" algn="r">
              <a:spcBef>
                <a:spcPts val="0"/>
              </a:spcBef>
              <a:buNone/>
              <a:defRPr sz="1200">
                <a:solidFill>
                  <a:srgbClr val="17375E"/>
                </a:solidFill>
                <a:latin typeface="Calibri"/>
                <a:ea typeface="Calibri"/>
                <a:cs typeface="Calibri"/>
                <a:sym typeface="Calibri"/>
              </a:defRPr>
            </a:lvl4pPr>
            <a:lvl5pPr marL="0" lvl="4" indent="0" algn="r">
              <a:spcBef>
                <a:spcPts val="0"/>
              </a:spcBef>
              <a:buNone/>
              <a:defRPr sz="1200">
                <a:solidFill>
                  <a:srgbClr val="17375E"/>
                </a:solidFill>
                <a:latin typeface="Calibri"/>
                <a:ea typeface="Calibri"/>
                <a:cs typeface="Calibri"/>
                <a:sym typeface="Calibri"/>
              </a:defRPr>
            </a:lvl5pPr>
            <a:lvl6pPr marL="0" lvl="5" indent="0" algn="r">
              <a:spcBef>
                <a:spcPts val="0"/>
              </a:spcBef>
              <a:buNone/>
              <a:defRPr sz="1200">
                <a:solidFill>
                  <a:srgbClr val="17375E"/>
                </a:solidFill>
                <a:latin typeface="Calibri"/>
                <a:ea typeface="Calibri"/>
                <a:cs typeface="Calibri"/>
                <a:sym typeface="Calibri"/>
              </a:defRPr>
            </a:lvl6pPr>
            <a:lvl7pPr marL="0" lvl="6" indent="0" algn="r">
              <a:spcBef>
                <a:spcPts val="0"/>
              </a:spcBef>
              <a:buNone/>
              <a:defRPr sz="1200">
                <a:solidFill>
                  <a:srgbClr val="17375E"/>
                </a:solidFill>
                <a:latin typeface="Calibri"/>
                <a:ea typeface="Calibri"/>
                <a:cs typeface="Calibri"/>
                <a:sym typeface="Calibri"/>
              </a:defRPr>
            </a:lvl7pPr>
            <a:lvl8pPr marL="0" lvl="7" indent="0" algn="r">
              <a:spcBef>
                <a:spcPts val="0"/>
              </a:spcBef>
              <a:buNone/>
              <a:defRPr sz="1200">
                <a:solidFill>
                  <a:srgbClr val="17375E"/>
                </a:solidFill>
                <a:latin typeface="Calibri"/>
                <a:ea typeface="Calibri"/>
                <a:cs typeface="Calibri"/>
                <a:sym typeface="Calibri"/>
              </a:defRPr>
            </a:lvl8pPr>
            <a:lvl9pPr marL="0" lvl="8" indent="0" algn="r">
              <a:spcBef>
                <a:spcPts val="0"/>
              </a:spcBef>
              <a:buNone/>
              <a:defRPr sz="1200">
                <a:solidFill>
                  <a:srgbClr val="17375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
        <p:nvSpPr>
          <p:cNvPr id="67" name="Google Shape;67;p6"/>
          <p:cNvSpPr txBox="1">
            <a:spLocks noGrp="1"/>
          </p:cNvSpPr>
          <p:nvPr>
            <p:ph type="title"/>
          </p:nvPr>
        </p:nvSpPr>
        <p:spPr>
          <a:xfrm>
            <a:off x="137463" y="1"/>
            <a:ext cx="8280000" cy="6480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17375E"/>
              </a:buClr>
              <a:buSzPts val="2000"/>
              <a:buFont typeface="Calibri"/>
              <a:buNone/>
              <a:defRPr sz="2000">
                <a:solidFill>
                  <a:srgbClr val="17375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
          <p:cNvSpPr/>
          <p:nvPr/>
        </p:nvSpPr>
        <p:spPr>
          <a:xfrm>
            <a:off x="-6537" y="2"/>
            <a:ext cx="144000" cy="648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6"/>
          <p:cNvSpPr/>
          <p:nvPr/>
        </p:nvSpPr>
        <p:spPr>
          <a:xfrm>
            <a:off x="6098537" y="4817941"/>
            <a:ext cx="3060000" cy="468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6"/>
          <p:cNvSpPr/>
          <p:nvPr/>
        </p:nvSpPr>
        <p:spPr>
          <a:xfrm>
            <a:off x="-792000" y="828002"/>
            <a:ext cx="612000" cy="6120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6"/>
          <p:cNvSpPr/>
          <p:nvPr/>
        </p:nvSpPr>
        <p:spPr>
          <a:xfrm>
            <a:off x="-792000" y="1690932"/>
            <a:ext cx="612000" cy="612000"/>
          </a:xfrm>
          <a:prstGeom prst="rect">
            <a:avLst/>
          </a:prstGeom>
          <a:solidFill>
            <a:srgbClr val="C6D9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6"/>
          <p:cNvSpPr/>
          <p:nvPr/>
        </p:nvSpPr>
        <p:spPr>
          <a:xfrm>
            <a:off x="-792000" y="2554932"/>
            <a:ext cx="612000" cy="6120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6"/>
          <p:cNvSpPr/>
          <p:nvPr/>
        </p:nvSpPr>
        <p:spPr>
          <a:xfrm>
            <a:off x="-792000" y="3418932"/>
            <a:ext cx="612000" cy="612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6"/>
          <p:cNvSpPr/>
          <p:nvPr/>
        </p:nvSpPr>
        <p:spPr>
          <a:xfrm>
            <a:off x="-6537" y="4819070"/>
            <a:ext cx="3060000" cy="46515"/>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6"/>
          <p:cNvSpPr txBox="1"/>
          <p:nvPr/>
        </p:nvSpPr>
        <p:spPr>
          <a:xfrm>
            <a:off x="619966" y="4865583"/>
            <a:ext cx="1800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HK" sz="1200" b="0" dirty="0">
                <a:solidFill>
                  <a:srgbClr val="C6D9F1"/>
                </a:solidFill>
                <a:latin typeface="Calibri"/>
                <a:ea typeface="Calibri"/>
                <a:cs typeface="Calibri"/>
                <a:sym typeface="Calibri"/>
              </a:rPr>
              <a:t>Intro &amp; Motivation</a:t>
            </a:r>
            <a:endParaRPr sz="1200" b="0" dirty="0">
              <a:solidFill>
                <a:srgbClr val="C6D9F1"/>
              </a:solidFill>
              <a:latin typeface="Calibri"/>
              <a:ea typeface="Calibri"/>
              <a:cs typeface="Calibri"/>
              <a:sym typeface="Calibri"/>
            </a:endParaRPr>
          </a:p>
        </p:txBody>
      </p:sp>
      <p:sp>
        <p:nvSpPr>
          <p:cNvPr id="80" name="Google Shape;80;p6"/>
          <p:cNvSpPr txBox="1"/>
          <p:nvPr/>
        </p:nvSpPr>
        <p:spPr>
          <a:xfrm>
            <a:off x="6734742" y="4866794"/>
            <a:ext cx="1800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HK" sz="1200" b="0" dirty="0">
                <a:solidFill>
                  <a:srgbClr val="D8E5F5"/>
                </a:solidFill>
                <a:latin typeface="Calibri"/>
                <a:ea typeface="Calibri"/>
                <a:cs typeface="Calibri"/>
                <a:sym typeface="Calibri"/>
              </a:rPr>
              <a:t>Data</a:t>
            </a:r>
            <a:r>
              <a:rPr lang="en-US" altLang="zh-HK" sz="1200" b="0" baseline="0" dirty="0">
                <a:solidFill>
                  <a:srgbClr val="D8E5F5"/>
                </a:solidFill>
                <a:latin typeface="Calibri"/>
                <a:ea typeface="Calibri"/>
                <a:cs typeface="Calibri"/>
                <a:sym typeface="Calibri"/>
              </a:rPr>
              <a:t> &amp; Scope</a:t>
            </a:r>
            <a:endParaRPr b="0" dirty="0">
              <a:solidFill>
                <a:srgbClr val="D8E5F5"/>
              </a:solidFill>
            </a:endParaRPr>
          </a:p>
        </p:txBody>
      </p:sp>
      <p:sp>
        <p:nvSpPr>
          <p:cNvPr id="81" name="Google Shape;81;p6"/>
          <p:cNvSpPr txBox="1"/>
          <p:nvPr/>
        </p:nvSpPr>
        <p:spPr>
          <a:xfrm>
            <a:off x="3668800" y="4865582"/>
            <a:ext cx="1800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HK" sz="1200" b="0" dirty="0">
                <a:solidFill>
                  <a:srgbClr val="C6D9F1"/>
                </a:solidFill>
                <a:latin typeface="Calibri"/>
                <a:ea typeface="Calibri"/>
                <a:cs typeface="Calibri"/>
                <a:sym typeface="Calibri"/>
              </a:rPr>
              <a:t>Methodology</a:t>
            </a:r>
            <a:endParaRPr dirty="0"/>
          </a:p>
        </p:txBody>
      </p:sp>
      <p:sp>
        <p:nvSpPr>
          <p:cNvPr id="17" name="Google Shape;75;p6">
            <a:extLst>
              <a:ext uri="{FF2B5EF4-FFF2-40B4-BE49-F238E27FC236}">
                <a16:creationId xmlns:a16="http://schemas.microsoft.com/office/drawing/2014/main" id="{FCBBA0BA-3B25-41CC-AA0B-06468BB67200}"/>
              </a:ext>
            </a:extLst>
          </p:cNvPr>
          <p:cNvSpPr/>
          <p:nvPr userDrawn="1"/>
        </p:nvSpPr>
        <p:spPr>
          <a:xfrm>
            <a:off x="3052937" y="4818643"/>
            <a:ext cx="3060000" cy="46800"/>
          </a:xfrm>
          <a:prstGeom prst="rect">
            <a:avLst/>
          </a:prstGeom>
          <a:solidFill>
            <a:srgbClr val="1737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6811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0" r:id="rId3"/>
    <p:sldLayoutId id="2147483661" r:id="rId4"/>
    <p:sldLayoutId id="2147483662" r:id="rId5"/>
    <p:sldLayoutId id="2147483663" r:id="rId6"/>
    <p:sldLayoutId id="2147483655"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Trading Results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10</a:t>
            </a:fld>
            <a:endParaRPr lang="uk-UA"/>
          </a:p>
        </p:txBody>
      </p:sp>
      <p:sp>
        <p:nvSpPr>
          <p:cNvPr id="8" name="TextBox 7"/>
          <p:cNvSpPr txBox="1"/>
          <p:nvPr/>
        </p:nvSpPr>
        <p:spPr>
          <a:xfrm>
            <a:off x="967665" y="1116663"/>
            <a:ext cx="2975495" cy="307777"/>
          </a:xfrm>
          <a:prstGeom prst="rect">
            <a:avLst/>
          </a:prstGeom>
          <a:noFill/>
        </p:spPr>
        <p:txBody>
          <a:bodyPr wrap="none" rtlCol="0">
            <a:spAutoFit/>
          </a:bodyPr>
          <a:lstStyle/>
          <a:p>
            <a:r>
              <a:rPr lang="en-US" dirty="0">
                <a:latin typeface="Calibri" charset="0"/>
                <a:ea typeface="Calibri" charset="0"/>
                <a:cs typeface="Calibri" charset="0"/>
              </a:rPr>
              <a:t>Live Trading Results </a:t>
            </a:r>
            <a:r>
              <a:rPr lang="mr-IN" dirty="0">
                <a:latin typeface="Calibri" charset="0"/>
                <a:ea typeface="Calibri" charset="0"/>
                <a:cs typeface="Calibri" charset="0"/>
              </a:rPr>
              <a:t>–</a:t>
            </a:r>
            <a:r>
              <a:rPr lang="en-US" dirty="0">
                <a:latin typeface="Calibri" charset="0"/>
                <a:ea typeface="Calibri" charset="0"/>
                <a:cs typeface="Calibri" charset="0"/>
              </a:rPr>
              <a:t> Apr 23 to May 6</a:t>
            </a:r>
          </a:p>
        </p:txBody>
      </p:sp>
      <p:sp>
        <p:nvSpPr>
          <p:cNvPr id="10" name="TextBox 9"/>
          <p:cNvSpPr txBox="1"/>
          <p:nvPr/>
        </p:nvSpPr>
        <p:spPr>
          <a:xfrm>
            <a:off x="4893138" y="1116662"/>
            <a:ext cx="3467616" cy="307777"/>
          </a:xfrm>
          <a:prstGeom prst="rect">
            <a:avLst/>
          </a:prstGeom>
          <a:noFill/>
        </p:spPr>
        <p:txBody>
          <a:bodyPr wrap="none" rtlCol="0">
            <a:spAutoFit/>
          </a:bodyPr>
          <a:lstStyle/>
          <a:p>
            <a:r>
              <a:rPr lang="en-US" dirty="0">
                <a:latin typeface="Calibri" charset="0"/>
                <a:ea typeface="Calibri" charset="0"/>
                <a:cs typeface="Calibri" charset="0"/>
              </a:rPr>
              <a:t>Back Testing Trade Results </a:t>
            </a:r>
            <a:r>
              <a:rPr lang="mr-IN" dirty="0">
                <a:latin typeface="Calibri" charset="0"/>
                <a:ea typeface="Calibri" charset="0"/>
                <a:cs typeface="Calibri" charset="0"/>
              </a:rPr>
              <a:t>–</a:t>
            </a:r>
            <a:r>
              <a:rPr lang="en-US" dirty="0">
                <a:latin typeface="Calibri" charset="0"/>
                <a:ea typeface="Calibri" charset="0"/>
                <a:cs typeface="Calibri" charset="0"/>
              </a:rPr>
              <a:t> Apr 23 to May 6</a:t>
            </a:r>
          </a:p>
        </p:txBody>
      </p:sp>
      <p:sp>
        <p:nvSpPr>
          <p:cNvPr id="11" name="TextBox 10"/>
          <p:cNvSpPr txBox="1"/>
          <p:nvPr/>
        </p:nvSpPr>
        <p:spPr>
          <a:xfrm>
            <a:off x="4291350" y="2546536"/>
            <a:ext cx="423514" cy="307777"/>
          </a:xfrm>
          <a:prstGeom prst="rect">
            <a:avLst/>
          </a:prstGeom>
          <a:noFill/>
        </p:spPr>
        <p:txBody>
          <a:bodyPr wrap="none" rtlCol="0">
            <a:spAutoFit/>
          </a:bodyPr>
          <a:lstStyle/>
          <a:p>
            <a:r>
              <a:rPr lang="en-US" b="1">
                <a:latin typeface="Calibri" charset="0"/>
                <a:ea typeface="Calibri" charset="0"/>
                <a:cs typeface="Calibri" charset="0"/>
              </a:rPr>
              <a:t>V.S</a:t>
            </a:r>
          </a:p>
        </p:txBody>
      </p:sp>
      <p:graphicFrame>
        <p:nvGraphicFramePr>
          <p:cNvPr id="12" name="Table 11"/>
          <p:cNvGraphicFramePr>
            <a:graphicFrameLocks noGrp="1"/>
          </p:cNvGraphicFramePr>
          <p:nvPr>
            <p:extLst>
              <p:ext uri="{D42A27DB-BD31-4B8C-83A1-F6EECF244321}">
                <p14:modId xmlns:p14="http://schemas.microsoft.com/office/powerpoint/2010/main" val="2953555605"/>
              </p:ext>
            </p:extLst>
          </p:nvPr>
        </p:nvGraphicFramePr>
        <p:xfrm>
          <a:off x="759298" y="1645268"/>
          <a:ext cx="3329709" cy="1802536"/>
        </p:xfrm>
        <a:graphic>
          <a:graphicData uri="http://schemas.openxmlformats.org/drawingml/2006/table">
            <a:tbl>
              <a:tblPr/>
              <a:tblGrid>
                <a:gridCol w="2432852">
                  <a:extLst>
                    <a:ext uri="{9D8B030D-6E8A-4147-A177-3AD203B41FA5}">
                      <a16:colId xmlns:a16="http://schemas.microsoft.com/office/drawing/2014/main" val="20000"/>
                    </a:ext>
                  </a:extLst>
                </a:gridCol>
                <a:gridCol w="896857">
                  <a:extLst>
                    <a:ext uri="{9D8B030D-6E8A-4147-A177-3AD203B41FA5}">
                      <a16:colId xmlns:a16="http://schemas.microsoft.com/office/drawing/2014/main" val="20001"/>
                    </a:ext>
                  </a:extLst>
                </a:gridCol>
              </a:tblGrid>
              <a:tr h="225317">
                <a:tc>
                  <a:txBody>
                    <a:bodyPr/>
                    <a:lstStyle/>
                    <a:p>
                      <a:pPr algn="l" fontAlgn="b"/>
                      <a:r>
                        <a:rPr lang="en-US" sz="1200" b="1" i="0" u="none" strike="noStrike" dirty="0">
                          <a:solidFill>
                            <a:srgbClr val="FFFFFF"/>
                          </a:solidFill>
                          <a:effectLst/>
                          <a:latin typeface="Calibri" charset="0"/>
                          <a:ea typeface="Calibri" charset="0"/>
                          <a:cs typeface="Calibri" charset="0"/>
                        </a:rPr>
                        <a:t>  Changes in NAV</a:t>
                      </a:r>
                    </a:p>
                  </a:txBody>
                  <a:tcPr marL="6350" marR="6350" marT="6350" marB="0" anchor="b">
                    <a:lnL>
                      <a:noFill/>
                    </a:lnL>
                    <a:lnR>
                      <a:noFill/>
                    </a:lnR>
                    <a:lnT>
                      <a:noFill/>
                    </a:lnT>
                    <a:lnB>
                      <a:noFill/>
                    </a:lnB>
                    <a:solidFill>
                      <a:srgbClr val="1F4E78"/>
                    </a:solidFill>
                  </a:tcPr>
                </a:tc>
                <a:tc>
                  <a:txBody>
                    <a:bodyPr/>
                    <a:lstStyle/>
                    <a:p>
                      <a:pPr algn="ctr" fontAlgn="b"/>
                      <a:r>
                        <a:rPr lang="en-US" sz="1200" b="1" i="0" u="none" strike="noStrike" dirty="0">
                          <a:solidFill>
                            <a:srgbClr val="FFFFFF"/>
                          </a:solidFill>
                          <a:effectLst/>
                          <a:latin typeface="Calibri" charset="0"/>
                          <a:ea typeface="Calibri" charset="0"/>
                          <a:cs typeface="Calibri" charset="0"/>
                        </a:rPr>
                        <a:t>Total</a:t>
                      </a:r>
                    </a:p>
                  </a:txBody>
                  <a:tcPr marL="6350" marR="6350" marT="6350" marB="0" anchor="b">
                    <a:lnL>
                      <a:noFill/>
                    </a:lnL>
                    <a:lnR>
                      <a:noFill/>
                    </a:lnR>
                    <a:lnT>
                      <a:noFill/>
                    </a:lnT>
                    <a:lnB>
                      <a:noFill/>
                    </a:lnB>
                    <a:solidFill>
                      <a:srgbClr val="1F4E78"/>
                    </a:solidFill>
                  </a:tcPr>
                </a:tc>
                <a:extLst>
                  <a:ext uri="{0D108BD9-81ED-4DB2-BD59-A6C34878D82A}">
                    <a16:rowId xmlns:a16="http://schemas.microsoft.com/office/drawing/2014/main" val="10000"/>
                  </a:ext>
                </a:extLst>
              </a:tr>
              <a:tr h="225317">
                <a:tc>
                  <a:txBody>
                    <a:bodyPr/>
                    <a:lstStyle/>
                    <a:p>
                      <a:pPr algn="l" fontAlgn="b"/>
                      <a:r>
                        <a:rPr lang="en-US" sz="1200" b="1" i="0" u="none" strike="noStrike" dirty="0">
                          <a:solidFill>
                            <a:srgbClr val="000000"/>
                          </a:solidFill>
                          <a:effectLst/>
                          <a:latin typeface="Calibri" charset="0"/>
                          <a:ea typeface="Calibri" charset="0"/>
                          <a:cs typeface="Calibri" charset="0"/>
                        </a:rPr>
                        <a:t>  Starting Value</a:t>
                      </a:r>
                    </a:p>
                  </a:txBody>
                  <a:tcPr marL="6350" marR="6350" marT="6350" marB="0" anchor="b">
                    <a:lnL>
                      <a:noFill/>
                    </a:lnL>
                    <a:lnR>
                      <a:noFill/>
                    </a:lnR>
                    <a:lnT>
                      <a:noFill/>
                    </a:lnT>
                    <a:lnB>
                      <a:noFill/>
                    </a:lnB>
                    <a:solidFill>
                      <a:srgbClr val="DDEBF7"/>
                    </a:solidFill>
                  </a:tcPr>
                </a:tc>
                <a:tc>
                  <a:txBody>
                    <a:bodyPr/>
                    <a:lstStyle/>
                    <a:p>
                      <a:pPr lvl="0" algn="r" fontAlgn="b"/>
                      <a:r>
                        <a:rPr lang="en-US" sz="1200" b="1" i="0" u="none" strike="noStrike" dirty="0">
                          <a:solidFill>
                            <a:srgbClr val="000000"/>
                          </a:solidFill>
                          <a:effectLst/>
                          <a:latin typeface="Calibri" charset="0"/>
                          <a:ea typeface="Calibri" charset="0"/>
                          <a:cs typeface="Calibri" charset="0"/>
                        </a:rPr>
                        <a:t>1,000,000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10001"/>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Mark-to-Market</a:t>
                      </a:r>
                    </a:p>
                  </a:txBody>
                  <a:tcPr marL="57150" marR="6350" marT="6350" marB="0" anchor="b">
                    <a:lnL>
                      <a:noFill/>
                    </a:lnL>
                    <a:lnR>
                      <a:noFill/>
                    </a:lnR>
                    <a:lnT>
                      <a:noFill/>
                    </a:lnT>
                    <a:lnB>
                      <a:noFill/>
                    </a:lnB>
                    <a:solidFill>
                      <a:srgbClr val="EDEDED"/>
                    </a:solidFill>
                  </a:tcPr>
                </a:tc>
                <a:tc>
                  <a:txBody>
                    <a:bodyPr/>
                    <a:lstStyle/>
                    <a:p>
                      <a:pPr lvl="0" algn="r" fontAlgn="b"/>
                      <a:r>
                        <a:rPr lang="mr-IN" sz="1200" b="0" i="0" u="none" strike="noStrike" dirty="0">
                          <a:solidFill>
                            <a:srgbClr val="FF0000"/>
                          </a:solidFill>
                          <a:effectLst/>
                          <a:latin typeface="Calibri" charset="0"/>
                          <a:ea typeface="Calibri" charset="0"/>
                          <a:cs typeface="Calibri" charset="0"/>
                        </a:rPr>
                        <a:t>(</a:t>
                      </a:r>
                      <a:r>
                        <a:rPr lang="en-US" sz="1200" b="0" i="0" u="none" strike="noStrike" dirty="0">
                          <a:solidFill>
                            <a:srgbClr val="FF0000"/>
                          </a:solidFill>
                          <a:effectLst/>
                          <a:latin typeface="Calibri" charset="0"/>
                          <a:ea typeface="Calibri" charset="0"/>
                          <a:cs typeface="Calibri" charset="0"/>
                        </a:rPr>
                        <a:t>44,375</a:t>
                      </a:r>
                      <a:r>
                        <a:rPr lang="mr-IN" sz="1200" b="0" i="0" u="none" strike="noStrike" dirty="0">
                          <a:solidFill>
                            <a:srgbClr val="FF0000"/>
                          </a:solidFill>
                          <a:effectLst/>
                          <a:latin typeface="Calibri" charset="0"/>
                          <a:ea typeface="Calibri" charset="0"/>
                          <a:cs typeface="Calibri" charset="0"/>
                        </a:rPr>
                        <a:t>)</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2"/>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Dividends</a:t>
                      </a:r>
                    </a:p>
                  </a:txBody>
                  <a:tcPr marL="57150" marR="6350" marT="6350" marB="0" anchor="b">
                    <a:lnL>
                      <a:noFill/>
                    </a:lnL>
                    <a:lnR>
                      <a:noFill/>
                    </a:lnR>
                    <a:lnT>
                      <a:noFill/>
                    </a:lnT>
                    <a:lnB>
                      <a:noFill/>
                    </a:lnB>
                    <a:solidFill>
                      <a:srgbClr val="EDEDED"/>
                    </a:solidFill>
                  </a:tcPr>
                </a:tc>
                <a:tc>
                  <a:txBody>
                    <a:bodyPr/>
                    <a:lstStyle/>
                    <a:p>
                      <a:pPr lvl="0" algn="r" fontAlgn="b"/>
                      <a:r>
                        <a:rPr lang="is-IS" sz="1200" b="0" i="0" u="none" strike="noStrike" dirty="0">
                          <a:solidFill>
                            <a:srgbClr val="000000"/>
                          </a:solidFill>
                          <a:effectLst/>
                          <a:latin typeface="Calibri" charset="0"/>
                          <a:ea typeface="Calibri" charset="0"/>
                          <a:cs typeface="Calibri" charset="0"/>
                        </a:rPr>
                        <a:t> 751</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3"/>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Interest income (expense)</a:t>
                      </a:r>
                    </a:p>
                  </a:txBody>
                  <a:tcPr marL="57150" marR="6350" marT="6350" marB="0" anchor="b">
                    <a:lnL>
                      <a:noFill/>
                    </a:lnL>
                    <a:lnR>
                      <a:noFill/>
                    </a:lnR>
                    <a:lnT>
                      <a:noFill/>
                    </a:lnT>
                    <a:lnB>
                      <a:noFill/>
                    </a:lnB>
                    <a:solidFill>
                      <a:srgbClr val="EDEDED"/>
                    </a:solidFill>
                  </a:tcPr>
                </a:tc>
                <a:tc>
                  <a:txBody>
                    <a:bodyPr/>
                    <a:lstStyle/>
                    <a:p>
                      <a:pPr lvl="0" algn="r" fontAlgn="b"/>
                      <a:r>
                        <a:rPr lang="mr-IN" sz="1200" b="0" i="0" u="none" strike="noStrike" dirty="0">
                          <a:solidFill>
                            <a:srgbClr val="FF0000"/>
                          </a:solidFill>
                          <a:effectLst/>
                          <a:latin typeface="Calibri" charset="0"/>
                          <a:ea typeface="Calibri" charset="0"/>
                          <a:cs typeface="Calibri" charset="0"/>
                        </a:rPr>
                        <a:t> (</a:t>
                      </a:r>
                      <a:r>
                        <a:rPr lang="en-US" sz="1200" b="0" i="0" u="none" strike="noStrike" dirty="0">
                          <a:solidFill>
                            <a:srgbClr val="FF0000"/>
                          </a:solidFill>
                          <a:effectLst/>
                          <a:latin typeface="Calibri" charset="0"/>
                          <a:ea typeface="Calibri" charset="0"/>
                          <a:cs typeface="Calibri" charset="0"/>
                        </a:rPr>
                        <a:t>481</a:t>
                      </a:r>
                      <a:r>
                        <a:rPr lang="mr-IN" sz="1200" b="0" i="0" u="none" strike="noStrike" dirty="0">
                          <a:solidFill>
                            <a:srgbClr val="FF0000"/>
                          </a:solidFill>
                          <a:effectLst/>
                          <a:latin typeface="Calibri" charset="0"/>
                          <a:ea typeface="Calibri" charset="0"/>
                          <a:cs typeface="Calibri" charset="0"/>
                        </a:rPr>
                        <a:t>)</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4"/>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Commission and transaction fees</a:t>
                      </a:r>
                    </a:p>
                  </a:txBody>
                  <a:tcPr marL="57150" marR="6350" marT="6350" marB="0" anchor="b">
                    <a:lnL>
                      <a:noFill/>
                    </a:lnL>
                    <a:lnR>
                      <a:noFill/>
                    </a:lnR>
                    <a:lnT>
                      <a:noFill/>
                    </a:lnT>
                    <a:lnB>
                      <a:noFill/>
                    </a:lnB>
                    <a:solidFill>
                      <a:srgbClr val="EDEDED"/>
                    </a:solidFill>
                  </a:tcPr>
                </a:tc>
                <a:tc>
                  <a:txBody>
                    <a:bodyPr/>
                    <a:lstStyle/>
                    <a:p>
                      <a:pPr lvl="0" algn="r" fontAlgn="b"/>
                      <a:r>
                        <a:rPr lang="fi-FI" sz="1200" b="0" i="0" u="none" strike="noStrike" dirty="0">
                          <a:solidFill>
                            <a:srgbClr val="FF0000"/>
                          </a:solidFill>
                          <a:effectLst/>
                          <a:latin typeface="Calibri" charset="0"/>
                          <a:ea typeface="Calibri" charset="0"/>
                          <a:cs typeface="Calibri" charset="0"/>
                        </a:rPr>
                        <a:t> (3,623)</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5"/>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Other FX translations</a:t>
                      </a:r>
                    </a:p>
                  </a:txBody>
                  <a:tcPr marL="57150" marR="6350" marT="6350" marB="0" anchor="b">
                    <a:lnL>
                      <a:noFill/>
                    </a:lnL>
                    <a:lnR>
                      <a:noFill/>
                    </a:lnR>
                    <a:lnT>
                      <a:noFill/>
                    </a:lnT>
                    <a:lnB>
                      <a:noFill/>
                    </a:lnB>
                    <a:solidFill>
                      <a:srgbClr val="EDEDED"/>
                    </a:solidFill>
                  </a:tcPr>
                </a:tc>
                <a:tc>
                  <a:txBody>
                    <a:bodyPr/>
                    <a:lstStyle/>
                    <a:p>
                      <a:pPr lvl="0" algn="r" fontAlgn="b"/>
                      <a:r>
                        <a:rPr lang="is-IS" sz="1200" b="0" i="0" u="none" strike="noStrike" dirty="0">
                          <a:solidFill>
                            <a:srgbClr val="000000"/>
                          </a:solidFill>
                          <a:effectLst/>
                          <a:latin typeface="Calibri" charset="0"/>
                          <a:ea typeface="Calibri" charset="0"/>
                          <a:cs typeface="Calibri" charset="0"/>
                        </a:rPr>
                        <a:t> 2 </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6"/>
                  </a:ext>
                </a:extLst>
              </a:tr>
              <a:tr h="225317">
                <a:tc>
                  <a:txBody>
                    <a:bodyPr/>
                    <a:lstStyle/>
                    <a:p>
                      <a:pPr algn="l" fontAlgn="b"/>
                      <a:r>
                        <a:rPr lang="en-US" sz="1200" b="1" i="0" u="none" strike="noStrike" dirty="0">
                          <a:solidFill>
                            <a:srgbClr val="000000"/>
                          </a:solidFill>
                          <a:effectLst/>
                          <a:latin typeface="Calibri" charset="0"/>
                          <a:ea typeface="Calibri" charset="0"/>
                          <a:cs typeface="Calibri" charset="0"/>
                        </a:rPr>
                        <a:t>  Ending Value</a:t>
                      </a:r>
                    </a:p>
                  </a:txBody>
                  <a:tcPr marL="6350" marR="6350" marT="6350" marB="0" anchor="b">
                    <a:lnL>
                      <a:noFill/>
                    </a:lnL>
                    <a:lnR>
                      <a:noFill/>
                    </a:lnR>
                    <a:lnT>
                      <a:noFill/>
                    </a:lnT>
                    <a:lnB>
                      <a:noFill/>
                    </a:lnB>
                    <a:solidFill>
                      <a:srgbClr val="DDEBF7"/>
                    </a:solidFill>
                  </a:tcPr>
                </a:tc>
                <a:tc>
                  <a:txBody>
                    <a:bodyPr/>
                    <a:lstStyle/>
                    <a:p>
                      <a:pPr lvl="0" algn="r" fontAlgn="b"/>
                      <a:r>
                        <a:rPr lang="fi-FI" sz="1200" b="1" i="0" u="none" strike="noStrike" dirty="0">
                          <a:solidFill>
                            <a:srgbClr val="000000"/>
                          </a:solidFill>
                          <a:effectLst/>
                          <a:latin typeface="Calibri" charset="0"/>
                          <a:ea typeface="Calibri" charset="0"/>
                          <a:cs typeface="Calibri" charset="0"/>
                        </a:rPr>
                        <a:t>952,274</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12626324"/>
              </p:ext>
            </p:extLst>
          </p:nvPr>
        </p:nvGraphicFramePr>
        <p:xfrm>
          <a:off x="4917208" y="1645268"/>
          <a:ext cx="3329709" cy="1802536"/>
        </p:xfrm>
        <a:graphic>
          <a:graphicData uri="http://schemas.openxmlformats.org/drawingml/2006/table">
            <a:tbl>
              <a:tblPr/>
              <a:tblGrid>
                <a:gridCol w="2432852">
                  <a:extLst>
                    <a:ext uri="{9D8B030D-6E8A-4147-A177-3AD203B41FA5}">
                      <a16:colId xmlns:a16="http://schemas.microsoft.com/office/drawing/2014/main" val="20000"/>
                    </a:ext>
                  </a:extLst>
                </a:gridCol>
                <a:gridCol w="896857">
                  <a:extLst>
                    <a:ext uri="{9D8B030D-6E8A-4147-A177-3AD203B41FA5}">
                      <a16:colId xmlns:a16="http://schemas.microsoft.com/office/drawing/2014/main" val="20001"/>
                    </a:ext>
                  </a:extLst>
                </a:gridCol>
              </a:tblGrid>
              <a:tr h="225317">
                <a:tc>
                  <a:txBody>
                    <a:bodyPr/>
                    <a:lstStyle/>
                    <a:p>
                      <a:pPr algn="l" fontAlgn="b"/>
                      <a:r>
                        <a:rPr lang="en-US" sz="1200" b="1" i="0" u="none" strike="noStrike" dirty="0">
                          <a:solidFill>
                            <a:srgbClr val="FFFFFF"/>
                          </a:solidFill>
                          <a:effectLst/>
                          <a:latin typeface="Calibri" charset="0"/>
                          <a:ea typeface="Calibri" charset="0"/>
                          <a:cs typeface="Calibri" charset="0"/>
                        </a:rPr>
                        <a:t>  Changes in NAV</a:t>
                      </a:r>
                    </a:p>
                  </a:txBody>
                  <a:tcPr marL="6350" marR="6350" marT="6350" marB="0" anchor="b">
                    <a:lnL>
                      <a:noFill/>
                    </a:lnL>
                    <a:lnR>
                      <a:noFill/>
                    </a:lnR>
                    <a:lnT>
                      <a:noFill/>
                    </a:lnT>
                    <a:lnB>
                      <a:noFill/>
                    </a:lnB>
                    <a:solidFill>
                      <a:srgbClr val="1F4E78"/>
                    </a:solidFill>
                  </a:tcPr>
                </a:tc>
                <a:tc>
                  <a:txBody>
                    <a:bodyPr/>
                    <a:lstStyle/>
                    <a:p>
                      <a:pPr algn="ctr" fontAlgn="b"/>
                      <a:r>
                        <a:rPr lang="en-US" sz="1200" b="1" i="0" u="none" strike="noStrike" dirty="0">
                          <a:solidFill>
                            <a:srgbClr val="FFFFFF"/>
                          </a:solidFill>
                          <a:effectLst/>
                          <a:latin typeface="Calibri" charset="0"/>
                          <a:ea typeface="Calibri" charset="0"/>
                          <a:cs typeface="Calibri" charset="0"/>
                        </a:rPr>
                        <a:t>Total</a:t>
                      </a:r>
                    </a:p>
                  </a:txBody>
                  <a:tcPr marL="6350" marR="6350" marT="6350" marB="0" anchor="b">
                    <a:lnL>
                      <a:noFill/>
                    </a:lnL>
                    <a:lnR>
                      <a:noFill/>
                    </a:lnR>
                    <a:lnT>
                      <a:noFill/>
                    </a:lnT>
                    <a:lnB>
                      <a:noFill/>
                    </a:lnB>
                    <a:solidFill>
                      <a:srgbClr val="1F4E78"/>
                    </a:solidFill>
                  </a:tcPr>
                </a:tc>
                <a:extLst>
                  <a:ext uri="{0D108BD9-81ED-4DB2-BD59-A6C34878D82A}">
                    <a16:rowId xmlns:a16="http://schemas.microsoft.com/office/drawing/2014/main" val="10000"/>
                  </a:ext>
                </a:extLst>
              </a:tr>
              <a:tr h="225317">
                <a:tc>
                  <a:txBody>
                    <a:bodyPr/>
                    <a:lstStyle/>
                    <a:p>
                      <a:pPr algn="l" fontAlgn="b"/>
                      <a:r>
                        <a:rPr lang="en-US" sz="1200" b="1" i="0" u="none" strike="noStrike" dirty="0">
                          <a:solidFill>
                            <a:srgbClr val="000000"/>
                          </a:solidFill>
                          <a:effectLst/>
                          <a:latin typeface="Calibri" charset="0"/>
                          <a:ea typeface="Calibri" charset="0"/>
                          <a:cs typeface="Calibri" charset="0"/>
                        </a:rPr>
                        <a:t>  Starting Value</a:t>
                      </a:r>
                    </a:p>
                  </a:txBody>
                  <a:tcPr marL="6350" marR="6350" marT="6350" marB="0" anchor="b">
                    <a:lnL>
                      <a:noFill/>
                    </a:lnL>
                    <a:lnR>
                      <a:noFill/>
                    </a:lnR>
                    <a:lnT>
                      <a:noFill/>
                    </a:lnT>
                    <a:lnB>
                      <a:noFill/>
                    </a:lnB>
                    <a:solidFill>
                      <a:srgbClr val="DDEBF7"/>
                    </a:solidFill>
                  </a:tcPr>
                </a:tc>
                <a:tc>
                  <a:txBody>
                    <a:bodyPr/>
                    <a:lstStyle/>
                    <a:p>
                      <a:pPr lvl="0" algn="r" fontAlgn="b"/>
                      <a:r>
                        <a:rPr lang="en-US" sz="1200" b="1" i="0" u="none" strike="noStrike" dirty="0">
                          <a:solidFill>
                            <a:srgbClr val="000000"/>
                          </a:solidFill>
                          <a:effectLst/>
                          <a:latin typeface="Calibri" charset="0"/>
                          <a:ea typeface="Calibri" charset="0"/>
                          <a:cs typeface="Calibri" charset="0"/>
                        </a:rPr>
                        <a:t>1,000,000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10001"/>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Mark-to-Market</a:t>
                      </a:r>
                    </a:p>
                  </a:txBody>
                  <a:tcPr marL="57150" marR="6350" marT="6350" marB="0" anchor="b">
                    <a:lnL>
                      <a:noFill/>
                    </a:lnL>
                    <a:lnR>
                      <a:noFill/>
                    </a:lnR>
                    <a:lnT>
                      <a:noFill/>
                    </a:lnT>
                    <a:lnB>
                      <a:noFill/>
                    </a:lnB>
                    <a:solidFill>
                      <a:srgbClr val="EDEDED"/>
                    </a:solidFill>
                  </a:tcPr>
                </a:tc>
                <a:tc>
                  <a:txBody>
                    <a:bodyPr/>
                    <a:lstStyle/>
                    <a:p>
                      <a:pPr lvl="0" algn="r" fontAlgn="b"/>
                      <a:r>
                        <a:rPr lang="mr-IN" sz="1200" b="0" i="0" u="none" strike="noStrike" dirty="0">
                          <a:solidFill>
                            <a:srgbClr val="FF0000"/>
                          </a:solidFill>
                          <a:effectLst/>
                          <a:latin typeface="Calibri" charset="0"/>
                          <a:ea typeface="Calibri" charset="0"/>
                          <a:cs typeface="Calibri" charset="0"/>
                        </a:rPr>
                        <a:t>(</a:t>
                      </a:r>
                      <a:r>
                        <a:rPr lang="en-US" sz="1200" b="0" i="0" u="none" strike="noStrike" dirty="0">
                          <a:solidFill>
                            <a:srgbClr val="FF0000"/>
                          </a:solidFill>
                          <a:effectLst/>
                          <a:latin typeface="Calibri" charset="0"/>
                          <a:ea typeface="Calibri" charset="0"/>
                          <a:cs typeface="Calibri" charset="0"/>
                        </a:rPr>
                        <a:t>42,642</a:t>
                      </a:r>
                      <a:r>
                        <a:rPr lang="mr-IN" sz="1200" b="0" i="0" u="none" strike="noStrike" dirty="0">
                          <a:solidFill>
                            <a:srgbClr val="FF0000"/>
                          </a:solidFill>
                          <a:effectLst/>
                          <a:latin typeface="Calibri" charset="0"/>
                          <a:ea typeface="Calibri" charset="0"/>
                          <a:cs typeface="Calibri" charset="0"/>
                        </a:rPr>
                        <a:t>)</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2"/>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Dividends</a:t>
                      </a:r>
                    </a:p>
                  </a:txBody>
                  <a:tcPr marL="57150" marR="6350" marT="6350" marB="0" anchor="b">
                    <a:lnL>
                      <a:noFill/>
                    </a:lnL>
                    <a:lnR>
                      <a:noFill/>
                    </a:lnR>
                    <a:lnT>
                      <a:noFill/>
                    </a:lnT>
                    <a:lnB>
                      <a:noFill/>
                    </a:lnB>
                    <a:solidFill>
                      <a:srgbClr val="EDEDED"/>
                    </a:solidFill>
                  </a:tcPr>
                </a:tc>
                <a:tc>
                  <a:txBody>
                    <a:bodyPr/>
                    <a:lstStyle/>
                    <a:p>
                      <a:pPr lvl="0" algn="r" fontAlgn="b"/>
                      <a:r>
                        <a:rPr lang="is-IS" sz="1200" b="0" i="0" u="none" strike="noStrike" dirty="0">
                          <a:solidFill>
                            <a:srgbClr val="000000"/>
                          </a:solidFill>
                          <a:effectLst/>
                          <a:latin typeface="Calibri" charset="0"/>
                          <a:ea typeface="Calibri" charset="0"/>
                          <a:cs typeface="Calibri" charset="0"/>
                        </a:rPr>
                        <a:t> 751 </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3"/>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Interest income (expense)</a:t>
                      </a:r>
                    </a:p>
                  </a:txBody>
                  <a:tcPr marL="57150" marR="6350" marT="6350" marB="0" anchor="b">
                    <a:lnL>
                      <a:noFill/>
                    </a:lnL>
                    <a:lnR>
                      <a:noFill/>
                    </a:lnR>
                    <a:lnT>
                      <a:noFill/>
                    </a:lnT>
                    <a:lnB>
                      <a:noFill/>
                    </a:lnB>
                    <a:solidFill>
                      <a:srgbClr val="EDEDED"/>
                    </a:solidFill>
                  </a:tcPr>
                </a:tc>
                <a:tc>
                  <a:txBody>
                    <a:bodyPr/>
                    <a:lstStyle/>
                    <a:p>
                      <a:pPr lvl="0" algn="r" fontAlgn="b"/>
                      <a:r>
                        <a:rPr lang="en-US" sz="1200" b="0" i="0" u="none" strike="noStrike" dirty="0">
                          <a:solidFill>
                            <a:srgbClr val="000000"/>
                          </a:solidFill>
                          <a:effectLst/>
                          <a:latin typeface="Calibri" charset="0"/>
                          <a:ea typeface="Calibri" charset="0"/>
                          <a:cs typeface="Calibri" charset="0"/>
                        </a:rPr>
                        <a:t>0</a:t>
                      </a:r>
                      <a:endParaRPr lang="mr-IN" sz="1200" b="0" i="0" u="none" strike="noStrike" dirty="0">
                        <a:solidFill>
                          <a:srgbClr val="000000"/>
                        </a:solidFill>
                        <a:effectLst/>
                        <a:latin typeface="Calibri" charset="0"/>
                        <a:ea typeface="Calibri" charset="0"/>
                        <a:cs typeface="Calibri" charset="0"/>
                      </a:endParaRP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4"/>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Commission and transaction fees</a:t>
                      </a:r>
                    </a:p>
                  </a:txBody>
                  <a:tcPr marL="57150" marR="6350" marT="6350" marB="0" anchor="b">
                    <a:lnL>
                      <a:noFill/>
                    </a:lnL>
                    <a:lnR>
                      <a:noFill/>
                    </a:lnR>
                    <a:lnT>
                      <a:noFill/>
                    </a:lnT>
                    <a:lnB>
                      <a:noFill/>
                    </a:lnB>
                    <a:solidFill>
                      <a:srgbClr val="EDEDED"/>
                    </a:solidFill>
                  </a:tcPr>
                </a:tc>
                <a:tc>
                  <a:txBody>
                    <a:bodyPr/>
                    <a:lstStyle/>
                    <a:p>
                      <a:pPr lvl="0" algn="r" fontAlgn="b"/>
                      <a:r>
                        <a:rPr lang="fi-FI" sz="1200" b="0" i="0" u="none" strike="noStrike" dirty="0">
                          <a:solidFill>
                            <a:srgbClr val="000000"/>
                          </a:solidFill>
                          <a:effectLst/>
                          <a:latin typeface="Calibri" charset="0"/>
                          <a:ea typeface="Calibri" charset="0"/>
                          <a:cs typeface="Calibri" charset="0"/>
                        </a:rPr>
                        <a:t>0</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5"/>
                  </a:ext>
                </a:extLst>
              </a:tr>
              <a:tr h="225317">
                <a:tc>
                  <a:txBody>
                    <a:bodyPr/>
                    <a:lstStyle/>
                    <a:p>
                      <a:pPr lvl="2" algn="l" fontAlgn="b"/>
                      <a:r>
                        <a:rPr lang="en-US" sz="1200" b="0" i="0" u="none" strike="noStrike" dirty="0">
                          <a:solidFill>
                            <a:srgbClr val="000000"/>
                          </a:solidFill>
                          <a:effectLst/>
                          <a:latin typeface="Calibri" charset="0"/>
                          <a:ea typeface="Calibri" charset="0"/>
                          <a:cs typeface="Calibri" charset="0"/>
                        </a:rPr>
                        <a:t>    Other FX translations</a:t>
                      </a:r>
                    </a:p>
                  </a:txBody>
                  <a:tcPr marL="57150" marR="6350" marT="6350" marB="0" anchor="b">
                    <a:lnL>
                      <a:noFill/>
                    </a:lnL>
                    <a:lnR>
                      <a:noFill/>
                    </a:lnR>
                    <a:lnT>
                      <a:noFill/>
                    </a:lnT>
                    <a:lnB>
                      <a:noFill/>
                    </a:lnB>
                    <a:solidFill>
                      <a:srgbClr val="EDEDED"/>
                    </a:solidFill>
                  </a:tcPr>
                </a:tc>
                <a:tc>
                  <a:txBody>
                    <a:bodyPr/>
                    <a:lstStyle/>
                    <a:p>
                      <a:pPr lvl="0" algn="r" fontAlgn="b"/>
                      <a:r>
                        <a:rPr lang="is-IS" sz="1200" b="0" i="0" u="none" strike="noStrike" dirty="0">
                          <a:solidFill>
                            <a:srgbClr val="000000"/>
                          </a:solidFill>
                          <a:effectLst/>
                          <a:latin typeface="Calibri" charset="0"/>
                          <a:ea typeface="Calibri" charset="0"/>
                          <a:cs typeface="Calibri" charset="0"/>
                        </a:rPr>
                        <a:t> 0 </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0006"/>
                  </a:ext>
                </a:extLst>
              </a:tr>
              <a:tr h="225317">
                <a:tc>
                  <a:txBody>
                    <a:bodyPr/>
                    <a:lstStyle/>
                    <a:p>
                      <a:pPr algn="l" fontAlgn="b"/>
                      <a:r>
                        <a:rPr lang="en-US" sz="1200" b="1" i="0" u="none" strike="noStrike" dirty="0">
                          <a:solidFill>
                            <a:srgbClr val="000000"/>
                          </a:solidFill>
                          <a:effectLst/>
                          <a:latin typeface="Calibri" charset="0"/>
                          <a:ea typeface="Calibri" charset="0"/>
                          <a:cs typeface="Calibri" charset="0"/>
                        </a:rPr>
                        <a:t>  Ending Value</a:t>
                      </a:r>
                    </a:p>
                  </a:txBody>
                  <a:tcPr marL="6350" marR="6350" marT="6350" marB="0" anchor="b">
                    <a:lnL>
                      <a:noFill/>
                    </a:lnL>
                    <a:lnR>
                      <a:noFill/>
                    </a:lnR>
                    <a:lnT>
                      <a:noFill/>
                    </a:lnT>
                    <a:lnB>
                      <a:noFill/>
                    </a:lnB>
                    <a:solidFill>
                      <a:srgbClr val="DDEBF7"/>
                    </a:solidFill>
                  </a:tcPr>
                </a:tc>
                <a:tc>
                  <a:txBody>
                    <a:bodyPr/>
                    <a:lstStyle/>
                    <a:p>
                      <a:pPr lvl="0" algn="r" fontAlgn="b"/>
                      <a:r>
                        <a:rPr lang="fi-FI" sz="1200" b="1" i="0" u="none" strike="noStrike" dirty="0">
                          <a:solidFill>
                            <a:srgbClr val="000000"/>
                          </a:solidFill>
                          <a:effectLst/>
                          <a:latin typeface="Calibri" charset="0"/>
                          <a:ea typeface="Calibri" charset="0"/>
                          <a:cs typeface="Calibri" charset="0"/>
                        </a:rPr>
                        <a:t>958,109</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10007"/>
                  </a:ext>
                </a:extLst>
              </a:tr>
            </a:tbl>
          </a:graphicData>
        </a:graphic>
      </p:graphicFrame>
      <p:sp>
        <p:nvSpPr>
          <p:cNvPr id="14" name="TextBox 13"/>
          <p:cNvSpPr txBox="1"/>
          <p:nvPr/>
        </p:nvSpPr>
        <p:spPr>
          <a:xfrm>
            <a:off x="4089007" y="3898683"/>
            <a:ext cx="2172308" cy="307777"/>
          </a:xfrm>
          <a:prstGeom prst="rect">
            <a:avLst/>
          </a:prstGeom>
          <a:solidFill>
            <a:schemeClr val="bg1">
              <a:lumMod val="85000"/>
            </a:schemeClr>
          </a:solidFill>
          <a:ln>
            <a:noFill/>
          </a:ln>
        </p:spPr>
        <p:txBody>
          <a:bodyPr wrap="square" rtlCol="0">
            <a:spAutoFit/>
          </a:bodyPr>
          <a:lstStyle/>
          <a:p>
            <a:pPr algn="ctr"/>
            <a:r>
              <a:rPr lang="en-US" b="1" dirty="0">
                <a:solidFill>
                  <a:schemeClr val="accent1">
                    <a:lumMod val="50000"/>
                  </a:schemeClr>
                </a:solidFill>
                <a:latin typeface="Calibri" charset="0"/>
                <a:ea typeface="Calibri" charset="0"/>
                <a:cs typeface="Calibri" charset="0"/>
              </a:rPr>
              <a:t>5,835 USD Trading Cost</a:t>
            </a:r>
          </a:p>
        </p:txBody>
      </p:sp>
      <p:cxnSp>
        <p:nvCxnSpPr>
          <p:cNvPr id="16" name="Straight Arrow Connector 15"/>
          <p:cNvCxnSpPr>
            <a:cxnSpLocks/>
            <a:stCxn id="14" idx="1"/>
          </p:cNvCxnSpPr>
          <p:nvPr/>
        </p:nvCxnSpPr>
        <p:spPr>
          <a:xfrm flipH="1" flipV="1">
            <a:off x="3672277" y="3480492"/>
            <a:ext cx="416730" cy="5720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4" idx="3"/>
          </p:cNvCxnSpPr>
          <p:nvPr/>
        </p:nvCxnSpPr>
        <p:spPr>
          <a:xfrm flipV="1">
            <a:off x="6261315" y="3480492"/>
            <a:ext cx="1500694" cy="5720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1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Huge Trading Cost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11</a:t>
            </a:fld>
            <a:endParaRPr lang="uk-UA"/>
          </a:p>
        </p:txBody>
      </p:sp>
      <p:sp>
        <p:nvSpPr>
          <p:cNvPr id="5" name="TextBox 4"/>
          <p:cNvSpPr txBox="1"/>
          <p:nvPr/>
        </p:nvSpPr>
        <p:spPr>
          <a:xfrm>
            <a:off x="2028675" y="720951"/>
            <a:ext cx="5086649" cy="338554"/>
          </a:xfrm>
          <a:prstGeom prst="rect">
            <a:avLst/>
          </a:prstGeom>
          <a:noFill/>
          <a:ln w="12700">
            <a:solidFill>
              <a:srgbClr val="17375E"/>
            </a:solidFill>
          </a:ln>
        </p:spPr>
        <p:txBody>
          <a:bodyPr wrap="none" rtlCol="0">
            <a:spAutoFit/>
          </a:bodyPr>
          <a:lstStyle/>
          <a:p>
            <a:r>
              <a:rPr lang="en-US" sz="1600" dirty="0">
                <a:latin typeface="Calibri" charset="0"/>
                <a:ea typeface="Calibri" charset="0"/>
                <a:cs typeface="Calibri" charset="0"/>
              </a:rPr>
              <a:t>Our trading cost takes up 12% of the total loss as of May 6</a:t>
            </a:r>
          </a:p>
        </p:txBody>
      </p:sp>
      <p:sp>
        <p:nvSpPr>
          <p:cNvPr id="20" name="圆角矩形 3"/>
          <p:cNvSpPr>
            <a:spLocks noChangeAspect="1" noChangeArrowheads="1"/>
          </p:cNvSpPr>
          <p:nvPr/>
        </p:nvSpPr>
        <p:spPr bwMode="auto">
          <a:xfrm>
            <a:off x="536322" y="2138690"/>
            <a:ext cx="404813" cy="404813"/>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Font typeface="Arial" charset="0"/>
              <a:buNone/>
            </a:pPr>
            <a:r>
              <a:rPr lang="en-US" altLang="zh-CN" sz="2100">
                <a:solidFill>
                  <a:srgbClr val="FFFFFF"/>
                </a:solidFill>
                <a:latin typeface="Segoe UI" charset="0"/>
                <a:ea typeface="微软雅黑" charset="-122"/>
              </a:rPr>
              <a:t>1</a:t>
            </a:r>
            <a:endParaRPr lang="zh-CN" altLang="en-US" sz="2100">
              <a:solidFill>
                <a:srgbClr val="FFFFFF"/>
              </a:solidFill>
              <a:latin typeface="Segoe UI" charset="0"/>
              <a:ea typeface="微软雅黑" charset="-122"/>
            </a:endParaRPr>
          </a:p>
        </p:txBody>
      </p:sp>
      <p:sp>
        <p:nvSpPr>
          <p:cNvPr id="21" name="圆角矩形 4"/>
          <p:cNvSpPr>
            <a:spLocks noChangeAspect="1" noChangeArrowheads="1"/>
          </p:cNvSpPr>
          <p:nvPr/>
        </p:nvSpPr>
        <p:spPr bwMode="auto">
          <a:xfrm>
            <a:off x="3540480" y="2141364"/>
            <a:ext cx="404813" cy="406004"/>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Font typeface="Arial" charset="0"/>
              <a:buNone/>
            </a:pPr>
            <a:r>
              <a:rPr lang="en-US" altLang="zh-CN" sz="2100" dirty="0">
                <a:solidFill>
                  <a:srgbClr val="FFFFFF"/>
                </a:solidFill>
                <a:latin typeface="Segoe UI" charset="0"/>
                <a:ea typeface="微软雅黑" charset="-122"/>
              </a:rPr>
              <a:t>3</a:t>
            </a:r>
            <a:endParaRPr lang="zh-CN" altLang="en-US" sz="2100" dirty="0">
              <a:solidFill>
                <a:srgbClr val="FFFFFF"/>
              </a:solidFill>
              <a:latin typeface="Segoe UI" charset="0"/>
              <a:ea typeface="微软雅黑" charset="-122"/>
            </a:endParaRPr>
          </a:p>
        </p:txBody>
      </p:sp>
      <p:sp>
        <p:nvSpPr>
          <p:cNvPr id="22" name="圆角矩形 5"/>
          <p:cNvSpPr>
            <a:spLocks noChangeAspect="1" noChangeArrowheads="1"/>
          </p:cNvSpPr>
          <p:nvPr/>
        </p:nvSpPr>
        <p:spPr bwMode="auto">
          <a:xfrm>
            <a:off x="3540480" y="3302790"/>
            <a:ext cx="404813" cy="404813"/>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Font typeface="Arial" charset="0"/>
              <a:buNone/>
            </a:pPr>
            <a:r>
              <a:rPr lang="en-US" altLang="zh-CN" sz="2100" dirty="0">
                <a:solidFill>
                  <a:srgbClr val="FFFFFF"/>
                </a:solidFill>
                <a:latin typeface="Segoe UI" charset="0"/>
                <a:ea typeface="微软雅黑" charset="-122"/>
              </a:rPr>
              <a:t>4</a:t>
            </a:r>
            <a:endParaRPr lang="zh-CN" altLang="en-US" sz="2100" dirty="0">
              <a:solidFill>
                <a:srgbClr val="FFFFFF"/>
              </a:solidFill>
              <a:latin typeface="Segoe UI" charset="0"/>
              <a:ea typeface="微软雅黑" charset="-122"/>
            </a:endParaRPr>
          </a:p>
        </p:txBody>
      </p:sp>
      <p:sp>
        <p:nvSpPr>
          <p:cNvPr id="23" name="文本框 7"/>
          <p:cNvSpPr txBox="1">
            <a:spLocks noChangeArrowheads="1"/>
          </p:cNvSpPr>
          <p:nvPr/>
        </p:nvSpPr>
        <p:spPr bwMode="auto">
          <a:xfrm>
            <a:off x="1054240" y="2091206"/>
            <a:ext cx="24994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marR="0" lvl="0" algn="l" rtl="0">
              <a:lnSpc>
                <a:spcPct val="100000"/>
              </a:lnSpc>
              <a:spcBef>
                <a:spcPts val="0"/>
              </a:spcBef>
              <a:spcAft>
                <a:spcPts val="0"/>
              </a:spcAft>
            </a:defPPr>
            <a:lvl1pPr>
              <a:spcBef>
                <a:spcPct val="0"/>
              </a:spcBef>
              <a:buFont typeface="Arial" charset="0"/>
              <a:buNone/>
              <a:defRPr sz="1350">
                <a:solidFill>
                  <a:srgbClr val="354B5E"/>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r>
              <a:rPr lang="en-US" altLang="zh-CN" sz="1200" dirty="0"/>
              <a:t>Commission and transaction fees </a:t>
            </a:r>
            <a:r>
              <a:rPr lang="mr-IN" altLang="zh-CN" sz="1200" dirty="0"/>
              <a:t>–</a:t>
            </a:r>
            <a:r>
              <a:rPr lang="en-US" altLang="zh-CN" sz="1200" dirty="0"/>
              <a:t> 62% of trading cost</a:t>
            </a:r>
          </a:p>
        </p:txBody>
      </p:sp>
      <p:sp>
        <p:nvSpPr>
          <p:cNvPr id="25" name="文本框 9"/>
          <p:cNvSpPr txBox="1">
            <a:spLocks noChangeArrowheads="1"/>
          </p:cNvSpPr>
          <p:nvPr/>
        </p:nvSpPr>
        <p:spPr bwMode="auto">
          <a:xfrm>
            <a:off x="4058400" y="2106325"/>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marR="0" lvl="0" algn="l" rtl="0">
              <a:lnSpc>
                <a:spcPct val="100000"/>
              </a:lnSpc>
              <a:spcBef>
                <a:spcPts val="0"/>
              </a:spcBef>
              <a:spcAft>
                <a:spcPts val="0"/>
              </a:spcAft>
              <a:defRPr/>
            </a:defPPr>
            <a:lvl1pPr>
              <a:spcBef>
                <a:spcPct val="0"/>
              </a:spcBef>
              <a:buFont typeface="Arial" charset="0"/>
              <a:buNone/>
              <a:defRPr sz="1350">
                <a:solidFill>
                  <a:srgbClr val="354B5E"/>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r>
              <a:rPr lang="en-US" altLang="zh-CN" sz="1200" dirty="0"/>
              <a:t>Board lot in Hong Kong exchange market</a:t>
            </a:r>
          </a:p>
          <a:p>
            <a:r>
              <a:rPr lang="mr-IN" altLang="zh-CN" sz="1200" dirty="0"/>
              <a:t>–</a:t>
            </a:r>
            <a:r>
              <a:rPr lang="en-US" altLang="zh-CN" sz="1200" dirty="0"/>
              <a:t> 30% of trading cost</a:t>
            </a:r>
          </a:p>
        </p:txBody>
      </p:sp>
      <p:sp>
        <p:nvSpPr>
          <p:cNvPr id="27" name="文本框 11"/>
          <p:cNvSpPr txBox="1">
            <a:spLocks noChangeArrowheads="1"/>
          </p:cNvSpPr>
          <p:nvPr/>
        </p:nvSpPr>
        <p:spPr bwMode="auto">
          <a:xfrm>
            <a:off x="4052335" y="3253455"/>
            <a:ext cx="2697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marR="0" lvl="0" algn="l" rtl="0">
              <a:lnSpc>
                <a:spcPct val="100000"/>
              </a:lnSpc>
              <a:spcBef>
                <a:spcPts val="0"/>
              </a:spcBef>
              <a:spcAft>
                <a:spcPts val="0"/>
              </a:spcAft>
              <a:defRPr/>
            </a:defPPr>
            <a:lvl1pPr>
              <a:spcBef>
                <a:spcPct val="0"/>
              </a:spcBef>
              <a:buFont typeface="Arial" charset="0"/>
              <a:buNone/>
              <a:defRPr sz="1350">
                <a:solidFill>
                  <a:srgbClr val="354B5E"/>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r>
              <a:rPr lang="en-US" altLang="zh-CN" sz="1200" dirty="0"/>
              <a:t>Difference in last price and traded price </a:t>
            </a:r>
            <a:r>
              <a:rPr lang="mr-IN" altLang="zh-CN" sz="1200" dirty="0"/>
              <a:t>–</a:t>
            </a:r>
            <a:r>
              <a:rPr lang="en-US" altLang="zh-CN" sz="1200" dirty="0"/>
              <a:t> 30% of trading cost</a:t>
            </a:r>
          </a:p>
        </p:txBody>
      </p:sp>
      <p:sp>
        <p:nvSpPr>
          <p:cNvPr id="29" name="圆角矩形 13"/>
          <p:cNvSpPr>
            <a:spLocks noChangeAspect="1" noChangeArrowheads="1"/>
          </p:cNvSpPr>
          <p:nvPr/>
        </p:nvSpPr>
        <p:spPr bwMode="auto">
          <a:xfrm>
            <a:off x="536322" y="3297341"/>
            <a:ext cx="404813" cy="404813"/>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eaLnBrk="1" hangingPunct="1">
              <a:lnSpc>
                <a:spcPct val="100000"/>
              </a:lnSpc>
              <a:spcBef>
                <a:spcPct val="0"/>
              </a:spcBef>
              <a:buFont typeface="Arial" charset="0"/>
              <a:buNone/>
            </a:pPr>
            <a:r>
              <a:rPr lang="en-US" altLang="zh-CN" sz="2100" dirty="0">
                <a:solidFill>
                  <a:srgbClr val="FFFFFF"/>
                </a:solidFill>
              </a:rPr>
              <a:t>2</a:t>
            </a:r>
            <a:endParaRPr lang="zh-CN" altLang="en-US" sz="2100" dirty="0">
              <a:solidFill>
                <a:srgbClr val="FFFFFF"/>
              </a:solidFill>
            </a:endParaRPr>
          </a:p>
        </p:txBody>
      </p:sp>
      <p:sp>
        <p:nvSpPr>
          <p:cNvPr id="30" name="文本框 15"/>
          <p:cNvSpPr txBox="1">
            <a:spLocks noChangeArrowheads="1"/>
          </p:cNvSpPr>
          <p:nvPr/>
        </p:nvSpPr>
        <p:spPr bwMode="auto">
          <a:xfrm>
            <a:off x="1058737" y="3263846"/>
            <a:ext cx="2603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nSpc>
                <a:spcPct val="100000"/>
              </a:lnSpc>
              <a:spcBef>
                <a:spcPct val="0"/>
              </a:spcBef>
              <a:buNone/>
            </a:pPr>
            <a:r>
              <a:rPr lang="en-US" altLang="zh-CN" sz="1200" dirty="0">
                <a:solidFill>
                  <a:srgbClr val="354B5E"/>
                </a:solidFill>
              </a:rPr>
              <a:t>Interest expense on HKD </a:t>
            </a:r>
          </a:p>
          <a:p>
            <a:pPr>
              <a:lnSpc>
                <a:spcPct val="100000"/>
              </a:lnSpc>
              <a:spcBef>
                <a:spcPct val="0"/>
              </a:spcBef>
              <a:buNone/>
            </a:pPr>
            <a:r>
              <a:rPr lang="mr-IN" altLang="zh-CN" sz="1200" dirty="0">
                <a:solidFill>
                  <a:srgbClr val="354B5E"/>
                </a:solidFill>
              </a:rPr>
              <a:t>–</a:t>
            </a:r>
            <a:r>
              <a:rPr lang="en-US" altLang="zh-CN" sz="1200" dirty="0">
                <a:solidFill>
                  <a:srgbClr val="354B5E"/>
                </a:solidFill>
              </a:rPr>
              <a:t> 8% of trading cost</a:t>
            </a:r>
          </a:p>
        </p:txBody>
      </p:sp>
      <p:sp>
        <p:nvSpPr>
          <p:cNvPr id="32" name="圆角矩形 3"/>
          <p:cNvSpPr>
            <a:spLocks noChangeAspect="1" noChangeArrowheads="1"/>
          </p:cNvSpPr>
          <p:nvPr/>
        </p:nvSpPr>
        <p:spPr bwMode="auto">
          <a:xfrm>
            <a:off x="1596462" y="1357729"/>
            <a:ext cx="3914450" cy="404813"/>
          </a:xfrm>
          <a:prstGeom prst="roundRect">
            <a:avLst>
              <a:gd name="adj" fmla="val 16667"/>
            </a:avLst>
          </a:prstGeom>
          <a:solidFill>
            <a:schemeClr val="bg1">
              <a:lumMod val="85000"/>
            </a:schemeClr>
          </a:solidFill>
          <a:ln w="9525">
            <a:noFill/>
            <a:round/>
            <a:headEnd/>
            <a:tailEnd/>
          </a:ln>
        </p:spPr>
        <p:txBody>
          <a:bodyPr anchor="ctr"/>
          <a:lstStyle/>
          <a:p>
            <a:pPr algn="ctr">
              <a:spcBef>
                <a:spcPct val="0"/>
              </a:spcBef>
              <a:buFont typeface="Arial" charset="0"/>
              <a:buNone/>
            </a:pPr>
            <a:r>
              <a:rPr lang="en-US" altLang="zh-CN" sz="1600" dirty="0">
                <a:solidFill>
                  <a:schemeClr val="bg2">
                    <a:lumMod val="75000"/>
                  </a:schemeClr>
                </a:solidFill>
                <a:latin typeface="Calibri" charset="0"/>
                <a:ea typeface="Calibri" charset="0"/>
                <a:cs typeface="Calibri" charset="0"/>
              </a:rPr>
              <a:t>Trading Cost Factors</a:t>
            </a:r>
            <a:endParaRPr lang="zh-CN" altLang="en-US" sz="1600" dirty="0">
              <a:solidFill>
                <a:schemeClr val="bg2">
                  <a:lumMod val="75000"/>
                </a:schemeClr>
              </a:solidFill>
              <a:latin typeface="Calibri" charset="0"/>
              <a:ea typeface="Calibri" charset="0"/>
              <a:cs typeface="Calibri" charset="0"/>
            </a:endParaRPr>
          </a:p>
        </p:txBody>
      </p:sp>
      <p:sp>
        <p:nvSpPr>
          <p:cNvPr id="33" name="文本框 8"/>
          <p:cNvSpPr txBox="1">
            <a:spLocks noChangeArrowheads="1"/>
          </p:cNvSpPr>
          <p:nvPr/>
        </p:nvSpPr>
        <p:spPr bwMode="auto">
          <a:xfrm>
            <a:off x="1054241" y="2495127"/>
            <a:ext cx="2312414"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nSpc>
                <a:spcPct val="114000"/>
              </a:lnSpc>
              <a:spcBef>
                <a:spcPct val="0"/>
              </a:spcBef>
              <a:spcAft>
                <a:spcPts val="750"/>
              </a:spcAft>
              <a:buNone/>
            </a:pPr>
            <a:r>
              <a:rPr lang="en-US" altLang="zh-CN" sz="1050" dirty="0"/>
              <a:t>0.1827% of trade value (0.08%, stock trade fee, 0.1% government stamp duty, 0.0027% SFC transaction levy)</a:t>
            </a:r>
          </a:p>
        </p:txBody>
      </p:sp>
      <p:sp>
        <p:nvSpPr>
          <p:cNvPr id="34" name="文本框 8"/>
          <p:cNvSpPr txBox="1">
            <a:spLocks noChangeArrowheads="1"/>
          </p:cNvSpPr>
          <p:nvPr/>
        </p:nvSpPr>
        <p:spPr bwMode="auto">
          <a:xfrm>
            <a:off x="1054240" y="3658336"/>
            <a:ext cx="2166941"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nSpc>
                <a:spcPct val="114000"/>
              </a:lnSpc>
              <a:spcBef>
                <a:spcPct val="0"/>
              </a:spcBef>
              <a:spcAft>
                <a:spcPts val="750"/>
              </a:spcAft>
              <a:buNone/>
            </a:pPr>
            <a:r>
              <a:rPr lang="en-US" altLang="zh-CN" sz="1050" dirty="0"/>
              <a:t>3% annual interest expense on HKD borrowed </a:t>
            </a:r>
          </a:p>
        </p:txBody>
      </p:sp>
      <p:sp>
        <p:nvSpPr>
          <p:cNvPr id="35" name="文本框 8"/>
          <p:cNvSpPr txBox="1">
            <a:spLocks noChangeArrowheads="1"/>
          </p:cNvSpPr>
          <p:nvPr/>
        </p:nvSpPr>
        <p:spPr bwMode="auto">
          <a:xfrm>
            <a:off x="4104404" y="2517829"/>
            <a:ext cx="2645248"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nSpc>
                <a:spcPct val="114000"/>
              </a:lnSpc>
              <a:spcBef>
                <a:spcPct val="0"/>
              </a:spcBef>
              <a:spcAft>
                <a:spcPts val="750"/>
              </a:spcAft>
              <a:buNone/>
            </a:pPr>
            <a:r>
              <a:rPr lang="en-US" altLang="zh-CN" sz="1050" dirty="0"/>
              <a:t>Difference in intended purchase shares and actual purchase shares</a:t>
            </a:r>
          </a:p>
        </p:txBody>
      </p:sp>
      <p:sp>
        <p:nvSpPr>
          <p:cNvPr id="36" name="文本框 8"/>
          <p:cNvSpPr txBox="1">
            <a:spLocks noChangeArrowheads="1"/>
          </p:cNvSpPr>
          <p:nvPr/>
        </p:nvSpPr>
        <p:spPr bwMode="auto">
          <a:xfrm>
            <a:off x="4084505" y="3666162"/>
            <a:ext cx="2712145"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nSpc>
                <a:spcPct val="114000"/>
              </a:lnSpc>
              <a:spcBef>
                <a:spcPct val="0"/>
              </a:spcBef>
              <a:spcAft>
                <a:spcPts val="750"/>
              </a:spcAft>
              <a:buNone/>
            </a:pPr>
            <a:r>
              <a:rPr lang="en-US" altLang="zh-CN" sz="1050" dirty="0"/>
              <a:t>Market order, trade market impact, bid ask spread;</a:t>
            </a:r>
          </a:p>
        </p:txBody>
      </p:sp>
      <p:graphicFrame>
        <p:nvGraphicFramePr>
          <p:cNvPr id="4" name="Chart 3"/>
          <p:cNvGraphicFramePr/>
          <p:nvPr>
            <p:extLst/>
          </p:nvPr>
        </p:nvGraphicFramePr>
        <p:xfrm>
          <a:off x="9714339" y="1919395"/>
          <a:ext cx="4969816" cy="1564892"/>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rotWithShape="1">
          <a:blip r:embed="rId3"/>
          <a:srcRect l="21250" r="26518"/>
          <a:stretch/>
        </p:blipFill>
        <p:spPr>
          <a:xfrm>
            <a:off x="6764482" y="2307701"/>
            <a:ext cx="2379518" cy="1478801"/>
          </a:xfrm>
          <a:prstGeom prst="rect">
            <a:avLst/>
          </a:prstGeom>
        </p:spPr>
      </p:pic>
    </p:spTree>
    <p:extLst>
      <p:ext uri="{BB962C8B-B14F-4D97-AF65-F5344CB8AC3E}">
        <p14:creationId xmlns:p14="http://schemas.microsoft.com/office/powerpoint/2010/main" val="142408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Cost </a:t>
            </a:r>
            <a:r>
              <a:rPr lang="mr-IN" dirty="0"/>
              <a:t>–</a:t>
            </a:r>
            <a:r>
              <a:rPr lang="en-US" dirty="0"/>
              <a:t> Commission Fees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12</a:t>
            </a:fld>
            <a:endParaRPr lang="uk-UA"/>
          </a:p>
        </p:txBody>
      </p:sp>
      <p:cxnSp>
        <p:nvCxnSpPr>
          <p:cNvPr id="48" name="Straight Connector 21"/>
          <p:cNvCxnSpPr/>
          <p:nvPr/>
        </p:nvCxnSpPr>
        <p:spPr>
          <a:xfrm>
            <a:off x="4490977" y="1577774"/>
            <a:ext cx="0" cy="2743200"/>
          </a:xfrm>
          <a:prstGeom prst="line">
            <a:avLst/>
          </a:prstGeom>
          <a:noFill/>
          <a:ln w="9525" cap="flat" cmpd="sng" algn="ctr">
            <a:solidFill>
              <a:srgbClr val="333896"/>
            </a:solidFill>
            <a:prstDash val="solid"/>
          </a:ln>
          <a:effectLst/>
        </p:spPr>
      </p:cxnSp>
      <p:sp>
        <p:nvSpPr>
          <p:cNvPr id="49" name="圆角矩形 7"/>
          <p:cNvSpPr/>
          <p:nvPr/>
        </p:nvSpPr>
        <p:spPr>
          <a:xfrm>
            <a:off x="879676" y="947841"/>
            <a:ext cx="2939970" cy="408731"/>
          </a:xfrm>
          <a:prstGeom prst="roundRect">
            <a:avLst/>
          </a:prstGeom>
          <a:solidFill>
            <a:srgbClr val="1E77BC">
              <a:lumMod val="50000"/>
            </a:srgbClr>
          </a:solidFill>
          <a:ln w="9525" cap="flat" cmpd="sng" algn="ctr">
            <a:solidFill>
              <a:srgbClr val="1E77BC"/>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Calibri" charset="0"/>
                <a:ea typeface="Calibri" charset="0"/>
                <a:cs typeface="Calibri" charset="0"/>
              </a:rPr>
              <a:t>Reduce Trade Frequency</a:t>
            </a:r>
            <a:endParaRPr kumimoji="1" lang="zh-CN" altLang="en-US" sz="1800" b="0" i="0" u="none" strike="noStrike" kern="1200" cap="none" spc="0" normalizeH="0" baseline="0" noProof="0" dirty="0">
              <a:ln>
                <a:noFill/>
              </a:ln>
              <a:solidFill>
                <a:prstClr val="white"/>
              </a:solidFill>
              <a:effectLst/>
              <a:uLnTx/>
              <a:uFillTx/>
              <a:latin typeface="Calibri" charset="0"/>
              <a:ea typeface="Calibri" charset="0"/>
              <a:cs typeface="Calibri" charset="0"/>
            </a:endParaRPr>
          </a:p>
        </p:txBody>
      </p:sp>
      <p:sp>
        <p:nvSpPr>
          <p:cNvPr id="50" name="圆角矩形 21"/>
          <p:cNvSpPr/>
          <p:nvPr/>
        </p:nvSpPr>
        <p:spPr>
          <a:xfrm>
            <a:off x="5152664" y="974607"/>
            <a:ext cx="2939970" cy="408731"/>
          </a:xfrm>
          <a:prstGeom prst="roundRect">
            <a:avLst/>
          </a:prstGeom>
          <a:solidFill>
            <a:sysClr val="window" lastClr="FFFFFF">
              <a:lumMod val="65000"/>
            </a:sysClr>
          </a:solidFill>
          <a:ln w="9525" cap="flat" cmpd="sng" algn="ctr">
            <a:solidFill>
              <a:sysClr val="window" lastClr="FFFFFF">
                <a:lumMod val="6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Calibri" charset="0"/>
                <a:ea typeface="Calibri" charset="0"/>
                <a:cs typeface="Calibri" charset="0"/>
              </a:rPr>
              <a:t>Set Equal Weighting</a:t>
            </a:r>
            <a:endParaRPr kumimoji="1" lang="zh-CN" altLang="en-US" sz="1800" b="0" i="0" u="none" strike="noStrike" kern="1200" cap="none" spc="0" normalizeH="0" baseline="0" noProof="0" dirty="0">
              <a:ln>
                <a:noFill/>
              </a:ln>
              <a:solidFill>
                <a:prstClr val="white"/>
              </a:solidFill>
              <a:effectLst/>
              <a:uLnTx/>
              <a:uFillTx/>
              <a:latin typeface="Calibri" charset="0"/>
              <a:ea typeface="Calibri" charset="0"/>
              <a:cs typeface="Calibri" charset="0"/>
            </a:endParaRPr>
          </a:p>
        </p:txBody>
      </p:sp>
      <p:grpSp>
        <p:nvGrpSpPr>
          <p:cNvPr id="51" name="Group 5"/>
          <p:cNvGrpSpPr/>
          <p:nvPr/>
        </p:nvGrpSpPr>
        <p:grpSpPr>
          <a:xfrm>
            <a:off x="5144273" y="1848757"/>
            <a:ext cx="357790" cy="357790"/>
            <a:chOff x="5061629" y="1546310"/>
            <a:chExt cx="357790" cy="357790"/>
          </a:xfrm>
          <a:solidFill>
            <a:sysClr val="window" lastClr="FFFFFF">
              <a:lumMod val="65000"/>
            </a:sysClr>
          </a:solidFill>
        </p:grpSpPr>
        <p:sp>
          <p:nvSpPr>
            <p:cNvPr id="52" name="Oval 27"/>
            <p:cNvSpPr/>
            <p:nvPr/>
          </p:nvSpPr>
          <p:spPr>
            <a:xfrm>
              <a:off x="5061629" y="1546310"/>
              <a:ext cx="357790" cy="357790"/>
            </a:xfrm>
            <a:prstGeom prst="ellipse">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charset="0"/>
                <a:ea typeface="Calibri" charset="0"/>
                <a:cs typeface="Calibri" charset="0"/>
              </a:endParaRPr>
            </a:p>
          </p:txBody>
        </p:sp>
        <p:sp>
          <p:nvSpPr>
            <p:cNvPr id="53" name="TextBox 31"/>
            <p:cNvSpPr txBox="1"/>
            <p:nvPr/>
          </p:nvSpPr>
          <p:spPr>
            <a:xfrm>
              <a:off x="5096929" y="1627065"/>
              <a:ext cx="280805" cy="184666"/>
            </a:xfrm>
            <a:prstGeom prst="rect">
              <a:avLst/>
            </a:prstGeom>
            <a:grp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20" normalizeH="0" baseline="0" noProof="0" dirty="0">
                <a:ln>
                  <a:noFill/>
                </a:ln>
                <a:solidFill>
                  <a:prstClr val="white"/>
                </a:solidFill>
                <a:effectLst/>
                <a:uLnTx/>
                <a:uFillTx/>
                <a:latin typeface="Calibri" charset="0"/>
                <a:ea typeface="Calibri" charset="0"/>
                <a:cs typeface="Calibri" charset="0"/>
              </a:endParaRPr>
            </a:p>
          </p:txBody>
        </p:sp>
      </p:grpSp>
      <p:grpSp>
        <p:nvGrpSpPr>
          <p:cNvPr id="54" name="Group 6"/>
          <p:cNvGrpSpPr/>
          <p:nvPr/>
        </p:nvGrpSpPr>
        <p:grpSpPr>
          <a:xfrm>
            <a:off x="5144273" y="2671966"/>
            <a:ext cx="357790" cy="357790"/>
            <a:chOff x="5061629" y="2310027"/>
            <a:chExt cx="357790" cy="357790"/>
          </a:xfrm>
          <a:solidFill>
            <a:sysClr val="window" lastClr="FFFFFF">
              <a:lumMod val="65000"/>
            </a:sysClr>
          </a:solidFill>
        </p:grpSpPr>
        <p:sp>
          <p:nvSpPr>
            <p:cNvPr id="55" name="Oval 66"/>
            <p:cNvSpPr/>
            <p:nvPr/>
          </p:nvSpPr>
          <p:spPr>
            <a:xfrm>
              <a:off x="5061629" y="2310027"/>
              <a:ext cx="357790" cy="357790"/>
            </a:xfrm>
            <a:prstGeom prst="ellipse">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charset="0"/>
                <a:ea typeface="Calibri" charset="0"/>
                <a:cs typeface="Calibri" charset="0"/>
              </a:endParaRPr>
            </a:p>
          </p:txBody>
        </p:sp>
        <p:sp>
          <p:nvSpPr>
            <p:cNvPr id="56" name="TextBox 67"/>
            <p:cNvSpPr txBox="1"/>
            <p:nvPr/>
          </p:nvSpPr>
          <p:spPr>
            <a:xfrm>
              <a:off x="5096929" y="2390782"/>
              <a:ext cx="280805" cy="184666"/>
            </a:xfrm>
            <a:prstGeom prst="rect">
              <a:avLst/>
            </a:prstGeom>
            <a:grp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20" normalizeH="0" baseline="0" noProof="0" dirty="0">
                <a:ln>
                  <a:noFill/>
                </a:ln>
                <a:solidFill>
                  <a:prstClr val="white"/>
                </a:solidFill>
                <a:effectLst/>
                <a:uLnTx/>
                <a:uFillTx/>
                <a:latin typeface="Calibri" charset="0"/>
                <a:ea typeface="Calibri" charset="0"/>
                <a:cs typeface="Calibri" charset="0"/>
              </a:endParaRPr>
            </a:p>
          </p:txBody>
        </p:sp>
      </p:grpSp>
      <p:grpSp>
        <p:nvGrpSpPr>
          <p:cNvPr id="57" name="Group 56"/>
          <p:cNvGrpSpPr/>
          <p:nvPr/>
        </p:nvGrpSpPr>
        <p:grpSpPr>
          <a:xfrm>
            <a:off x="6715569" y="3372814"/>
            <a:ext cx="1153256" cy="1104290"/>
            <a:chOff x="601593" y="2187576"/>
            <a:chExt cx="1703387" cy="1704975"/>
          </a:xfrm>
        </p:grpSpPr>
        <p:sp>
          <p:nvSpPr>
            <p:cNvPr id="58" name="椭圆 3"/>
            <p:cNvSpPr>
              <a:spLocks noChangeAspect="1" noChangeArrowheads="1"/>
            </p:cNvSpPr>
            <p:nvPr/>
          </p:nvSpPr>
          <p:spPr bwMode="auto">
            <a:xfrm>
              <a:off x="914330" y="2500313"/>
              <a:ext cx="1079500" cy="1079500"/>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200" b="0" i="0" u="none" strike="noStrike" kern="0" cap="none" spc="0" normalizeH="0" baseline="0" noProof="0" dirty="0">
                <a:ln>
                  <a:noFill/>
                </a:ln>
                <a:solidFill>
                  <a:srgbClr val="FFFFFF"/>
                </a:solidFill>
                <a:effectLst/>
                <a:uLnTx/>
                <a:uFillTx/>
                <a:latin typeface="Calibri"/>
                <a:ea typeface="微软雅黑" charset="-122"/>
              </a:endParaRPr>
            </a:p>
          </p:txBody>
        </p:sp>
        <p:sp>
          <p:nvSpPr>
            <p:cNvPr id="59" name="椭圆 4"/>
            <p:cNvSpPr>
              <a:spLocks noChangeAspect="1" noChangeArrowheads="1"/>
            </p:cNvSpPr>
            <p:nvPr/>
          </p:nvSpPr>
          <p:spPr bwMode="auto">
            <a:xfrm>
              <a:off x="601593" y="2949576"/>
              <a:ext cx="179387"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0" name="椭圆 5"/>
            <p:cNvSpPr>
              <a:spLocks noChangeAspect="1" noChangeArrowheads="1"/>
            </p:cNvSpPr>
            <p:nvPr/>
          </p:nvSpPr>
          <p:spPr bwMode="auto">
            <a:xfrm>
              <a:off x="638105" y="2714626"/>
              <a:ext cx="180975"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1" name="椭圆 7"/>
            <p:cNvSpPr>
              <a:spLocks noChangeAspect="1" noChangeArrowheads="1"/>
            </p:cNvSpPr>
            <p:nvPr/>
          </p:nvSpPr>
          <p:spPr bwMode="auto">
            <a:xfrm>
              <a:off x="747643" y="2501901"/>
              <a:ext cx="179387"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2" name="椭圆 8"/>
            <p:cNvSpPr>
              <a:spLocks noChangeAspect="1" noChangeArrowheads="1"/>
            </p:cNvSpPr>
            <p:nvPr/>
          </p:nvSpPr>
          <p:spPr bwMode="auto">
            <a:xfrm>
              <a:off x="915918" y="2333626"/>
              <a:ext cx="179387"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3" name="椭圆 9"/>
            <p:cNvSpPr>
              <a:spLocks noChangeAspect="1" noChangeArrowheads="1"/>
            </p:cNvSpPr>
            <p:nvPr/>
          </p:nvSpPr>
          <p:spPr bwMode="auto">
            <a:xfrm>
              <a:off x="1128643" y="2225676"/>
              <a:ext cx="179387"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4" name="椭圆 10"/>
            <p:cNvSpPr>
              <a:spLocks noChangeAspect="1" noChangeArrowheads="1"/>
            </p:cNvSpPr>
            <p:nvPr/>
          </p:nvSpPr>
          <p:spPr bwMode="auto">
            <a:xfrm>
              <a:off x="1363593" y="2187576"/>
              <a:ext cx="179387"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5" name="椭圆 11"/>
            <p:cNvSpPr>
              <a:spLocks noChangeAspect="1" noChangeArrowheads="1"/>
            </p:cNvSpPr>
            <p:nvPr/>
          </p:nvSpPr>
          <p:spPr bwMode="auto">
            <a:xfrm>
              <a:off x="1598543" y="2225676"/>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6" name="椭圆 12"/>
            <p:cNvSpPr>
              <a:spLocks noChangeAspect="1" noChangeArrowheads="1"/>
            </p:cNvSpPr>
            <p:nvPr/>
          </p:nvSpPr>
          <p:spPr bwMode="auto">
            <a:xfrm>
              <a:off x="1811268" y="2333626"/>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7" name="椭圆 13"/>
            <p:cNvSpPr>
              <a:spLocks noChangeAspect="1" noChangeArrowheads="1"/>
            </p:cNvSpPr>
            <p:nvPr/>
          </p:nvSpPr>
          <p:spPr bwMode="auto">
            <a:xfrm>
              <a:off x="1979543" y="2501901"/>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8" name="椭圆 14"/>
            <p:cNvSpPr>
              <a:spLocks noChangeAspect="1" noChangeArrowheads="1"/>
            </p:cNvSpPr>
            <p:nvPr/>
          </p:nvSpPr>
          <p:spPr bwMode="auto">
            <a:xfrm>
              <a:off x="2089080" y="2714626"/>
              <a:ext cx="179388"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69" name="椭圆 15"/>
            <p:cNvSpPr>
              <a:spLocks noChangeAspect="1" noChangeArrowheads="1"/>
            </p:cNvSpPr>
            <p:nvPr/>
          </p:nvSpPr>
          <p:spPr bwMode="auto">
            <a:xfrm>
              <a:off x="2125593" y="2949576"/>
              <a:ext cx="179387"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0" name="椭圆 16"/>
            <p:cNvSpPr>
              <a:spLocks noChangeAspect="1" noChangeArrowheads="1"/>
            </p:cNvSpPr>
            <p:nvPr/>
          </p:nvSpPr>
          <p:spPr bwMode="auto">
            <a:xfrm>
              <a:off x="2089080" y="3184526"/>
              <a:ext cx="179388"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1" name="椭圆 17"/>
            <p:cNvSpPr>
              <a:spLocks noChangeAspect="1" noChangeArrowheads="1"/>
            </p:cNvSpPr>
            <p:nvPr/>
          </p:nvSpPr>
          <p:spPr bwMode="auto">
            <a:xfrm>
              <a:off x="1979543" y="3397251"/>
              <a:ext cx="180975"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2" name="椭圆 18"/>
            <p:cNvSpPr>
              <a:spLocks noChangeAspect="1" noChangeArrowheads="1"/>
            </p:cNvSpPr>
            <p:nvPr/>
          </p:nvSpPr>
          <p:spPr bwMode="auto">
            <a:xfrm>
              <a:off x="1811268" y="3565526"/>
              <a:ext cx="180975"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3" name="椭圆 19"/>
            <p:cNvSpPr>
              <a:spLocks noChangeAspect="1" noChangeArrowheads="1"/>
            </p:cNvSpPr>
            <p:nvPr/>
          </p:nvSpPr>
          <p:spPr bwMode="auto">
            <a:xfrm>
              <a:off x="1598543" y="3675063"/>
              <a:ext cx="180975" cy="179388"/>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4" name="椭圆 20"/>
            <p:cNvSpPr>
              <a:spLocks noChangeAspect="1" noChangeArrowheads="1"/>
            </p:cNvSpPr>
            <p:nvPr/>
          </p:nvSpPr>
          <p:spPr bwMode="auto">
            <a:xfrm>
              <a:off x="1363593" y="3711576"/>
              <a:ext cx="179387"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5" name="椭圆 21"/>
            <p:cNvSpPr>
              <a:spLocks noChangeAspect="1" noChangeArrowheads="1"/>
            </p:cNvSpPr>
            <p:nvPr/>
          </p:nvSpPr>
          <p:spPr bwMode="auto">
            <a:xfrm>
              <a:off x="1128643" y="3675063"/>
              <a:ext cx="179387" cy="179388"/>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6" name="椭圆 22"/>
            <p:cNvSpPr>
              <a:spLocks noChangeAspect="1" noChangeArrowheads="1"/>
            </p:cNvSpPr>
            <p:nvPr/>
          </p:nvSpPr>
          <p:spPr bwMode="auto">
            <a:xfrm>
              <a:off x="915918" y="3565526"/>
              <a:ext cx="179387"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7" name="椭圆 23"/>
            <p:cNvSpPr>
              <a:spLocks noChangeAspect="1" noChangeArrowheads="1"/>
            </p:cNvSpPr>
            <p:nvPr/>
          </p:nvSpPr>
          <p:spPr bwMode="auto">
            <a:xfrm>
              <a:off x="747643" y="3397251"/>
              <a:ext cx="179387"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8" name="椭圆 24"/>
            <p:cNvSpPr>
              <a:spLocks noChangeAspect="1" noChangeArrowheads="1"/>
            </p:cNvSpPr>
            <p:nvPr/>
          </p:nvSpPr>
          <p:spPr bwMode="auto">
            <a:xfrm>
              <a:off x="638105" y="3184526"/>
              <a:ext cx="180975"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79" name="文本框 109"/>
            <p:cNvSpPr txBox="1">
              <a:spLocks noChangeArrowheads="1"/>
            </p:cNvSpPr>
            <p:nvPr/>
          </p:nvSpPr>
          <p:spPr bwMode="auto">
            <a:xfrm>
              <a:off x="1022929" y="2747962"/>
              <a:ext cx="862307" cy="57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lang="en-US" altLang="zh-CN" sz="1800" dirty="0">
                  <a:solidFill>
                    <a:prstClr val="white"/>
                  </a:solidFill>
                  <a:latin typeface="Calibri"/>
                </a:rPr>
                <a:t>80</a:t>
              </a:r>
              <a:r>
                <a:rPr kumimoji="0" lang="en-US" altLang="zh-CN" sz="1800" b="0" i="0" u="none" strike="noStrike" kern="0" cap="none" spc="0" normalizeH="0" baseline="0" noProof="0" dirty="0">
                  <a:ln>
                    <a:noFill/>
                  </a:ln>
                  <a:solidFill>
                    <a:prstClr val="white"/>
                  </a:solidFill>
                  <a:effectLst/>
                  <a:uLnTx/>
                  <a:uFillTx/>
                  <a:latin typeface="Calibri"/>
                  <a:ea typeface="微软雅黑" charset="-122"/>
                </a:rPr>
                <a:t>%</a:t>
              </a:r>
              <a:endParaRPr kumimoji="0" lang="zh-CN" altLang="en-US" sz="1800" b="0" i="0" u="none" strike="noStrike" kern="0" cap="none" spc="0" normalizeH="0" baseline="0" noProof="0" dirty="0">
                <a:ln>
                  <a:noFill/>
                </a:ln>
                <a:solidFill>
                  <a:prstClr val="white"/>
                </a:solidFill>
                <a:effectLst/>
                <a:uLnTx/>
                <a:uFillTx/>
                <a:latin typeface="Calibri"/>
                <a:ea typeface="微软雅黑" charset="-122"/>
              </a:endParaRPr>
            </a:p>
          </p:txBody>
        </p:sp>
      </p:grpSp>
      <p:grpSp>
        <p:nvGrpSpPr>
          <p:cNvPr id="80" name="Group 79"/>
          <p:cNvGrpSpPr/>
          <p:nvPr/>
        </p:nvGrpSpPr>
        <p:grpSpPr>
          <a:xfrm>
            <a:off x="2445106" y="3338907"/>
            <a:ext cx="1064282" cy="1079589"/>
            <a:chOff x="3041650" y="2284413"/>
            <a:chExt cx="1704975" cy="1704975"/>
          </a:xfrm>
        </p:grpSpPr>
        <p:sp>
          <p:nvSpPr>
            <p:cNvPr id="81" name="椭圆 25"/>
            <p:cNvSpPr>
              <a:spLocks noChangeAspect="1" noChangeArrowheads="1"/>
            </p:cNvSpPr>
            <p:nvPr/>
          </p:nvSpPr>
          <p:spPr bwMode="auto">
            <a:xfrm>
              <a:off x="3354388" y="2597150"/>
              <a:ext cx="1079500" cy="107950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2" name="椭圆 26"/>
            <p:cNvSpPr>
              <a:spLocks noChangeAspect="1" noChangeArrowheads="1"/>
            </p:cNvSpPr>
            <p:nvPr/>
          </p:nvSpPr>
          <p:spPr bwMode="auto">
            <a:xfrm>
              <a:off x="3041650" y="3046413"/>
              <a:ext cx="180975"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3" name="椭圆 27"/>
            <p:cNvSpPr>
              <a:spLocks noChangeAspect="1" noChangeArrowheads="1"/>
            </p:cNvSpPr>
            <p:nvPr/>
          </p:nvSpPr>
          <p:spPr bwMode="auto">
            <a:xfrm>
              <a:off x="3079750" y="2811463"/>
              <a:ext cx="179388"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4" name="椭圆 28"/>
            <p:cNvSpPr>
              <a:spLocks noChangeAspect="1" noChangeArrowheads="1"/>
            </p:cNvSpPr>
            <p:nvPr/>
          </p:nvSpPr>
          <p:spPr bwMode="auto">
            <a:xfrm>
              <a:off x="3187700" y="2598738"/>
              <a:ext cx="179388"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5" name="椭圆 29"/>
            <p:cNvSpPr>
              <a:spLocks noChangeAspect="1" noChangeArrowheads="1"/>
            </p:cNvSpPr>
            <p:nvPr/>
          </p:nvSpPr>
          <p:spPr bwMode="auto">
            <a:xfrm>
              <a:off x="3355975" y="2430463"/>
              <a:ext cx="179388"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6" name="椭圆 30"/>
            <p:cNvSpPr>
              <a:spLocks noChangeAspect="1" noChangeArrowheads="1"/>
            </p:cNvSpPr>
            <p:nvPr/>
          </p:nvSpPr>
          <p:spPr bwMode="auto">
            <a:xfrm>
              <a:off x="3568700" y="2322513"/>
              <a:ext cx="179388" cy="179387"/>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7" name="椭圆 31"/>
            <p:cNvSpPr>
              <a:spLocks noChangeAspect="1" noChangeArrowheads="1"/>
            </p:cNvSpPr>
            <p:nvPr/>
          </p:nvSpPr>
          <p:spPr bwMode="auto">
            <a:xfrm>
              <a:off x="3803650" y="2284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8" name="椭圆 32"/>
            <p:cNvSpPr>
              <a:spLocks noChangeAspect="1" noChangeArrowheads="1"/>
            </p:cNvSpPr>
            <p:nvPr/>
          </p:nvSpPr>
          <p:spPr bwMode="auto">
            <a:xfrm>
              <a:off x="4038600" y="2322513"/>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89" name="椭圆 33"/>
            <p:cNvSpPr>
              <a:spLocks noChangeAspect="1" noChangeArrowheads="1"/>
            </p:cNvSpPr>
            <p:nvPr/>
          </p:nvSpPr>
          <p:spPr bwMode="auto">
            <a:xfrm>
              <a:off x="4251325" y="2430463"/>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0" name="椭圆 34"/>
            <p:cNvSpPr>
              <a:spLocks noChangeAspect="1" noChangeArrowheads="1"/>
            </p:cNvSpPr>
            <p:nvPr/>
          </p:nvSpPr>
          <p:spPr bwMode="auto">
            <a:xfrm>
              <a:off x="4419600" y="2598738"/>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1" name="椭圆 35"/>
            <p:cNvSpPr>
              <a:spLocks noChangeAspect="1" noChangeArrowheads="1"/>
            </p:cNvSpPr>
            <p:nvPr/>
          </p:nvSpPr>
          <p:spPr bwMode="auto">
            <a:xfrm>
              <a:off x="4529138" y="2811463"/>
              <a:ext cx="179387"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2" name="椭圆 36"/>
            <p:cNvSpPr>
              <a:spLocks noChangeAspect="1" noChangeArrowheads="1"/>
            </p:cNvSpPr>
            <p:nvPr/>
          </p:nvSpPr>
          <p:spPr bwMode="auto">
            <a:xfrm>
              <a:off x="4565650" y="3046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3" name="椭圆 37"/>
            <p:cNvSpPr>
              <a:spLocks noChangeAspect="1" noChangeArrowheads="1"/>
            </p:cNvSpPr>
            <p:nvPr/>
          </p:nvSpPr>
          <p:spPr bwMode="auto">
            <a:xfrm>
              <a:off x="4529138" y="3281363"/>
              <a:ext cx="179387"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4" name="椭圆 38"/>
            <p:cNvSpPr>
              <a:spLocks noChangeAspect="1" noChangeArrowheads="1"/>
            </p:cNvSpPr>
            <p:nvPr/>
          </p:nvSpPr>
          <p:spPr bwMode="auto">
            <a:xfrm>
              <a:off x="4419600" y="3494088"/>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5" name="椭圆 39"/>
            <p:cNvSpPr>
              <a:spLocks noChangeAspect="1" noChangeArrowheads="1"/>
            </p:cNvSpPr>
            <p:nvPr/>
          </p:nvSpPr>
          <p:spPr bwMode="auto">
            <a:xfrm>
              <a:off x="4251325" y="366236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6" name="椭圆 40"/>
            <p:cNvSpPr>
              <a:spLocks noChangeAspect="1" noChangeArrowheads="1"/>
            </p:cNvSpPr>
            <p:nvPr/>
          </p:nvSpPr>
          <p:spPr bwMode="auto">
            <a:xfrm>
              <a:off x="4038600" y="3771900"/>
              <a:ext cx="180975" cy="179388"/>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7" name="椭圆 41"/>
            <p:cNvSpPr>
              <a:spLocks noChangeAspect="1" noChangeArrowheads="1"/>
            </p:cNvSpPr>
            <p:nvPr/>
          </p:nvSpPr>
          <p:spPr bwMode="auto">
            <a:xfrm>
              <a:off x="3803650" y="3808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8" name="椭圆 42"/>
            <p:cNvSpPr>
              <a:spLocks noChangeAspect="1" noChangeArrowheads="1"/>
            </p:cNvSpPr>
            <p:nvPr/>
          </p:nvSpPr>
          <p:spPr bwMode="auto">
            <a:xfrm>
              <a:off x="3568700" y="3771900"/>
              <a:ext cx="179388" cy="179388"/>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99" name="椭圆 43"/>
            <p:cNvSpPr>
              <a:spLocks noChangeAspect="1" noChangeArrowheads="1"/>
            </p:cNvSpPr>
            <p:nvPr/>
          </p:nvSpPr>
          <p:spPr bwMode="auto">
            <a:xfrm>
              <a:off x="3355975" y="3662363"/>
              <a:ext cx="179388"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00" name="椭圆 44"/>
            <p:cNvSpPr>
              <a:spLocks noChangeAspect="1" noChangeArrowheads="1"/>
            </p:cNvSpPr>
            <p:nvPr/>
          </p:nvSpPr>
          <p:spPr bwMode="auto">
            <a:xfrm>
              <a:off x="3187700" y="3494088"/>
              <a:ext cx="179388"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01" name="椭圆 45"/>
            <p:cNvSpPr>
              <a:spLocks noChangeAspect="1" noChangeArrowheads="1"/>
            </p:cNvSpPr>
            <p:nvPr/>
          </p:nvSpPr>
          <p:spPr bwMode="auto">
            <a:xfrm>
              <a:off x="3079750" y="3281363"/>
              <a:ext cx="179388" cy="18097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02" name="文本框 110"/>
            <p:cNvSpPr txBox="1">
              <a:spLocks noChangeArrowheads="1"/>
            </p:cNvSpPr>
            <p:nvPr/>
          </p:nvSpPr>
          <p:spPr bwMode="auto">
            <a:xfrm>
              <a:off x="3426505" y="2844801"/>
              <a:ext cx="935267" cy="58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lang="en-US" altLang="zh-CN" sz="1800" dirty="0">
                  <a:solidFill>
                    <a:prstClr val="white"/>
                  </a:solidFill>
                  <a:latin typeface="Calibri"/>
                </a:rPr>
                <a:t>33</a:t>
              </a:r>
              <a:r>
                <a:rPr kumimoji="0" lang="en-US" altLang="zh-CN" sz="1800" b="0" i="0" u="none" strike="noStrike" kern="0" cap="none" spc="0" normalizeH="0" baseline="0" noProof="0" dirty="0">
                  <a:ln>
                    <a:noFill/>
                  </a:ln>
                  <a:solidFill>
                    <a:prstClr val="white"/>
                  </a:solidFill>
                  <a:effectLst/>
                  <a:uLnTx/>
                  <a:uFillTx/>
                  <a:latin typeface="Calibri"/>
                  <a:ea typeface="微软雅黑" charset="-122"/>
                </a:rPr>
                <a:t>%</a:t>
              </a:r>
              <a:endParaRPr kumimoji="0" lang="zh-CN" altLang="en-US" sz="1800" b="0" i="0" u="none" strike="noStrike" kern="0" cap="none" spc="0" normalizeH="0" baseline="0" noProof="0" dirty="0">
                <a:ln>
                  <a:noFill/>
                </a:ln>
                <a:solidFill>
                  <a:prstClr val="white"/>
                </a:solidFill>
                <a:effectLst/>
                <a:uLnTx/>
                <a:uFillTx/>
                <a:latin typeface="Calibri"/>
                <a:ea typeface="微软雅黑" charset="-122"/>
              </a:endParaRPr>
            </a:p>
          </p:txBody>
        </p:sp>
      </p:grpSp>
      <p:grpSp>
        <p:nvGrpSpPr>
          <p:cNvPr id="103" name="Group 5"/>
          <p:cNvGrpSpPr/>
          <p:nvPr/>
        </p:nvGrpSpPr>
        <p:grpSpPr>
          <a:xfrm>
            <a:off x="879676" y="1871791"/>
            <a:ext cx="357790" cy="357790"/>
            <a:chOff x="5061629" y="1546310"/>
            <a:chExt cx="357790" cy="357790"/>
          </a:xfrm>
          <a:solidFill>
            <a:sysClr val="window" lastClr="FFFFFF">
              <a:lumMod val="65000"/>
            </a:sysClr>
          </a:solidFill>
        </p:grpSpPr>
        <p:sp>
          <p:nvSpPr>
            <p:cNvPr id="104" name="Oval 27"/>
            <p:cNvSpPr/>
            <p:nvPr/>
          </p:nvSpPr>
          <p:spPr>
            <a:xfrm>
              <a:off x="5061629" y="1546310"/>
              <a:ext cx="357790" cy="35779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a:ln>
                  <a:noFill/>
                </a:ln>
                <a:solidFill>
                  <a:srgbClr val="FFFFFF"/>
                </a:solidFill>
                <a:effectLst/>
                <a:uLnTx/>
                <a:uFillTx/>
                <a:latin typeface="Calibri" charset="0"/>
                <a:ea typeface="Calibri" charset="0"/>
                <a:cs typeface="Calibri" charset="0"/>
              </a:endParaRPr>
            </a:p>
          </p:txBody>
        </p:sp>
        <p:sp>
          <p:nvSpPr>
            <p:cNvPr id="105" name="TextBox 31"/>
            <p:cNvSpPr txBox="1"/>
            <p:nvPr/>
          </p:nvSpPr>
          <p:spPr>
            <a:xfrm>
              <a:off x="5096929" y="1627065"/>
              <a:ext cx="280805" cy="184666"/>
            </a:xfrm>
            <a:prstGeom prst="rect">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marR="0" lvl="0" algn="l" rtl="0">
                <a:lnSpc>
                  <a:spcPct val="100000"/>
                </a:lnSpc>
                <a:spcBef>
                  <a:spcPts val="0"/>
                </a:spcBef>
                <a:spcAft>
                  <a:spcPts val="0"/>
                </a:spcAft>
              </a:defPPr>
              <a:lvl1pPr algn="ctr" eaLnBrk="1" hangingPunct="1">
                <a:spcBef>
                  <a:spcPct val="0"/>
                </a:spcBef>
                <a:buFont typeface="Arial" charset="0"/>
                <a:buNone/>
                <a:defRPr sz="1800">
                  <a:solidFill>
                    <a:srgbClr val="FFFFFF"/>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106" name="TextBox 105"/>
          <p:cNvSpPr txBox="1"/>
          <p:nvPr/>
        </p:nvSpPr>
        <p:spPr>
          <a:xfrm>
            <a:off x="1344837" y="1783269"/>
            <a:ext cx="2323570" cy="523220"/>
          </a:xfrm>
          <a:prstGeom prst="rect">
            <a:avLst/>
          </a:prstGeom>
          <a:noFill/>
        </p:spPr>
        <p:txBody>
          <a:bodyPr wrap="square" rtlCol="0">
            <a:spAutoFit/>
          </a:bodyPr>
          <a:lstStyle/>
          <a:p>
            <a:r>
              <a:rPr lang="en-US" dirty="0">
                <a:latin typeface="Calibri" charset="0"/>
                <a:ea typeface="Calibri" charset="0"/>
                <a:cs typeface="Calibri" charset="0"/>
              </a:rPr>
              <a:t>Change trade frequency from monthly to quarterly</a:t>
            </a:r>
          </a:p>
        </p:txBody>
      </p:sp>
      <p:sp>
        <p:nvSpPr>
          <p:cNvPr id="107" name="Rectangle 106"/>
          <p:cNvSpPr/>
          <p:nvPr/>
        </p:nvSpPr>
        <p:spPr>
          <a:xfrm>
            <a:off x="1367925" y="2688739"/>
            <a:ext cx="2417233" cy="307777"/>
          </a:xfrm>
          <a:prstGeom prst="rect">
            <a:avLst/>
          </a:prstGeom>
        </p:spPr>
        <p:txBody>
          <a:bodyPr wrap="square">
            <a:spAutoFit/>
          </a:bodyPr>
          <a:lstStyle/>
          <a:p>
            <a:r>
              <a:rPr lang="en-US" dirty="0">
                <a:latin typeface="Calibri" charset="0"/>
                <a:ea typeface="Calibri" charset="0"/>
                <a:cs typeface="Calibri" charset="0"/>
              </a:rPr>
              <a:t>Risk: negative events last long</a:t>
            </a:r>
          </a:p>
        </p:txBody>
      </p:sp>
      <p:grpSp>
        <p:nvGrpSpPr>
          <p:cNvPr id="108" name="Group 5"/>
          <p:cNvGrpSpPr/>
          <p:nvPr/>
        </p:nvGrpSpPr>
        <p:grpSpPr>
          <a:xfrm>
            <a:off x="858400" y="2677779"/>
            <a:ext cx="357790" cy="357790"/>
            <a:chOff x="5061629" y="1546310"/>
            <a:chExt cx="357790" cy="357790"/>
          </a:xfrm>
          <a:solidFill>
            <a:sysClr val="window" lastClr="FFFFFF">
              <a:lumMod val="65000"/>
            </a:sysClr>
          </a:solidFill>
        </p:grpSpPr>
        <p:sp>
          <p:nvSpPr>
            <p:cNvPr id="109" name="Oval 27"/>
            <p:cNvSpPr/>
            <p:nvPr/>
          </p:nvSpPr>
          <p:spPr>
            <a:xfrm>
              <a:off x="5061629" y="1546310"/>
              <a:ext cx="357790" cy="35779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a:ln>
                  <a:noFill/>
                </a:ln>
                <a:solidFill>
                  <a:srgbClr val="FFFFFF"/>
                </a:solidFill>
                <a:effectLst/>
                <a:uLnTx/>
                <a:uFillTx/>
                <a:latin typeface="Calibri" charset="0"/>
                <a:ea typeface="Calibri" charset="0"/>
                <a:cs typeface="Calibri" charset="0"/>
              </a:endParaRPr>
            </a:p>
          </p:txBody>
        </p:sp>
        <p:sp>
          <p:nvSpPr>
            <p:cNvPr id="110" name="TextBox 31"/>
            <p:cNvSpPr txBox="1"/>
            <p:nvPr/>
          </p:nvSpPr>
          <p:spPr>
            <a:xfrm>
              <a:off x="5096929" y="1627065"/>
              <a:ext cx="280805" cy="184666"/>
            </a:xfrm>
            <a:prstGeom prst="rect">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marR="0" lvl="0" algn="l" rtl="0">
                <a:lnSpc>
                  <a:spcPct val="100000"/>
                </a:lnSpc>
                <a:spcBef>
                  <a:spcPts val="0"/>
                </a:spcBef>
                <a:spcAft>
                  <a:spcPts val="0"/>
                </a:spcAft>
              </a:defPPr>
              <a:lvl1pPr algn="ctr" eaLnBrk="1" hangingPunct="1">
                <a:spcBef>
                  <a:spcPct val="0"/>
                </a:spcBef>
                <a:buFont typeface="Arial" charset="0"/>
                <a:buNone/>
                <a:defRPr sz="1800">
                  <a:solidFill>
                    <a:srgbClr val="FFFFFF"/>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111" name="Rectangle 110"/>
          <p:cNvSpPr/>
          <p:nvPr/>
        </p:nvSpPr>
        <p:spPr>
          <a:xfrm>
            <a:off x="5672345" y="1766151"/>
            <a:ext cx="2923414" cy="738664"/>
          </a:xfrm>
          <a:prstGeom prst="rect">
            <a:avLst/>
          </a:prstGeom>
        </p:spPr>
        <p:txBody>
          <a:bodyPr wrap="square">
            <a:spAutoFit/>
          </a:bodyPr>
          <a:lstStyle/>
          <a:p>
            <a:r>
              <a:rPr lang="en-US" dirty="0">
                <a:latin typeface="Calibri" charset="0"/>
                <a:ea typeface="Calibri" charset="0"/>
                <a:cs typeface="Calibri" charset="0"/>
              </a:rPr>
              <a:t>Set equal weight for the selected baskets to reduce the number of trades for adjusting the weights</a:t>
            </a:r>
          </a:p>
        </p:txBody>
      </p:sp>
      <p:sp>
        <p:nvSpPr>
          <p:cNvPr id="112" name="Rectangle 111"/>
          <p:cNvSpPr/>
          <p:nvPr/>
        </p:nvSpPr>
        <p:spPr>
          <a:xfrm>
            <a:off x="5675401" y="2685007"/>
            <a:ext cx="2417233" cy="307777"/>
          </a:xfrm>
          <a:prstGeom prst="rect">
            <a:avLst/>
          </a:prstGeom>
        </p:spPr>
        <p:txBody>
          <a:bodyPr wrap="square">
            <a:spAutoFit/>
          </a:bodyPr>
          <a:lstStyle/>
          <a:p>
            <a:r>
              <a:rPr lang="en-US" dirty="0">
                <a:latin typeface="Calibri" charset="0"/>
                <a:ea typeface="Calibri" charset="0"/>
                <a:cs typeface="Calibri" charset="0"/>
              </a:rPr>
              <a:t>Risk: portfolio is not optimized</a:t>
            </a:r>
          </a:p>
        </p:txBody>
      </p:sp>
      <p:grpSp>
        <p:nvGrpSpPr>
          <p:cNvPr id="113" name="Group 112"/>
          <p:cNvGrpSpPr/>
          <p:nvPr/>
        </p:nvGrpSpPr>
        <p:grpSpPr>
          <a:xfrm>
            <a:off x="963886" y="3349965"/>
            <a:ext cx="1064282" cy="1079589"/>
            <a:chOff x="3041650" y="2284413"/>
            <a:chExt cx="1704975" cy="1704975"/>
          </a:xfrm>
        </p:grpSpPr>
        <p:sp>
          <p:nvSpPr>
            <p:cNvPr id="114" name="椭圆 25"/>
            <p:cNvSpPr>
              <a:spLocks noChangeAspect="1" noChangeArrowheads="1"/>
            </p:cNvSpPr>
            <p:nvPr/>
          </p:nvSpPr>
          <p:spPr bwMode="auto">
            <a:xfrm>
              <a:off x="3354388" y="2597150"/>
              <a:ext cx="1079500" cy="107950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15" name="椭圆 26"/>
            <p:cNvSpPr>
              <a:spLocks noChangeAspect="1" noChangeArrowheads="1"/>
            </p:cNvSpPr>
            <p:nvPr/>
          </p:nvSpPr>
          <p:spPr bwMode="auto">
            <a:xfrm>
              <a:off x="3041650" y="3046413"/>
              <a:ext cx="180975" cy="180975"/>
            </a:xfrm>
            <a:prstGeom prst="ellipse">
              <a:avLst/>
            </a:prstGeom>
            <a:solidFill>
              <a:srgbClr val="1737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16" name="椭圆 27"/>
            <p:cNvSpPr>
              <a:spLocks noChangeAspect="1" noChangeArrowheads="1"/>
            </p:cNvSpPr>
            <p:nvPr/>
          </p:nvSpPr>
          <p:spPr bwMode="auto">
            <a:xfrm>
              <a:off x="3079750" y="2811463"/>
              <a:ext cx="179388" cy="179387"/>
            </a:xfrm>
            <a:prstGeom prst="ellipse">
              <a:avLst/>
            </a:prstGeom>
            <a:solidFill>
              <a:srgbClr val="1737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17" name="椭圆 28"/>
            <p:cNvSpPr>
              <a:spLocks noChangeAspect="1" noChangeArrowheads="1"/>
            </p:cNvSpPr>
            <p:nvPr/>
          </p:nvSpPr>
          <p:spPr bwMode="auto">
            <a:xfrm>
              <a:off x="3187700" y="2598738"/>
              <a:ext cx="179388"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ClrTx/>
                <a:buFont typeface="Arial" charset="0"/>
                <a:buNone/>
              </a:pPr>
              <a:endParaRPr lang="zh-CN" altLang="en-US" sz="1800">
                <a:solidFill>
                  <a:srgbClr val="FFFFFF"/>
                </a:solidFill>
                <a:latin typeface="Segoe UI" charset="0"/>
                <a:ea typeface="微软雅黑" charset="-122"/>
              </a:endParaRPr>
            </a:p>
          </p:txBody>
        </p:sp>
        <p:sp>
          <p:nvSpPr>
            <p:cNvPr id="118" name="椭圆 29"/>
            <p:cNvSpPr>
              <a:spLocks noChangeAspect="1" noChangeArrowheads="1"/>
            </p:cNvSpPr>
            <p:nvPr/>
          </p:nvSpPr>
          <p:spPr bwMode="auto">
            <a:xfrm>
              <a:off x="3355975" y="2430463"/>
              <a:ext cx="179388" cy="179387"/>
            </a:xfrm>
            <a:prstGeom prst="ellipse">
              <a:avLst/>
            </a:prstGeom>
            <a:solidFill>
              <a:srgbClr val="1737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19" name="椭圆 30"/>
            <p:cNvSpPr>
              <a:spLocks noChangeAspect="1" noChangeArrowheads="1"/>
            </p:cNvSpPr>
            <p:nvPr/>
          </p:nvSpPr>
          <p:spPr bwMode="auto">
            <a:xfrm>
              <a:off x="3568700" y="2322513"/>
              <a:ext cx="179388" cy="179387"/>
            </a:xfrm>
            <a:prstGeom prst="ellipse">
              <a:avLst/>
            </a:prstGeom>
            <a:solidFill>
              <a:srgbClr val="1737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0" name="椭圆 31"/>
            <p:cNvSpPr>
              <a:spLocks noChangeAspect="1" noChangeArrowheads="1"/>
            </p:cNvSpPr>
            <p:nvPr/>
          </p:nvSpPr>
          <p:spPr bwMode="auto">
            <a:xfrm>
              <a:off x="3803650" y="2284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1" name="椭圆 32"/>
            <p:cNvSpPr>
              <a:spLocks noChangeAspect="1" noChangeArrowheads="1"/>
            </p:cNvSpPr>
            <p:nvPr/>
          </p:nvSpPr>
          <p:spPr bwMode="auto">
            <a:xfrm>
              <a:off x="4038600" y="2322513"/>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2" name="椭圆 33"/>
            <p:cNvSpPr>
              <a:spLocks noChangeAspect="1" noChangeArrowheads="1"/>
            </p:cNvSpPr>
            <p:nvPr/>
          </p:nvSpPr>
          <p:spPr bwMode="auto">
            <a:xfrm>
              <a:off x="4251325" y="2430463"/>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3" name="椭圆 34"/>
            <p:cNvSpPr>
              <a:spLocks noChangeAspect="1" noChangeArrowheads="1"/>
            </p:cNvSpPr>
            <p:nvPr/>
          </p:nvSpPr>
          <p:spPr bwMode="auto">
            <a:xfrm>
              <a:off x="4419600" y="2598738"/>
              <a:ext cx="180975"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4" name="椭圆 35"/>
            <p:cNvSpPr>
              <a:spLocks noChangeAspect="1" noChangeArrowheads="1"/>
            </p:cNvSpPr>
            <p:nvPr/>
          </p:nvSpPr>
          <p:spPr bwMode="auto">
            <a:xfrm>
              <a:off x="4529138" y="2811463"/>
              <a:ext cx="179387" cy="179387"/>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5" name="椭圆 36"/>
            <p:cNvSpPr>
              <a:spLocks noChangeAspect="1" noChangeArrowheads="1"/>
            </p:cNvSpPr>
            <p:nvPr/>
          </p:nvSpPr>
          <p:spPr bwMode="auto">
            <a:xfrm>
              <a:off x="4565650" y="3046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6" name="椭圆 37"/>
            <p:cNvSpPr>
              <a:spLocks noChangeAspect="1" noChangeArrowheads="1"/>
            </p:cNvSpPr>
            <p:nvPr/>
          </p:nvSpPr>
          <p:spPr bwMode="auto">
            <a:xfrm>
              <a:off x="4529138" y="3281363"/>
              <a:ext cx="179387"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7" name="椭圆 38"/>
            <p:cNvSpPr>
              <a:spLocks noChangeAspect="1" noChangeArrowheads="1"/>
            </p:cNvSpPr>
            <p:nvPr/>
          </p:nvSpPr>
          <p:spPr bwMode="auto">
            <a:xfrm>
              <a:off x="4419600" y="3494088"/>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8" name="椭圆 39"/>
            <p:cNvSpPr>
              <a:spLocks noChangeAspect="1" noChangeArrowheads="1"/>
            </p:cNvSpPr>
            <p:nvPr/>
          </p:nvSpPr>
          <p:spPr bwMode="auto">
            <a:xfrm>
              <a:off x="4251325" y="366236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29" name="椭圆 40"/>
            <p:cNvSpPr>
              <a:spLocks noChangeAspect="1" noChangeArrowheads="1"/>
            </p:cNvSpPr>
            <p:nvPr/>
          </p:nvSpPr>
          <p:spPr bwMode="auto">
            <a:xfrm>
              <a:off x="4038600" y="3771900"/>
              <a:ext cx="180975" cy="179388"/>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0" name="椭圆 41"/>
            <p:cNvSpPr>
              <a:spLocks noChangeAspect="1" noChangeArrowheads="1"/>
            </p:cNvSpPr>
            <p:nvPr/>
          </p:nvSpPr>
          <p:spPr bwMode="auto">
            <a:xfrm>
              <a:off x="3803650" y="3808413"/>
              <a:ext cx="180975"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1" name="椭圆 42"/>
            <p:cNvSpPr>
              <a:spLocks noChangeAspect="1" noChangeArrowheads="1"/>
            </p:cNvSpPr>
            <p:nvPr/>
          </p:nvSpPr>
          <p:spPr bwMode="auto">
            <a:xfrm>
              <a:off x="3568700" y="3771900"/>
              <a:ext cx="179388" cy="179388"/>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2" name="椭圆 43"/>
            <p:cNvSpPr>
              <a:spLocks noChangeAspect="1" noChangeArrowheads="1"/>
            </p:cNvSpPr>
            <p:nvPr/>
          </p:nvSpPr>
          <p:spPr bwMode="auto">
            <a:xfrm>
              <a:off x="3355975" y="3662363"/>
              <a:ext cx="179388"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3" name="椭圆 44"/>
            <p:cNvSpPr>
              <a:spLocks noChangeAspect="1" noChangeArrowheads="1"/>
            </p:cNvSpPr>
            <p:nvPr/>
          </p:nvSpPr>
          <p:spPr bwMode="auto">
            <a:xfrm>
              <a:off x="3187700" y="3494088"/>
              <a:ext cx="179388" cy="180975"/>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4" name="椭圆 45"/>
            <p:cNvSpPr>
              <a:spLocks noChangeAspect="1" noChangeArrowheads="1"/>
            </p:cNvSpPr>
            <p:nvPr/>
          </p:nvSpPr>
          <p:spPr bwMode="auto">
            <a:xfrm>
              <a:off x="3079750" y="3281363"/>
              <a:ext cx="179388" cy="180975"/>
            </a:xfrm>
            <a:prstGeom prst="ellipse">
              <a:avLst/>
            </a:prstGeom>
            <a:solidFill>
              <a:srgbClr val="1737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5" name="文本框 110"/>
            <p:cNvSpPr txBox="1">
              <a:spLocks noChangeArrowheads="1"/>
            </p:cNvSpPr>
            <p:nvPr/>
          </p:nvSpPr>
          <p:spPr bwMode="auto">
            <a:xfrm>
              <a:off x="3332773" y="2844801"/>
              <a:ext cx="1122733" cy="58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lang="en-US" altLang="zh-CN" sz="1800" dirty="0">
                  <a:solidFill>
                    <a:prstClr val="white"/>
                  </a:solidFill>
                  <a:latin typeface="Calibri"/>
                </a:rPr>
                <a:t>100</a:t>
              </a:r>
              <a:r>
                <a:rPr kumimoji="0" lang="en-US" altLang="zh-CN" sz="1800" b="0" i="0" u="none" strike="noStrike" kern="0" cap="none" spc="0" normalizeH="0" baseline="0" noProof="0" dirty="0">
                  <a:ln>
                    <a:noFill/>
                  </a:ln>
                  <a:solidFill>
                    <a:prstClr val="white"/>
                  </a:solidFill>
                  <a:effectLst/>
                  <a:uLnTx/>
                  <a:uFillTx/>
                  <a:latin typeface="Calibri"/>
                  <a:ea typeface="微软雅黑" charset="-122"/>
                </a:rPr>
                <a:t>%</a:t>
              </a:r>
              <a:endParaRPr kumimoji="0" lang="zh-CN" altLang="en-US" sz="1800" b="0" i="0" u="none" strike="noStrike" kern="0" cap="none" spc="0" normalizeH="0" baseline="0" noProof="0" dirty="0">
                <a:ln>
                  <a:noFill/>
                </a:ln>
                <a:solidFill>
                  <a:prstClr val="white"/>
                </a:solidFill>
                <a:effectLst/>
                <a:uLnTx/>
                <a:uFillTx/>
                <a:latin typeface="Calibri"/>
                <a:ea typeface="微软雅黑" charset="-122"/>
              </a:endParaRPr>
            </a:p>
          </p:txBody>
        </p:sp>
      </p:grpSp>
      <p:grpSp>
        <p:nvGrpSpPr>
          <p:cNvPr id="136" name="Group 135"/>
          <p:cNvGrpSpPr/>
          <p:nvPr/>
        </p:nvGrpSpPr>
        <p:grpSpPr>
          <a:xfrm>
            <a:off x="5167227" y="3349965"/>
            <a:ext cx="1153256" cy="1104290"/>
            <a:chOff x="601593" y="2187576"/>
            <a:chExt cx="1703387" cy="1704975"/>
          </a:xfrm>
        </p:grpSpPr>
        <p:sp>
          <p:nvSpPr>
            <p:cNvPr id="137" name="椭圆 3"/>
            <p:cNvSpPr>
              <a:spLocks noChangeAspect="1" noChangeArrowheads="1"/>
            </p:cNvSpPr>
            <p:nvPr/>
          </p:nvSpPr>
          <p:spPr bwMode="auto">
            <a:xfrm>
              <a:off x="914330" y="2500313"/>
              <a:ext cx="1079500" cy="1079500"/>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200" b="0" i="0" u="none" strike="noStrike" kern="0" cap="none" spc="0" normalizeH="0" baseline="0" noProof="0" dirty="0">
                <a:ln>
                  <a:noFill/>
                </a:ln>
                <a:solidFill>
                  <a:srgbClr val="FFFFFF"/>
                </a:solidFill>
                <a:effectLst/>
                <a:uLnTx/>
                <a:uFillTx/>
                <a:latin typeface="Calibri"/>
                <a:ea typeface="微软雅黑" charset="-122"/>
              </a:endParaRPr>
            </a:p>
          </p:txBody>
        </p:sp>
        <p:sp>
          <p:nvSpPr>
            <p:cNvPr id="138" name="椭圆 4"/>
            <p:cNvSpPr>
              <a:spLocks noChangeAspect="1" noChangeArrowheads="1"/>
            </p:cNvSpPr>
            <p:nvPr/>
          </p:nvSpPr>
          <p:spPr bwMode="auto">
            <a:xfrm>
              <a:off x="601593" y="2949576"/>
              <a:ext cx="179387"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39" name="椭圆 5"/>
            <p:cNvSpPr>
              <a:spLocks noChangeAspect="1" noChangeArrowheads="1"/>
            </p:cNvSpPr>
            <p:nvPr/>
          </p:nvSpPr>
          <p:spPr bwMode="auto">
            <a:xfrm>
              <a:off x="638105" y="2714626"/>
              <a:ext cx="180975" cy="17938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0" name="椭圆 7"/>
            <p:cNvSpPr>
              <a:spLocks noChangeAspect="1" noChangeArrowheads="1"/>
            </p:cNvSpPr>
            <p:nvPr/>
          </p:nvSpPr>
          <p:spPr bwMode="auto">
            <a:xfrm>
              <a:off x="747643" y="2501901"/>
              <a:ext cx="179387" cy="17938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1" name="椭圆 8"/>
            <p:cNvSpPr>
              <a:spLocks noChangeAspect="1" noChangeArrowheads="1"/>
            </p:cNvSpPr>
            <p:nvPr/>
          </p:nvSpPr>
          <p:spPr bwMode="auto">
            <a:xfrm>
              <a:off x="915918" y="2333626"/>
              <a:ext cx="179387" cy="17938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2" name="椭圆 9"/>
            <p:cNvSpPr>
              <a:spLocks noChangeAspect="1" noChangeArrowheads="1"/>
            </p:cNvSpPr>
            <p:nvPr/>
          </p:nvSpPr>
          <p:spPr bwMode="auto">
            <a:xfrm>
              <a:off x="1128643" y="2225676"/>
              <a:ext cx="179387" cy="17938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3" name="椭圆 10"/>
            <p:cNvSpPr>
              <a:spLocks noChangeAspect="1" noChangeArrowheads="1"/>
            </p:cNvSpPr>
            <p:nvPr/>
          </p:nvSpPr>
          <p:spPr bwMode="auto">
            <a:xfrm>
              <a:off x="1363593" y="2187576"/>
              <a:ext cx="179387"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4" name="椭圆 11"/>
            <p:cNvSpPr>
              <a:spLocks noChangeAspect="1" noChangeArrowheads="1"/>
            </p:cNvSpPr>
            <p:nvPr/>
          </p:nvSpPr>
          <p:spPr bwMode="auto">
            <a:xfrm>
              <a:off x="1598543" y="2225676"/>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5" name="椭圆 12"/>
            <p:cNvSpPr>
              <a:spLocks noChangeAspect="1" noChangeArrowheads="1"/>
            </p:cNvSpPr>
            <p:nvPr/>
          </p:nvSpPr>
          <p:spPr bwMode="auto">
            <a:xfrm>
              <a:off x="1811268" y="2333626"/>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6" name="椭圆 13"/>
            <p:cNvSpPr>
              <a:spLocks noChangeAspect="1" noChangeArrowheads="1"/>
            </p:cNvSpPr>
            <p:nvPr/>
          </p:nvSpPr>
          <p:spPr bwMode="auto">
            <a:xfrm>
              <a:off x="1979543" y="2501901"/>
              <a:ext cx="180975"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7" name="椭圆 14"/>
            <p:cNvSpPr>
              <a:spLocks noChangeAspect="1" noChangeArrowheads="1"/>
            </p:cNvSpPr>
            <p:nvPr/>
          </p:nvSpPr>
          <p:spPr bwMode="auto">
            <a:xfrm>
              <a:off x="2089080" y="2714626"/>
              <a:ext cx="179388" cy="179387"/>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8" name="椭圆 15"/>
            <p:cNvSpPr>
              <a:spLocks noChangeAspect="1" noChangeArrowheads="1"/>
            </p:cNvSpPr>
            <p:nvPr/>
          </p:nvSpPr>
          <p:spPr bwMode="auto">
            <a:xfrm>
              <a:off x="2125593" y="2949576"/>
              <a:ext cx="179387"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49" name="椭圆 16"/>
            <p:cNvSpPr>
              <a:spLocks noChangeAspect="1" noChangeArrowheads="1"/>
            </p:cNvSpPr>
            <p:nvPr/>
          </p:nvSpPr>
          <p:spPr bwMode="auto">
            <a:xfrm>
              <a:off x="2089080" y="3184526"/>
              <a:ext cx="179388"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0" name="椭圆 17"/>
            <p:cNvSpPr>
              <a:spLocks noChangeAspect="1" noChangeArrowheads="1"/>
            </p:cNvSpPr>
            <p:nvPr/>
          </p:nvSpPr>
          <p:spPr bwMode="auto">
            <a:xfrm>
              <a:off x="1979543" y="3397251"/>
              <a:ext cx="180975" cy="180975"/>
            </a:xfrm>
            <a:prstGeom prst="ellipse">
              <a:avLst/>
            </a:pr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1" name="椭圆 18"/>
            <p:cNvSpPr>
              <a:spLocks noChangeAspect="1" noChangeArrowheads="1"/>
            </p:cNvSpPr>
            <p:nvPr/>
          </p:nvSpPr>
          <p:spPr bwMode="auto">
            <a:xfrm>
              <a:off x="1811268" y="3565526"/>
              <a:ext cx="180975"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2" name="椭圆 19"/>
            <p:cNvSpPr>
              <a:spLocks noChangeAspect="1" noChangeArrowheads="1"/>
            </p:cNvSpPr>
            <p:nvPr/>
          </p:nvSpPr>
          <p:spPr bwMode="auto">
            <a:xfrm>
              <a:off x="1598543" y="3675063"/>
              <a:ext cx="180975" cy="179388"/>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3" name="椭圆 20"/>
            <p:cNvSpPr>
              <a:spLocks noChangeAspect="1" noChangeArrowheads="1"/>
            </p:cNvSpPr>
            <p:nvPr/>
          </p:nvSpPr>
          <p:spPr bwMode="auto">
            <a:xfrm>
              <a:off x="1363593" y="3711576"/>
              <a:ext cx="179387"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4" name="椭圆 21"/>
            <p:cNvSpPr>
              <a:spLocks noChangeAspect="1" noChangeArrowheads="1"/>
            </p:cNvSpPr>
            <p:nvPr/>
          </p:nvSpPr>
          <p:spPr bwMode="auto">
            <a:xfrm>
              <a:off x="1128643" y="3675063"/>
              <a:ext cx="179387" cy="179388"/>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5" name="椭圆 22"/>
            <p:cNvSpPr>
              <a:spLocks noChangeAspect="1" noChangeArrowheads="1"/>
            </p:cNvSpPr>
            <p:nvPr/>
          </p:nvSpPr>
          <p:spPr bwMode="auto">
            <a:xfrm>
              <a:off x="915918" y="3565526"/>
              <a:ext cx="179387"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6" name="椭圆 23"/>
            <p:cNvSpPr>
              <a:spLocks noChangeAspect="1" noChangeArrowheads="1"/>
            </p:cNvSpPr>
            <p:nvPr/>
          </p:nvSpPr>
          <p:spPr bwMode="auto">
            <a:xfrm>
              <a:off x="747643" y="3397251"/>
              <a:ext cx="179387"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7" name="椭圆 24"/>
            <p:cNvSpPr>
              <a:spLocks noChangeAspect="1" noChangeArrowheads="1"/>
            </p:cNvSpPr>
            <p:nvPr/>
          </p:nvSpPr>
          <p:spPr bwMode="auto">
            <a:xfrm>
              <a:off x="638105" y="3184526"/>
              <a:ext cx="180975" cy="18097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zh-CN" altLang="en-US" sz="1800" b="0" i="0" u="none" strike="noStrike" kern="0" cap="none" spc="0" normalizeH="0" baseline="0" noProof="0">
                <a:ln>
                  <a:noFill/>
                </a:ln>
                <a:solidFill>
                  <a:srgbClr val="FFFFFF"/>
                </a:solidFill>
                <a:effectLst/>
                <a:uLnTx/>
                <a:uFillTx/>
                <a:latin typeface="Segoe UI" charset="0"/>
                <a:ea typeface="微软雅黑" charset="-122"/>
              </a:endParaRPr>
            </a:p>
          </p:txBody>
        </p:sp>
        <p:sp>
          <p:nvSpPr>
            <p:cNvPr id="158" name="文本框 109"/>
            <p:cNvSpPr txBox="1">
              <a:spLocks noChangeArrowheads="1"/>
            </p:cNvSpPr>
            <p:nvPr/>
          </p:nvSpPr>
          <p:spPr bwMode="auto">
            <a:xfrm>
              <a:off x="936508" y="2747962"/>
              <a:ext cx="1035149" cy="57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lang="en-US" altLang="zh-CN" sz="1800" dirty="0">
                  <a:solidFill>
                    <a:prstClr val="white"/>
                  </a:solidFill>
                  <a:latin typeface="Calibri"/>
                </a:rPr>
                <a:t>100</a:t>
              </a:r>
              <a:r>
                <a:rPr kumimoji="0" lang="en-US" altLang="zh-CN" sz="1800" b="0" i="0" u="none" strike="noStrike" kern="0" cap="none" spc="0" normalizeH="0" baseline="0" noProof="0" dirty="0">
                  <a:ln>
                    <a:noFill/>
                  </a:ln>
                  <a:solidFill>
                    <a:prstClr val="white"/>
                  </a:solidFill>
                  <a:effectLst/>
                  <a:uLnTx/>
                  <a:uFillTx/>
                  <a:latin typeface="Calibri"/>
                  <a:ea typeface="微软雅黑" charset="-122"/>
                </a:rPr>
                <a:t>%</a:t>
              </a:r>
              <a:endParaRPr kumimoji="0" lang="zh-CN" altLang="en-US" sz="1800" b="0" i="0" u="none" strike="noStrike" kern="0" cap="none" spc="0" normalizeH="0" baseline="0" noProof="0" dirty="0">
                <a:ln>
                  <a:noFill/>
                </a:ln>
                <a:solidFill>
                  <a:prstClr val="white"/>
                </a:solidFill>
                <a:effectLst/>
                <a:uLnTx/>
                <a:uFillTx/>
                <a:latin typeface="Calibri"/>
                <a:ea typeface="微软雅黑" charset="-122"/>
              </a:endParaRPr>
            </a:p>
          </p:txBody>
        </p:sp>
      </p:grpSp>
      <p:cxnSp>
        <p:nvCxnSpPr>
          <p:cNvPr id="160" name="Straight Arrow Connector 159"/>
          <p:cNvCxnSpPr/>
          <p:nvPr/>
        </p:nvCxnSpPr>
        <p:spPr>
          <a:xfrm>
            <a:off x="2062893" y="3889468"/>
            <a:ext cx="3214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6370926" y="3926727"/>
            <a:ext cx="3214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8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Cost </a:t>
            </a:r>
            <a:r>
              <a:rPr lang="mr-IN" dirty="0"/>
              <a:t>–</a:t>
            </a:r>
            <a:r>
              <a:rPr lang="en-US" dirty="0"/>
              <a:t> Board Lot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13</a:t>
            </a:fld>
            <a:endParaRPr lang="uk-UA"/>
          </a:p>
        </p:txBody>
      </p:sp>
      <p:cxnSp>
        <p:nvCxnSpPr>
          <p:cNvPr id="13" name="Straight Connector 21"/>
          <p:cNvCxnSpPr/>
          <p:nvPr/>
        </p:nvCxnSpPr>
        <p:spPr>
          <a:xfrm>
            <a:off x="4490977" y="1577774"/>
            <a:ext cx="0" cy="2743200"/>
          </a:xfrm>
          <a:prstGeom prst="line">
            <a:avLst/>
          </a:prstGeom>
          <a:noFill/>
          <a:ln w="9525" cap="flat" cmpd="sng" algn="ctr">
            <a:solidFill>
              <a:srgbClr val="333896"/>
            </a:solidFill>
            <a:prstDash val="solid"/>
          </a:ln>
          <a:effectLst/>
        </p:spPr>
      </p:cxnSp>
      <p:sp>
        <p:nvSpPr>
          <p:cNvPr id="14" name="圆角矩形 7"/>
          <p:cNvSpPr/>
          <p:nvPr/>
        </p:nvSpPr>
        <p:spPr>
          <a:xfrm>
            <a:off x="879676" y="947841"/>
            <a:ext cx="2939970" cy="408731"/>
          </a:xfrm>
          <a:prstGeom prst="roundRect">
            <a:avLst/>
          </a:prstGeom>
          <a:solidFill>
            <a:srgbClr val="1E77BC">
              <a:lumMod val="50000"/>
            </a:srgbClr>
          </a:solidFill>
          <a:ln w="9525" cap="flat" cmpd="sng" algn="ctr">
            <a:solidFill>
              <a:srgbClr val="1E77BC"/>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Calibri" charset="0"/>
                <a:ea typeface="Calibri" charset="0"/>
                <a:cs typeface="Calibri" charset="0"/>
              </a:rPr>
              <a:t>Reduce number of Stocks</a:t>
            </a:r>
            <a:endParaRPr kumimoji="1" lang="zh-CN" altLang="en-US" sz="1800" b="0" i="0" u="none" strike="noStrike" kern="1200" cap="none" spc="0" normalizeH="0" baseline="0" noProof="0" dirty="0">
              <a:ln>
                <a:noFill/>
              </a:ln>
              <a:solidFill>
                <a:prstClr val="white"/>
              </a:solidFill>
              <a:effectLst/>
              <a:uLnTx/>
              <a:uFillTx/>
              <a:latin typeface="Calibri" charset="0"/>
              <a:ea typeface="Calibri" charset="0"/>
              <a:cs typeface="Calibri" charset="0"/>
            </a:endParaRPr>
          </a:p>
        </p:txBody>
      </p:sp>
      <p:sp>
        <p:nvSpPr>
          <p:cNvPr id="15" name="圆角矩形 21"/>
          <p:cNvSpPr/>
          <p:nvPr/>
        </p:nvSpPr>
        <p:spPr>
          <a:xfrm>
            <a:off x="5152664" y="974607"/>
            <a:ext cx="2939970" cy="408731"/>
          </a:xfrm>
          <a:prstGeom prst="roundRect">
            <a:avLst/>
          </a:prstGeom>
          <a:solidFill>
            <a:sysClr val="window" lastClr="FFFFFF">
              <a:lumMod val="65000"/>
            </a:sysClr>
          </a:solidFill>
          <a:ln w="9525" cap="flat" cmpd="sng" algn="ctr">
            <a:solidFill>
              <a:sysClr val="window" lastClr="FFFFFF">
                <a:lumMod val="6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Calibri" charset="0"/>
                <a:ea typeface="Calibri" charset="0"/>
                <a:cs typeface="Calibri" charset="0"/>
              </a:rPr>
              <a:t>Enlarge the Portfolio</a:t>
            </a:r>
            <a:endParaRPr kumimoji="1" lang="zh-CN" altLang="en-US" sz="1800" b="0" i="0" u="none" strike="noStrike" kern="1200" cap="none" spc="0" normalizeH="0" baseline="0" noProof="0" dirty="0">
              <a:ln>
                <a:noFill/>
              </a:ln>
              <a:solidFill>
                <a:prstClr val="white"/>
              </a:solidFill>
              <a:effectLst/>
              <a:uLnTx/>
              <a:uFillTx/>
              <a:latin typeface="Calibri" charset="0"/>
              <a:ea typeface="Calibri" charset="0"/>
              <a:cs typeface="Calibri" charset="0"/>
            </a:endParaRPr>
          </a:p>
        </p:txBody>
      </p:sp>
      <p:grpSp>
        <p:nvGrpSpPr>
          <p:cNvPr id="16" name="Group 5"/>
          <p:cNvGrpSpPr/>
          <p:nvPr/>
        </p:nvGrpSpPr>
        <p:grpSpPr>
          <a:xfrm>
            <a:off x="5144273" y="1848757"/>
            <a:ext cx="357790" cy="357790"/>
            <a:chOff x="5061629" y="1546310"/>
            <a:chExt cx="357790" cy="357790"/>
          </a:xfrm>
          <a:solidFill>
            <a:sysClr val="window" lastClr="FFFFFF">
              <a:lumMod val="65000"/>
            </a:sysClr>
          </a:solidFill>
        </p:grpSpPr>
        <p:sp>
          <p:nvSpPr>
            <p:cNvPr id="17" name="Oval 27"/>
            <p:cNvSpPr/>
            <p:nvPr/>
          </p:nvSpPr>
          <p:spPr>
            <a:xfrm>
              <a:off x="5061629" y="1546310"/>
              <a:ext cx="357790" cy="357790"/>
            </a:xfrm>
            <a:prstGeom prst="ellipse">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charset="0"/>
                <a:ea typeface="Calibri" charset="0"/>
                <a:cs typeface="Calibri" charset="0"/>
              </a:endParaRPr>
            </a:p>
          </p:txBody>
        </p:sp>
        <p:sp>
          <p:nvSpPr>
            <p:cNvPr id="18" name="TextBox 31"/>
            <p:cNvSpPr txBox="1"/>
            <p:nvPr/>
          </p:nvSpPr>
          <p:spPr>
            <a:xfrm>
              <a:off x="5096929" y="1627065"/>
              <a:ext cx="280805" cy="184666"/>
            </a:xfrm>
            <a:prstGeom prst="rect">
              <a:avLst/>
            </a:prstGeom>
            <a:grp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20" normalizeH="0" baseline="0" noProof="0" dirty="0">
                <a:ln>
                  <a:noFill/>
                </a:ln>
                <a:solidFill>
                  <a:prstClr val="white"/>
                </a:solidFill>
                <a:effectLst/>
                <a:uLnTx/>
                <a:uFillTx/>
                <a:latin typeface="Calibri" charset="0"/>
                <a:ea typeface="Calibri" charset="0"/>
                <a:cs typeface="Calibri" charset="0"/>
              </a:endParaRPr>
            </a:p>
          </p:txBody>
        </p:sp>
      </p:grpSp>
      <p:grpSp>
        <p:nvGrpSpPr>
          <p:cNvPr id="19" name="Group 6"/>
          <p:cNvGrpSpPr/>
          <p:nvPr/>
        </p:nvGrpSpPr>
        <p:grpSpPr>
          <a:xfrm>
            <a:off x="5144273" y="2671966"/>
            <a:ext cx="357790" cy="357790"/>
            <a:chOff x="5061629" y="2310027"/>
            <a:chExt cx="357790" cy="357790"/>
          </a:xfrm>
          <a:solidFill>
            <a:sysClr val="window" lastClr="FFFFFF">
              <a:lumMod val="65000"/>
            </a:sysClr>
          </a:solidFill>
        </p:grpSpPr>
        <p:sp>
          <p:nvSpPr>
            <p:cNvPr id="20" name="Oval 66"/>
            <p:cNvSpPr/>
            <p:nvPr/>
          </p:nvSpPr>
          <p:spPr>
            <a:xfrm>
              <a:off x="5061629" y="2310027"/>
              <a:ext cx="357790" cy="357790"/>
            </a:xfrm>
            <a:prstGeom prst="ellipse">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charset="0"/>
                <a:ea typeface="Calibri" charset="0"/>
                <a:cs typeface="Calibri" charset="0"/>
              </a:endParaRPr>
            </a:p>
          </p:txBody>
        </p:sp>
        <p:sp>
          <p:nvSpPr>
            <p:cNvPr id="21" name="TextBox 67"/>
            <p:cNvSpPr txBox="1"/>
            <p:nvPr/>
          </p:nvSpPr>
          <p:spPr>
            <a:xfrm>
              <a:off x="5096929" y="2390782"/>
              <a:ext cx="280805" cy="184666"/>
            </a:xfrm>
            <a:prstGeom prst="rect">
              <a:avLst/>
            </a:prstGeom>
            <a:grp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20" normalizeH="0" baseline="0" noProof="0" dirty="0">
                <a:ln>
                  <a:noFill/>
                </a:ln>
                <a:solidFill>
                  <a:prstClr val="white"/>
                </a:solidFill>
                <a:effectLst/>
                <a:uLnTx/>
                <a:uFillTx/>
                <a:latin typeface="Calibri" charset="0"/>
                <a:ea typeface="Calibri" charset="0"/>
                <a:cs typeface="Calibri" charset="0"/>
              </a:endParaRPr>
            </a:p>
          </p:txBody>
        </p:sp>
      </p:grpSp>
      <p:sp>
        <p:nvSpPr>
          <p:cNvPr id="126" name="TextBox 125"/>
          <p:cNvSpPr txBox="1"/>
          <p:nvPr/>
        </p:nvSpPr>
        <p:spPr>
          <a:xfrm>
            <a:off x="1264679" y="1799039"/>
            <a:ext cx="3052960" cy="523220"/>
          </a:xfrm>
          <a:prstGeom prst="rect">
            <a:avLst/>
          </a:prstGeom>
          <a:noFill/>
        </p:spPr>
        <p:txBody>
          <a:bodyPr wrap="square" rtlCol="0">
            <a:spAutoFit/>
          </a:bodyPr>
          <a:lstStyle/>
          <a:p>
            <a:r>
              <a:rPr lang="en-US" dirty="0">
                <a:latin typeface="Calibri" charset="0"/>
                <a:ea typeface="Calibri" charset="0"/>
                <a:cs typeface="Calibri" charset="0"/>
              </a:rPr>
              <a:t>Choose fewer factor baskets to invest in the portfolio: from 1/2 to 1/3</a:t>
            </a:r>
          </a:p>
        </p:txBody>
      </p:sp>
      <p:grpSp>
        <p:nvGrpSpPr>
          <p:cNvPr id="127" name="Group 5"/>
          <p:cNvGrpSpPr/>
          <p:nvPr/>
        </p:nvGrpSpPr>
        <p:grpSpPr>
          <a:xfrm>
            <a:off x="879676" y="1871791"/>
            <a:ext cx="357790" cy="357790"/>
            <a:chOff x="5061629" y="1546310"/>
            <a:chExt cx="357790" cy="357790"/>
          </a:xfrm>
          <a:solidFill>
            <a:sysClr val="window" lastClr="FFFFFF">
              <a:lumMod val="65000"/>
            </a:sysClr>
          </a:solidFill>
        </p:grpSpPr>
        <p:sp>
          <p:nvSpPr>
            <p:cNvPr id="128" name="Oval 27"/>
            <p:cNvSpPr/>
            <p:nvPr/>
          </p:nvSpPr>
          <p:spPr>
            <a:xfrm>
              <a:off x="5061629" y="1546310"/>
              <a:ext cx="357790" cy="35779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a:ln>
                  <a:noFill/>
                </a:ln>
                <a:solidFill>
                  <a:srgbClr val="FFFFFF"/>
                </a:solidFill>
                <a:effectLst/>
                <a:uLnTx/>
                <a:uFillTx/>
                <a:latin typeface="Calibri" charset="0"/>
                <a:ea typeface="Calibri" charset="0"/>
                <a:cs typeface="Calibri" charset="0"/>
              </a:endParaRPr>
            </a:p>
          </p:txBody>
        </p:sp>
        <p:sp>
          <p:nvSpPr>
            <p:cNvPr id="129" name="TextBox 31"/>
            <p:cNvSpPr txBox="1"/>
            <p:nvPr/>
          </p:nvSpPr>
          <p:spPr>
            <a:xfrm>
              <a:off x="5096929" y="1627065"/>
              <a:ext cx="280805" cy="184666"/>
            </a:xfrm>
            <a:prstGeom prst="rect">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marR="0" lvl="0" algn="l" rtl="0">
                <a:lnSpc>
                  <a:spcPct val="100000"/>
                </a:lnSpc>
                <a:spcBef>
                  <a:spcPts val="0"/>
                </a:spcBef>
                <a:spcAft>
                  <a:spcPts val="0"/>
                </a:spcAft>
              </a:defPPr>
              <a:lvl1pPr algn="ctr" eaLnBrk="1" hangingPunct="1">
                <a:spcBef>
                  <a:spcPct val="0"/>
                </a:spcBef>
                <a:buFont typeface="Arial" charset="0"/>
                <a:buNone/>
                <a:defRPr sz="1800">
                  <a:solidFill>
                    <a:srgbClr val="FFFFFF"/>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130" name="Group 5"/>
          <p:cNvGrpSpPr/>
          <p:nvPr/>
        </p:nvGrpSpPr>
        <p:grpSpPr>
          <a:xfrm>
            <a:off x="858400" y="2677779"/>
            <a:ext cx="357790" cy="357790"/>
            <a:chOff x="5061629" y="1546310"/>
            <a:chExt cx="357790" cy="357790"/>
          </a:xfrm>
          <a:solidFill>
            <a:sysClr val="window" lastClr="FFFFFF">
              <a:lumMod val="65000"/>
            </a:sysClr>
          </a:solidFill>
        </p:grpSpPr>
        <p:sp>
          <p:nvSpPr>
            <p:cNvPr id="131" name="Oval 27"/>
            <p:cNvSpPr/>
            <p:nvPr/>
          </p:nvSpPr>
          <p:spPr>
            <a:xfrm>
              <a:off x="5061629" y="1546310"/>
              <a:ext cx="357790" cy="35779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a:ln>
                  <a:noFill/>
                </a:ln>
                <a:solidFill>
                  <a:srgbClr val="FFFFFF"/>
                </a:solidFill>
                <a:effectLst/>
                <a:uLnTx/>
                <a:uFillTx/>
                <a:latin typeface="Calibri" charset="0"/>
                <a:ea typeface="Calibri" charset="0"/>
                <a:cs typeface="Calibri" charset="0"/>
              </a:endParaRPr>
            </a:p>
          </p:txBody>
        </p:sp>
        <p:sp>
          <p:nvSpPr>
            <p:cNvPr id="132" name="TextBox 31"/>
            <p:cNvSpPr txBox="1"/>
            <p:nvPr/>
          </p:nvSpPr>
          <p:spPr>
            <a:xfrm>
              <a:off x="5096929" y="1627065"/>
              <a:ext cx="280805" cy="184666"/>
            </a:xfrm>
            <a:prstGeom prst="rect">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marR="0" lvl="0" algn="l" rtl="0">
                <a:lnSpc>
                  <a:spcPct val="100000"/>
                </a:lnSpc>
                <a:spcBef>
                  <a:spcPts val="0"/>
                </a:spcBef>
                <a:spcAft>
                  <a:spcPts val="0"/>
                </a:spcAft>
              </a:defPPr>
              <a:lvl1pPr algn="ctr" eaLnBrk="1" hangingPunct="1">
                <a:spcBef>
                  <a:spcPct val="0"/>
                </a:spcBef>
                <a:buFont typeface="Arial" charset="0"/>
                <a:buNone/>
                <a:defRPr sz="1800">
                  <a:solidFill>
                    <a:srgbClr val="FFFFFF"/>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133" name="Group 5"/>
          <p:cNvGrpSpPr/>
          <p:nvPr/>
        </p:nvGrpSpPr>
        <p:grpSpPr>
          <a:xfrm>
            <a:off x="858400" y="3397491"/>
            <a:ext cx="357790" cy="357790"/>
            <a:chOff x="5061629" y="1546310"/>
            <a:chExt cx="357790" cy="357790"/>
          </a:xfrm>
          <a:solidFill>
            <a:sysClr val="window" lastClr="FFFFFF">
              <a:lumMod val="65000"/>
            </a:sysClr>
          </a:solidFill>
        </p:grpSpPr>
        <p:sp>
          <p:nvSpPr>
            <p:cNvPr id="134" name="Oval 27"/>
            <p:cNvSpPr/>
            <p:nvPr/>
          </p:nvSpPr>
          <p:spPr>
            <a:xfrm>
              <a:off x="5061629" y="1546310"/>
              <a:ext cx="357790" cy="357790"/>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a:ln>
                  <a:noFill/>
                </a:ln>
                <a:solidFill>
                  <a:srgbClr val="FFFFFF"/>
                </a:solidFill>
                <a:effectLst/>
                <a:uLnTx/>
                <a:uFillTx/>
                <a:latin typeface="Calibri" charset="0"/>
                <a:ea typeface="Calibri" charset="0"/>
                <a:cs typeface="Calibri" charset="0"/>
              </a:endParaRPr>
            </a:p>
          </p:txBody>
        </p:sp>
        <p:sp>
          <p:nvSpPr>
            <p:cNvPr id="135" name="TextBox 31"/>
            <p:cNvSpPr txBox="1"/>
            <p:nvPr/>
          </p:nvSpPr>
          <p:spPr>
            <a:xfrm>
              <a:off x="5096929" y="1627065"/>
              <a:ext cx="280805" cy="184666"/>
            </a:xfrm>
            <a:prstGeom prst="rect">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marR="0" lvl="0" algn="l" rtl="0">
                <a:lnSpc>
                  <a:spcPct val="100000"/>
                </a:lnSpc>
                <a:spcBef>
                  <a:spcPts val="0"/>
                </a:spcBef>
                <a:spcAft>
                  <a:spcPts val="0"/>
                </a:spcAft>
              </a:defPPr>
              <a:lvl1pPr algn="ctr" eaLnBrk="1" hangingPunct="1">
                <a:spcBef>
                  <a:spcPct val="0"/>
                </a:spcBef>
                <a:buFont typeface="Arial" charset="0"/>
                <a:buNone/>
                <a:defRPr sz="1800">
                  <a:solidFill>
                    <a:srgbClr val="FFFFFF"/>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a:solidFill>
                    <a:schemeClr val="tx1"/>
                  </a:solidFill>
                  <a:latin typeface="Segoe UI" charset="0"/>
                  <a:ea typeface="微软雅黑" charset="-122"/>
                </a:defRPr>
              </a:lvl4pPr>
              <a:lvl5pPr marL="2057400" indent="-228600">
                <a:lnSpc>
                  <a:spcPct val="125000"/>
                </a:lnSpc>
                <a:spcBef>
                  <a:spcPts val="500"/>
                </a:spcBef>
                <a:buFont typeface="Arial" charset="0"/>
                <a:buChar char="•"/>
                <a:defRPr>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a:solidFill>
                    <a:schemeClr val="tx1"/>
                  </a:solidFill>
                  <a:latin typeface="Segoe UI" charset="0"/>
                  <a:ea typeface="微软雅黑" charset="-122"/>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endParaRPr kumimoji="0" lang="en-US" sz="1800" b="0" i="0" u="none" strike="noStrike" kern="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136" name="Rectangle 135"/>
          <p:cNvSpPr/>
          <p:nvPr/>
        </p:nvSpPr>
        <p:spPr>
          <a:xfrm>
            <a:off x="1264679" y="2610816"/>
            <a:ext cx="3052960" cy="523220"/>
          </a:xfrm>
          <a:prstGeom prst="rect">
            <a:avLst/>
          </a:prstGeom>
        </p:spPr>
        <p:txBody>
          <a:bodyPr wrap="square">
            <a:spAutoFit/>
          </a:bodyPr>
          <a:lstStyle/>
          <a:p>
            <a:r>
              <a:rPr lang="en-US" dirty="0">
                <a:latin typeface="Calibri" charset="0"/>
                <a:ea typeface="Calibri" charset="0"/>
                <a:cs typeface="Calibri" charset="0"/>
              </a:rPr>
              <a:t>Reduce the number of stock in each factor baskets: from top 10% to top 5%</a:t>
            </a:r>
          </a:p>
        </p:txBody>
      </p:sp>
      <p:sp>
        <p:nvSpPr>
          <p:cNvPr id="137" name="Rectangle 136"/>
          <p:cNvSpPr/>
          <p:nvPr/>
        </p:nvSpPr>
        <p:spPr>
          <a:xfrm>
            <a:off x="1280678" y="3391268"/>
            <a:ext cx="2893585" cy="523220"/>
          </a:xfrm>
          <a:prstGeom prst="rect">
            <a:avLst/>
          </a:prstGeom>
        </p:spPr>
        <p:txBody>
          <a:bodyPr wrap="square">
            <a:spAutoFit/>
          </a:bodyPr>
          <a:lstStyle/>
          <a:p>
            <a:r>
              <a:rPr lang="en-US" dirty="0">
                <a:latin typeface="Calibri" charset="0"/>
                <a:ea typeface="Calibri" charset="0"/>
                <a:cs typeface="Calibri" charset="0"/>
              </a:rPr>
              <a:t>Risk: compromise optimization efficiency</a:t>
            </a:r>
          </a:p>
        </p:txBody>
      </p:sp>
      <p:sp>
        <p:nvSpPr>
          <p:cNvPr id="138" name="Rectangle 137"/>
          <p:cNvSpPr/>
          <p:nvPr/>
        </p:nvSpPr>
        <p:spPr>
          <a:xfrm>
            <a:off x="5672345" y="1766151"/>
            <a:ext cx="2923414" cy="523220"/>
          </a:xfrm>
          <a:prstGeom prst="rect">
            <a:avLst/>
          </a:prstGeom>
        </p:spPr>
        <p:txBody>
          <a:bodyPr wrap="square">
            <a:spAutoFit/>
          </a:bodyPr>
          <a:lstStyle/>
          <a:p>
            <a:r>
              <a:rPr lang="en-US" dirty="0">
                <a:latin typeface="Calibri" charset="0"/>
                <a:ea typeface="Calibri" charset="0"/>
                <a:cs typeface="Calibri" charset="0"/>
              </a:rPr>
              <a:t>Enlarge the portfolio from 1million to 100million</a:t>
            </a:r>
          </a:p>
        </p:txBody>
      </p:sp>
      <p:sp>
        <p:nvSpPr>
          <p:cNvPr id="139" name="Rectangle 138"/>
          <p:cNvSpPr/>
          <p:nvPr/>
        </p:nvSpPr>
        <p:spPr>
          <a:xfrm>
            <a:off x="5672345" y="2682572"/>
            <a:ext cx="2417233" cy="954107"/>
          </a:xfrm>
          <a:prstGeom prst="rect">
            <a:avLst/>
          </a:prstGeom>
        </p:spPr>
        <p:txBody>
          <a:bodyPr wrap="square">
            <a:spAutoFit/>
          </a:bodyPr>
          <a:lstStyle/>
          <a:p>
            <a:r>
              <a:rPr lang="en-US" dirty="0">
                <a:latin typeface="Calibri" charset="0"/>
                <a:ea typeface="Calibri" charset="0"/>
                <a:cs typeface="Calibri" charset="0"/>
              </a:rPr>
              <a:t>Risk: </a:t>
            </a:r>
          </a:p>
          <a:p>
            <a:r>
              <a:rPr lang="en-US" dirty="0">
                <a:latin typeface="Calibri" charset="0"/>
                <a:ea typeface="Calibri" charset="0"/>
                <a:cs typeface="Calibri" charset="0"/>
              </a:rPr>
              <a:t>Market risk - affect stock price Liquidity risk - hard to sell and buy</a:t>
            </a:r>
          </a:p>
        </p:txBody>
      </p:sp>
    </p:spTree>
    <p:extLst>
      <p:ext uri="{BB962C8B-B14F-4D97-AF65-F5344CB8AC3E}">
        <p14:creationId xmlns:p14="http://schemas.microsoft.com/office/powerpoint/2010/main" val="63299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500"/>
                                        <p:tgtEl>
                                          <p:spTgt spid="1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fade">
                                      <p:cBhvr>
                                        <p:cTn id="23" dur="500"/>
                                        <p:tgtEl>
                                          <p:spTgt spid="13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Last Price and Traded Price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14</a:t>
            </a:fld>
            <a:endParaRPr lang="uk-UA"/>
          </a:p>
        </p:txBody>
      </p:sp>
      <p:sp>
        <p:nvSpPr>
          <p:cNvPr id="5" name="椭圆 3"/>
          <p:cNvSpPr>
            <a:spLocks noChangeAspect="1" noChangeArrowheads="1"/>
          </p:cNvSpPr>
          <p:nvPr/>
        </p:nvSpPr>
        <p:spPr bwMode="auto">
          <a:xfrm>
            <a:off x="5635229" y="2568179"/>
            <a:ext cx="540544" cy="540544"/>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solidFill>
                  <a:prstClr val="white"/>
                </a:solidFill>
                <a:cs typeface=""/>
              </a:rPr>
              <a:t>b</a:t>
            </a:r>
            <a:endParaRPr lang="zh-CN" altLang="en-US" sz="2100" kern="1200" dirty="0">
              <a:solidFill>
                <a:prstClr val="white"/>
              </a:solidFill>
              <a:cs typeface=""/>
            </a:endParaRPr>
          </a:p>
        </p:txBody>
      </p:sp>
      <p:sp>
        <p:nvSpPr>
          <p:cNvPr id="7" name="椭圆 4"/>
          <p:cNvSpPr>
            <a:spLocks noChangeAspect="1" noChangeArrowheads="1"/>
          </p:cNvSpPr>
          <p:nvPr/>
        </p:nvSpPr>
        <p:spPr bwMode="auto">
          <a:xfrm>
            <a:off x="2928937" y="2568179"/>
            <a:ext cx="539354" cy="540544"/>
          </a:xfrm>
          <a:prstGeom prst="ellipse">
            <a:avLst/>
          </a:prstGeom>
          <a:solidFill>
            <a:srgbClr val="C6D9F1"/>
          </a:solidFill>
          <a:ln>
            <a:noFill/>
          </a:ln>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cs typeface=""/>
              </a:rPr>
              <a:t>B</a:t>
            </a:r>
            <a:endParaRPr lang="zh-CN" altLang="en-US" sz="2100" kern="1200" dirty="0">
              <a:cs typeface=""/>
            </a:endParaRPr>
          </a:p>
        </p:txBody>
      </p:sp>
      <p:cxnSp>
        <p:nvCxnSpPr>
          <p:cNvPr id="8" name="直接连接符 5"/>
          <p:cNvCxnSpPr>
            <a:cxnSpLocks noChangeShapeType="1"/>
          </p:cNvCxnSpPr>
          <p:nvPr/>
        </p:nvCxnSpPr>
        <p:spPr bwMode="auto">
          <a:xfrm>
            <a:off x="3468291" y="2838450"/>
            <a:ext cx="2166938" cy="0"/>
          </a:xfrm>
          <a:prstGeom prst="line">
            <a:avLst/>
          </a:prstGeom>
          <a:noFill/>
          <a:ln w="12700">
            <a:solidFill>
              <a:srgbClr val="BFBFBF"/>
            </a:solidFill>
            <a:round/>
            <a:headEnd type="oval" w="med" len="med"/>
            <a:tailEnd type="oval" w="med" len="med"/>
          </a:ln>
          <a:extLst>
            <a:ext uri="{909E8E84-426E-40DD-AFC4-6F175D3DCCD1}">
              <a14:hiddenFill xmlns:a14="http://schemas.microsoft.com/office/drawing/2010/main">
                <a:noFill/>
              </a14:hiddenFill>
            </a:ext>
          </a:extLst>
        </p:spPr>
      </p:cxnSp>
      <p:sp>
        <p:nvSpPr>
          <p:cNvPr id="9" name="椭圆 7"/>
          <p:cNvSpPr>
            <a:spLocks noChangeAspect="1" noChangeArrowheads="1"/>
          </p:cNvSpPr>
          <p:nvPr/>
        </p:nvSpPr>
        <p:spPr bwMode="auto">
          <a:xfrm>
            <a:off x="5635229" y="1533525"/>
            <a:ext cx="540544" cy="540544"/>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solidFill>
                  <a:prstClr val="white"/>
                </a:solidFill>
                <a:cs typeface=""/>
              </a:rPr>
              <a:t>a</a:t>
            </a:r>
            <a:endParaRPr lang="zh-CN" altLang="en-US" sz="2100" kern="1200" dirty="0">
              <a:solidFill>
                <a:prstClr val="white"/>
              </a:solidFill>
              <a:cs typeface=""/>
            </a:endParaRPr>
          </a:p>
        </p:txBody>
      </p:sp>
      <p:sp>
        <p:nvSpPr>
          <p:cNvPr id="10" name="椭圆 8"/>
          <p:cNvSpPr>
            <a:spLocks noChangeAspect="1" noChangeArrowheads="1"/>
          </p:cNvSpPr>
          <p:nvPr/>
        </p:nvSpPr>
        <p:spPr bwMode="auto">
          <a:xfrm>
            <a:off x="5635229" y="3604023"/>
            <a:ext cx="540544" cy="539353"/>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solidFill>
                  <a:prstClr val="white"/>
                </a:solidFill>
                <a:cs typeface=""/>
              </a:rPr>
              <a:t>c</a:t>
            </a:r>
            <a:endParaRPr lang="zh-CN" altLang="en-US" sz="2100" kern="1200" dirty="0">
              <a:solidFill>
                <a:prstClr val="white"/>
              </a:solidFill>
              <a:cs typeface=""/>
            </a:endParaRPr>
          </a:p>
        </p:txBody>
      </p:sp>
      <p:sp>
        <p:nvSpPr>
          <p:cNvPr id="11" name="椭圆 9"/>
          <p:cNvSpPr>
            <a:spLocks noChangeAspect="1" noChangeArrowheads="1"/>
          </p:cNvSpPr>
          <p:nvPr/>
        </p:nvSpPr>
        <p:spPr bwMode="auto">
          <a:xfrm>
            <a:off x="2928937" y="1533525"/>
            <a:ext cx="539354" cy="540544"/>
          </a:xfrm>
          <a:prstGeom prst="ellipse">
            <a:avLst/>
          </a:prstGeom>
          <a:solidFill>
            <a:srgbClr val="C6D9F1"/>
          </a:solidFill>
          <a:ln>
            <a:noFill/>
          </a:ln>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cs typeface=""/>
              </a:rPr>
              <a:t>A</a:t>
            </a:r>
            <a:endParaRPr lang="zh-CN" altLang="en-US" sz="2100" kern="1200" dirty="0">
              <a:cs typeface=""/>
            </a:endParaRPr>
          </a:p>
        </p:txBody>
      </p:sp>
      <p:sp>
        <p:nvSpPr>
          <p:cNvPr id="12" name="椭圆 10"/>
          <p:cNvSpPr>
            <a:spLocks noChangeAspect="1" noChangeArrowheads="1"/>
          </p:cNvSpPr>
          <p:nvPr/>
        </p:nvSpPr>
        <p:spPr bwMode="auto">
          <a:xfrm>
            <a:off x="2928937" y="3604023"/>
            <a:ext cx="539354" cy="539353"/>
          </a:xfrm>
          <a:prstGeom prst="ellipse">
            <a:avLst/>
          </a:prstGeom>
          <a:solidFill>
            <a:srgbClr val="C6D9F1"/>
          </a:solidFill>
          <a:ln>
            <a:noFill/>
          </a:ln>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r>
              <a:rPr lang="en-US" altLang="zh-CN" sz="2100" kern="1200" dirty="0">
                <a:cs typeface=""/>
              </a:rPr>
              <a:t>C</a:t>
            </a:r>
            <a:endParaRPr lang="zh-CN" altLang="en-US" sz="2100" kern="1200" dirty="0">
              <a:cs typeface=""/>
            </a:endParaRPr>
          </a:p>
        </p:txBody>
      </p:sp>
      <p:grpSp>
        <p:nvGrpSpPr>
          <p:cNvPr id="13" name="组合 22"/>
          <p:cNvGrpSpPr>
            <a:grpSpLocks/>
          </p:cNvGrpSpPr>
          <p:nvPr/>
        </p:nvGrpSpPr>
        <p:grpSpPr bwMode="auto">
          <a:xfrm>
            <a:off x="3468291" y="1803797"/>
            <a:ext cx="2166938" cy="681038"/>
            <a:chOff x="0" y="0"/>
            <a:chExt cx="2888779" cy="908714"/>
          </a:xfrm>
        </p:grpSpPr>
        <p:cxnSp>
          <p:nvCxnSpPr>
            <p:cNvPr id="14" name="直接连接符 12"/>
            <p:cNvCxnSpPr>
              <a:cxnSpLocks noChangeShapeType="1"/>
            </p:cNvCxnSpPr>
            <p:nvPr/>
          </p:nvCxnSpPr>
          <p:spPr bwMode="auto">
            <a:xfrm>
              <a:off x="571407" y="908714"/>
              <a:ext cx="1799932"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cxnSp>
        <p:cxnSp>
          <p:nvCxnSpPr>
            <p:cNvPr id="15" name="肘形连接符 13"/>
            <p:cNvCxnSpPr>
              <a:cxnSpLocks noChangeShapeType="1"/>
            </p:cNvCxnSpPr>
            <p:nvPr/>
          </p:nvCxnSpPr>
          <p:spPr bwMode="auto">
            <a:xfrm>
              <a:off x="0" y="0"/>
              <a:ext cx="571407" cy="908714"/>
            </a:xfrm>
            <a:prstGeom prst="bentConnector2">
              <a:avLst/>
            </a:prstGeom>
            <a:noFill/>
            <a:ln w="12700">
              <a:solidFill>
                <a:srgbClr val="BFBFBF"/>
              </a:solidFill>
              <a:miter lim="800000"/>
              <a:headEnd type="oval" w="med" len="med"/>
              <a:tailEnd/>
            </a:ln>
            <a:extLst>
              <a:ext uri="{909E8E84-426E-40DD-AFC4-6F175D3DCCD1}">
                <a14:hiddenFill xmlns:a14="http://schemas.microsoft.com/office/drawing/2010/main">
                  <a:noFill/>
                </a14:hiddenFill>
              </a:ext>
            </a:extLst>
          </p:spPr>
        </p:cxnSp>
        <p:cxnSp>
          <p:nvCxnSpPr>
            <p:cNvPr id="16" name="肘形连接符 14"/>
            <p:cNvCxnSpPr>
              <a:cxnSpLocks noChangeShapeType="1"/>
            </p:cNvCxnSpPr>
            <p:nvPr/>
          </p:nvCxnSpPr>
          <p:spPr bwMode="auto">
            <a:xfrm rot="10800000" flipV="1">
              <a:off x="2371338" y="0"/>
              <a:ext cx="517441" cy="908714"/>
            </a:xfrm>
            <a:prstGeom prst="bentConnector2">
              <a:avLst/>
            </a:prstGeom>
            <a:noFill/>
            <a:ln w="12700">
              <a:solidFill>
                <a:srgbClr val="BFBFBF"/>
              </a:solidFill>
              <a:miter lim="800000"/>
              <a:headEnd type="oval" w="med" len="med"/>
              <a:tailEnd/>
            </a:ln>
            <a:extLst>
              <a:ext uri="{909E8E84-426E-40DD-AFC4-6F175D3DCCD1}">
                <a14:hiddenFill xmlns:a14="http://schemas.microsoft.com/office/drawing/2010/main">
                  <a:noFill/>
                </a14:hiddenFill>
              </a:ext>
            </a:extLst>
          </p:spPr>
        </p:cxnSp>
      </p:grpSp>
      <p:grpSp>
        <p:nvGrpSpPr>
          <p:cNvPr id="17" name="组合 23"/>
          <p:cNvGrpSpPr>
            <a:grpSpLocks/>
          </p:cNvGrpSpPr>
          <p:nvPr/>
        </p:nvGrpSpPr>
        <p:grpSpPr bwMode="auto">
          <a:xfrm>
            <a:off x="3468291" y="3242072"/>
            <a:ext cx="2166938" cy="632222"/>
            <a:chOff x="0" y="0"/>
            <a:chExt cx="2888779" cy="842380"/>
          </a:xfrm>
        </p:grpSpPr>
        <p:cxnSp>
          <p:nvCxnSpPr>
            <p:cNvPr id="18" name="直接连接符 16"/>
            <p:cNvCxnSpPr>
              <a:cxnSpLocks noChangeShapeType="1"/>
            </p:cNvCxnSpPr>
            <p:nvPr/>
          </p:nvCxnSpPr>
          <p:spPr bwMode="auto">
            <a:xfrm>
              <a:off x="571407" y="0"/>
              <a:ext cx="1799932"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cxnSp>
        <p:cxnSp>
          <p:nvCxnSpPr>
            <p:cNvPr id="19" name="肘形连接符 17"/>
            <p:cNvCxnSpPr>
              <a:cxnSpLocks noChangeShapeType="1"/>
            </p:cNvCxnSpPr>
            <p:nvPr/>
          </p:nvCxnSpPr>
          <p:spPr bwMode="auto">
            <a:xfrm flipV="1">
              <a:off x="0" y="0"/>
              <a:ext cx="571407" cy="842380"/>
            </a:xfrm>
            <a:prstGeom prst="bentConnector2">
              <a:avLst/>
            </a:prstGeom>
            <a:noFill/>
            <a:ln w="12700">
              <a:solidFill>
                <a:srgbClr val="BFBFBF"/>
              </a:solidFill>
              <a:miter lim="800000"/>
              <a:headEnd type="oval" w="med" len="med"/>
              <a:tailEnd/>
            </a:ln>
            <a:extLst>
              <a:ext uri="{909E8E84-426E-40DD-AFC4-6F175D3DCCD1}">
                <a14:hiddenFill xmlns:a14="http://schemas.microsoft.com/office/drawing/2010/main">
                  <a:noFill/>
                </a14:hiddenFill>
              </a:ext>
            </a:extLst>
          </p:spPr>
        </p:cxnSp>
        <p:cxnSp>
          <p:nvCxnSpPr>
            <p:cNvPr id="20" name="肘形连接符 18"/>
            <p:cNvCxnSpPr>
              <a:cxnSpLocks noChangeShapeType="1"/>
            </p:cNvCxnSpPr>
            <p:nvPr/>
          </p:nvCxnSpPr>
          <p:spPr bwMode="auto">
            <a:xfrm rot="10800000">
              <a:off x="2371338" y="0"/>
              <a:ext cx="517441" cy="842380"/>
            </a:xfrm>
            <a:prstGeom prst="bentConnector2">
              <a:avLst/>
            </a:prstGeom>
            <a:noFill/>
            <a:ln w="12700">
              <a:solidFill>
                <a:srgbClr val="BFBFBF"/>
              </a:solidFill>
              <a:miter lim="800000"/>
              <a:headEnd type="oval" w="med" len="med"/>
              <a:tailEnd/>
            </a:ln>
            <a:extLst>
              <a:ext uri="{909E8E84-426E-40DD-AFC4-6F175D3DCCD1}">
                <a14:hiddenFill xmlns:a14="http://schemas.microsoft.com/office/drawing/2010/main">
                  <a:noFill/>
                </a14:hiddenFill>
              </a:ext>
            </a:extLst>
          </p:spPr>
        </p:cxnSp>
      </p:grpSp>
      <p:sp>
        <p:nvSpPr>
          <p:cNvPr id="21" name="文本框 45"/>
          <p:cNvSpPr txBox="1">
            <a:spLocks noChangeArrowheads="1"/>
          </p:cNvSpPr>
          <p:nvPr/>
        </p:nvSpPr>
        <p:spPr bwMode="auto">
          <a:xfrm>
            <a:off x="1659932" y="1497806"/>
            <a:ext cx="11201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Font typeface="Arial" charset="0"/>
              <a:buNone/>
            </a:pPr>
            <a:r>
              <a:rPr lang="en-US" altLang="zh-CN" sz="1350" kern="1200" dirty="0">
                <a:ea typeface="Microsoft JhengHei" charset="-120"/>
                <a:cs typeface=""/>
              </a:rPr>
              <a:t>Market order</a:t>
            </a:r>
            <a:endParaRPr lang="zh-CN" altLang="en-US" sz="1350" kern="1200" dirty="0">
              <a:ea typeface="Microsoft JhengHei" charset="-120"/>
              <a:cs typeface=""/>
            </a:endParaRPr>
          </a:p>
        </p:txBody>
      </p:sp>
      <p:sp>
        <p:nvSpPr>
          <p:cNvPr id="22" name="矩形 48"/>
          <p:cNvSpPr>
            <a:spLocks noChangeArrowheads="1"/>
          </p:cNvSpPr>
          <p:nvPr/>
        </p:nvSpPr>
        <p:spPr bwMode="auto">
          <a:xfrm>
            <a:off x="628650" y="1774031"/>
            <a:ext cx="21514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Traded price uncontrollable;</a:t>
            </a:r>
          </a:p>
          <a:p>
            <a:pPr algn="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Suffer loss when market drop fast</a:t>
            </a:r>
            <a:endParaRPr lang="zh-CN" altLang="en-US" sz="1050" kern="1200" dirty="0">
              <a:solidFill>
                <a:srgbClr val="8F8F8F"/>
              </a:solidFill>
              <a:ea typeface="Microsoft JhengHei" charset="-120"/>
              <a:cs typeface=""/>
            </a:endParaRPr>
          </a:p>
        </p:txBody>
      </p:sp>
      <p:sp>
        <p:nvSpPr>
          <p:cNvPr id="23" name="文本框 49"/>
          <p:cNvSpPr txBox="1">
            <a:spLocks noChangeArrowheads="1"/>
          </p:cNvSpPr>
          <p:nvPr/>
        </p:nvSpPr>
        <p:spPr bwMode="auto">
          <a:xfrm>
            <a:off x="1584590" y="2568178"/>
            <a:ext cx="119552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None/>
            </a:pPr>
            <a:r>
              <a:rPr lang="en-US" altLang="zh-CN" sz="1350" kern="1200" dirty="0">
                <a:ea typeface="Microsoft JhengHei" charset="-120"/>
                <a:cs typeface=""/>
              </a:rPr>
              <a:t>Bid ask spread</a:t>
            </a:r>
            <a:endParaRPr lang="zh-CN" altLang="en-US" sz="1350" kern="1200" dirty="0">
              <a:ea typeface="Microsoft JhengHei" charset="-120"/>
              <a:cs typeface=""/>
            </a:endParaRPr>
          </a:p>
        </p:txBody>
      </p:sp>
      <p:sp>
        <p:nvSpPr>
          <p:cNvPr id="24" name="矩形 50"/>
          <p:cNvSpPr>
            <a:spLocks noChangeArrowheads="1"/>
          </p:cNvSpPr>
          <p:nvPr/>
        </p:nvSpPr>
        <p:spPr bwMode="auto">
          <a:xfrm>
            <a:off x="787078" y="2845594"/>
            <a:ext cx="199303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Expose to implicit loss when bid ask spread widens. </a:t>
            </a:r>
            <a:endParaRPr lang="zh-CN" altLang="en-US" sz="1050" kern="1200" dirty="0">
              <a:solidFill>
                <a:srgbClr val="8F8F8F"/>
              </a:solidFill>
              <a:ea typeface="Microsoft JhengHei" charset="-120"/>
              <a:cs typeface=""/>
            </a:endParaRPr>
          </a:p>
        </p:txBody>
      </p:sp>
      <p:sp>
        <p:nvSpPr>
          <p:cNvPr id="25" name="文本框 51"/>
          <p:cNvSpPr txBox="1">
            <a:spLocks noChangeArrowheads="1"/>
          </p:cNvSpPr>
          <p:nvPr/>
        </p:nvSpPr>
        <p:spPr bwMode="auto">
          <a:xfrm>
            <a:off x="1679872" y="3619500"/>
            <a:ext cx="110023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Font typeface="Arial" charset="0"/>
              <a:buNone/>
            </a:pPr>
            <a:r>
              <a:rPr lang="en-US" altLang="zh-CN" sz="1350" kern="1200" dirty="0">
                <a:ea typeface="Microsoft JhengHei" charset="-120"/>
                <a:cs typeface=""/>
              </a:rPr>
              <a:t>Trade impact</a:t>
            </a:r>
            <a:endParaRPr lang="zh-CN" altLang="en-US" sz="1350" kern="1200" dirty="0">
              <a:ea typeface="Microsoft JhengHei" charset="-120"/>
              <a:cs typeface=""/>
            </a:endParaRPr>
          </a:p>
        </p:txBody>
      </p:sp>
      <p:sp>
        <p:nvSpPr>
          <p:cNvPr id="26" name="矩形 52"/>
          <p:cNvSpPr>
            <a:spLocks noChangeArrowheads="1"/>
          </p:cNvSpPr>
          <p:nvPr/>
        </p:nvSpPr>
        <p:spPr bwMode="auto">
          <a:xfrm>
            <a:off x="628650" y="3896916"/>
            <a:ext cx="21514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Huge trade amount would impact security price in the market</a:t>
            </a:r>
            <a:endParaRPr lang="zh-CN" altLang="en-US" sz="1050" kern="1200" dirty="0">
              <a:solidFill>
                <a:srgbClr val="8F8F8F"/>
              </a:solidFill>
              <a:ea typeface="Microsoft JhengHei" charset="-120"/>
              <a:cs typeface=""/>
            </a:endParaRPr>
          </a:p>
        </p:txBody>
      </p:sp>
      <p:sp>
        <p:nvSpPr>
          <p:cNvPr id="27" name="文本框 53"/>
          <p:cNvSpPr txBox="1">
            <a:spLocks noChangeArrowheads="1"/>
          </p:cNvSpPr>
          <p:nvPr/>
        </p:nvSpPr>
        <p:spPr bwMode="auto">
          <a:xfrm>
            <a:off x="6367462" y="1497806"/>
            <a:ext cx="129907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350" kern="1200" dirty="0">
                <a:solidFill>
                  <a:srgbClr val="354B5E"/>
                </a:solidFill>
                <a:ea typeface="Microsoft JhengHei" charset="-120"/>
                <a:cs typeface=""/>
              </a:rPr>
              <a:t>Algorithm trade</a:t>
            </a:r>
            <a:endParaRPr lang="zh-CN" altLang="en-US" sz="1350" kern="1200" dirty="0">
              <a:solidFill>
                <a:srgbClr val="354B5E"/>
              </a:solidFill>
              <a:ea typeface="Microsoft JhengHei" charset="-120"/>
              <a:cs typeface=""/>
            </a:endParaRPr>
          </a:p>
        </p:txBody>
      </p:sp>
      <p:sp>
        <p:nvSpPr>
          <p:cNvPr id="28" name="矩形 54"/>
          <p:cNvSpPr>
            <a:spLocks noChangeArrowheads="1"/>
          </p:cNvSpPr>
          <p:nvPr/>
        </p:nvSpPr>
        <p:spPr bwMode="auto">
          <a:xfrm>
            <a:off x="6367463" y="1774031"/>
            <a:ext cx="21514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Use </a:t>
            </a:r>
            <a:r>
              <a:rPr lang="en-US" altLang="zh-CN" sz="1050" kern="1200" dirty="0" err="1">
                <a:solidFill>
                  <a:srgbClr val="8F8F8F"/>
                </a:solidFill>
                <a:ea typeface="Microsoft JhengHei" charset="-120"/>
                <a:cs typeface=""/>
              </a:rPr>
              <a:t>vwap</a:t>
            </a:r>
            <a:r>
              <a:rPr lang="en-US" altLang="zh-CN" sz="1050" kern="1200" dirty="0">
                <a:solidFill>
                  <a:srgbClr val="8F8F8F"/>
                </a:solidFill>
                <a:ea typeface="Microsoft JhengHei" charset="-120"/>
                <a:cs typeface=""/>
              </a:rPr>
              <a:t>, </a:t>
            </a:r>
            <a:r>
              <a:rPr lang="en-US" altLang="zh-CN" sz="1050" kern="1200" dirty="0" err="1">
                <a:solidFill>
                  <a:srgbClr val="8F8F8F"/>
                </a:solidFill>
                <a:ea typeface="Microsoft JhengHei" charset="-120"/>
                <a:cs typeface=""/>
              </a:rPr>
              <a:t>twap</a:t>
            </a:r>
            <a:r>
              <a:rPr lang="en-US" altLang="zh-CN" sz="1050" kern="1200" dirty="0">
                <a:solidFill>
                  <a:srgbClr val="8F8F8F"/>
                </a:solidFill>
                <a:ea typeface="Microsoft JhengHei" charset="-120"/>
                <a:cs typeface=""/>
              </a:rPr>
              <a:t>, etc. to obtain a controllable price</a:t>
            </a:r>
            <a:endParaRPr lang="zh-CN" altLang="en-US" sz="1050" kern="1200" dirty="0">
              <a:solidFill>
                <a:srgbClr val="8F8F8F"/>
              </a:solidFill>
              <a:ea typeface="Microsoft JhengHei" charset="-120"/>
              <a:cs typeface=""/>
            </a:endParaRPr>
          </a:p>
        </p:txBody>
      </p:sp>
      <p:sp>
        <p:nvSpPr>
          <p:cNvPr id="29" name="文本框 55"/>
          <p:cNvSpPr txBox="1">
            <a:spLocks noChangeArrowheads="1"/>
          </p:cNvSpPr>
          <p:nvPr/>
        </p:nvSpPr>
        <p:spPr bwMode="auto">
          <a:xfrm>
            <a:off x="6367462" y="2568178"/>
            <a:ext cx="195220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350" kern="1200" dirty="0">
                <a:solidFill>
                  <a:srgbClr val="354B5E"/>
                </a:solidFill>
                <a:ea typeface="Microsoft JhengHei" charset="-120"/>
                <a:cs typeface=""/>
              </a:rPr>
              <a:t>Avoid low liquidity stocks</a:t>
            </a:r>
            <a:endParaRPr lang="zh-CN" altLang="en-US" sz="1350" kern="1200" dirty="0">
              <a:solidFill>
                <a:srgbClr val="354B5E"/>
              </a:solidFill>
              <a:ea typeface="Microsoft JhengHei" charset="-120"/>
              <a:cs typeface=""/>
            </a:endParaRPr>
          </a:p>
        </p:txBody>
      </p:sp>
      <p:sp>
        <p:nvSpPr>
          <p:cNvPr id="30" name="矩形 56"/>
          <p:cNvSpPr>
            <a:spLocks noChangeArrowheads="1"/>
          </p:cNvSpPr>
          <p:nvPr/>
        </p:nvSpPr>
        <p:spPr bwMode="auto">
          <a:xfrm>
            <a:off x="6367463" y="2845594"/>
            <a:ext cx="21514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Restrict the investable universe to high liquidity stocks</a:t>
            </a:r>
            <a:endParaRPr lang="zh-CN" altLang="en-US" sz="1050" kern="1200" dirty="0">
              <a:solidFill>
                <a:srgbClr val="8F8F8F"/>
              </a:solidFill>
              <a:ea typeface="Microsoft JhengHei" charset="-120"/>
              <a:cs typeface=""/>
            </a:endParaRPr>
          </a:p>
        </p:txBody>
      </p:sp>
      <p:sp>
        <p:nvSpPr>
          <p:cNvPr id="31" name="文本框 57"/>
          <p:cNvSpPr txBox="1">
            <a:spLocks noChangeArrowheads="1"/>
          </p:cNvSpPr>
          <p:nvPr/>
        </p:nvSpPr>
        <p:spPr bwMode="auto">
          <a:xfrm>
            <a:off x="6367462" y="3619500"/>
            <a:ext cx="9214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350" kern="1200" dirty="0">
                <a:solidFill>
                  <a:srgbClr val="354B5E"/>
                </a:solidFill>
                <a:ea typeface="Microsoft JhengHei" charset="-120"/>
                <a:cs typeface=""/>
              </a:rPr>
              <a:t>Split order</a:t>
            </a:r>
            <a:endParaRPr lang="zh-CN" altLang="en-US" sz="1350" kern="1200" dirty="0">
              <a:solidFill>
                <a:srgbClr val="354B5E"/>
              </a:solidFill>
              <a:ea typeface="Microsoft JhengHei" charset="-120"/>
              <a:cs typeface=""/>
            </a:endParaRPr>
          </a:p>
        </p:txBody>
      </p:sp>
      <p:sp>
        <p:nvSpPr>
          <p:cNvPr id="32" name="矩形 58"/>
          <p:cNvSpPr>
            <a:spLocks noChangeArrowheads="1"/>
          </p:cNvSpPr>
          <p:nvPr/>
        </p:nvSpPr>
        <p:spPr bwMode="auto">
          <a:xfrm>
            <a:off x="6367463" y="3896916"/>
            <a:ext cx="21514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fontAlgn="base">
              <a:lnSpc>
                <a:spcPct val="100000"/>
              </a:lnSpc>
              <a:spcBef>
                <a:spcPct val="0"/>
              </a:spcBef>
              <a:spcAft>
                <a:spcPct val="0"/>
              </a:spcAft>
              <a:buClrTx/>
              <a:buFont typeface="Arial" charset="0"/>
              <a:buNone/>
            </a:pPr>
            <a:r>
              <a:rPr lang="en-US" altLang="zh-CN" sz="1050" kern="1200" dirty="0">
                <a:solidFill>
                  <a:srgbClr val="8F8F8F"/>
                </a:solidFill>
                <a:ea typeface="Microsoft JhengHei" charset="-120"/>
                <a:cs typeface=""/>
              </a:rPr>
              <a:t>Split order into pieces to mitigate the impact of huge trades</a:t>
            </a:r>
            <a:endParaRPr lang="zh-CN" altLang="en-US" sz="1050" kern="1200" dirty="0">
              <a:solidFill>
                <a:srgbClr val="8F8F8F"/>
              </a:solidFill>
              <a:ea typeface="Microsoft JhengHei" charset="-120"/>
              <a:cs typeface=""/>
            </a:endParaRPr>
          </a:p>
        </p:txBody>
      </p:sp>
      <p:sp>
        <p:nvSpPr>
          <p:cNvPr id="33" name="矩形 42"/>
          <p:cNvSpPr>
            <a:spLocks noChangeAspect="1" noChangeArrowheads="1"/>
          </p:cNvSpPr>
          <p:nvPr/>
        </p:nvSpPr>
        <p:spPr bwMode="auto">
          <a:xfrm rot="-2700000">
            <a:off x="4038600" y="2297907"/>
            <a:ext cx="1081088" cy="1078706"/>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ts val="1000"/>
              </a:spcBef>
              <a:buFont typeface="Arial" charset="0"/>
              <a:buChar char="•"/>
              <a:defRPr sz="2000">
                <a:solidFill>
                  <a:schemeClr val="tx1"/>
                </a:solidFill>
                <a:latin typeface="Segoe UI" charset="0"/>
                <a:ea typeface="微软雅黑" charset="-122"/>
              </a:defRPr>
            </a:lvl1pPr>
            <a:lvl2pPr marL="742950" indent="-285750">
              <a:lnSpc>
                <a:spcPct val="125000"/>
              </a:lnSpc>
              <a:spcBef>
                <a:spcPts val="500"/>
              </a:spcBef>
              <a:buFont typeface="Arial" charset="0"/>
              <a:buChar char="•"/>
              <a:defRPr>
                <a:solidFill>
                  <a:schemeClr val="tx1"/>
                </a:solidFill>
                <a:latin typeface="Segoe UI" charset="0"/>
                <a:ea typeface="微软雅黑" charset="-122"/>
              </a:defRPr>
            </a:lvl2pPr>
            <a:lvl3pPr marL="1143000" indent="-228600">
              <a:lnSpc>
                <a:spcPct val="125000"/>
              </a:lnSpc>
              <a:spcBef>
                <a:spcPts val="500"/>
              </a:spcBef>
              <a:buFont typeface="Arial" charset="0"/>
              <a:buChar char="•"/>
              <a:defRPr sz="1600">
                <a:solidFill>
                  <a:schemeClr val="tx1"/>
                </a:solidFill>
                <a:latin typeface="Segoe UI" charset="0"/>
                <a:ea typeface="微软雅黑" charset="-122"/>
              </a:defRPr>
            </a:lvl3pPr>
            <a:lvl4pPr marL="1600200" indent="-228600">
              <a:lnSpc>
                <a:spcPct val="125000"/>
              </a:lnSpc>
              <a:spcBef>
                <a:spcPts val="500"/>
              </a:spcBef>
              <a:buFont typeface="Arial" charset="0"/>
              <a:buChar char="•"/>
              <a:defRPr sz="1400">
                <a:solidFill>
                  <a:schemeClr val="tx1"/>
                </a:solidFill>
                <a:latin typeface="Segoe UI" charset="0"/>
                <a:ea typeface="微软雅黑" charset="-122"/>
              </a:defRPr>
            </a:lvl4pPr>
            <a:lvl5pPr marL="2057400" indent="-228600">
              <a:lnSpc>
                <a:spcPct val="125000"/>
              </a:lnSpc>
              <a:spcBef>
                <a:spcPts val="500"/>
              </a:spcBef>
              <a:buFont typeface="Arial" charset="0"/>
              <a:buChar char="•"/>
              <a:defRPr sz="1400">
                <a:solidFill>
                  <a:schemeClr val="tx1"/>
                </a:solidFill>
                <a:latin typeface="Segoe UI" charset="0"/>
                <a:ea typeface="微软雅黑" charset="-122"/>
              </a:defRPr>
            </a:lvl5pPr>
            <a:lvl6pPr marL="25146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6pPr>
            <a:lvl7pPr marL="29718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7pPr>
            <a:lvl8pPr marL="34290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8pPr>
            <a:lvl9pPr marL="3886200" indent="-228600" eaLnBrk="0" fontAlgn="base" hangingPunct="0">
              <a:lnSpc>
                <a:spcPct val="125000"/>
              </a:lnSpc>
              <a:spcBef>
                <a:spcPts val="500"/>
              </a:spcBef>
              <a:spcAft>
                <a:spcPct val="0"/>
              </a:spcAft>
              <a:buFont typeface="Arial" charset="0"/>
              <a:buChar char="•"/>
              <a:defRPr sz="1400">
                <a:solidFill>
                  <a:schemeClr val="tx1"/>
                </a:solidFill>
                <a:latin typeface="Segoe UI" charset="0"/>
                <a:ea typeface="微软雅黑" charset="-122"/>
              </a:defRPr>
            </a:lvl9pPr>
          </a:lstStyle>
          <a:p>
            <a:pPr algn="ctr" fontAlgn="base">
              <a:lnSpc>
                <a:spcPct val="100000"/>
              </a:lnSpc>
              <a:spcBef>
                <a:spcPct val="0"/>
              </a:spcBef>
              <a:spcAft>
                <a:spcPct val="0"/>
              </a:spcAft>
              <a:buClrTx/>
              <a:buFont typeface="Arial" charset="0"/>
              <a:buNone/>
            </a:pPr>
            <a:endParaRPr lang="zh-CN" altLang="en-US" sz="1350" kern="1200">
              <a:solidFill>
                <a:srgbClr val="FFFFFF"/>
              </a:solidFill>
              <a:cs typeface=""/>
            </a:endParaRPr>
          </a:p>
        </p:txBody>
      </p:sp>
      <p:sp>
        <p:nvSpPr>
          <p:cNvPr id="34" name="KSO_Shape"/>
          <p:cNvSpPr>
            <a:spLocks noChangeAspect="1"/>
          </p:cNvSpPr>
          <p:nvPr/>
        </p:nvSpPr>
        <p:spPr bwMode="auto">
          <a:xfrm>
            <a:off x="4300538" y="2508648"/>
            <a:ext cx="532210" cy="673894"/>
          </a:xfrm>
          <a:custGeom>
            <a:avLst/>
            <a:gdLst>
              <a:gd name="T0" fmla="*/ 69039 w 2665412"/>
              <a:gd name="T1" fmla="*/ 768996 h 3382963"/>
              <a:gd name="T2" fmla="*/ 136048 w 2665412"/>
              <a:gd name="T3" fmla="*/ 838016 h 3382963"/>
              <a:gd name="T4" fmla="*/ 205254 w 2665412"/>
              <a:gd name="T5" fmla="*/ 771272 h 3382963"/>
              <a:gd name="T6" fmla="*/ 138330 w 2665412"/>
              <a:gd name="T7" fmla="*/ 702251 h 3382963"/>
              <a:gd name="T8" fmla="*/ 232970 w 2665412"/>
              <a:gd name="T9" fmla="*/ 725764 h 3382963"/>
              <a:gd name="T10" fmla="*/ 195030 w 2665412"/>
              <a:gd name="T11" fmla="*/ 858327 h 3382963"/>
              <a:gd name="T12" fmla="*/ 70814 w 2665412"/>
              <a:gd name="T13" fmla="*/ 880659 h 3382963"/>
              <a:gd name="T14" fmla="*/ 39295 w 2665412"/>
              <a:gd name="T15" fmla="*/ 730652 h 3382963"/>
              <a:gd name="T16" fmla="*/ 487578 w 2665412"/>
              <a:gd name="T17" fmla="*/ 599579 h 3382963"/>
              <a:gd name="T18" fmla="*/ 530853 w 2665412"/>
              <a:gd name="T19" fmla="*/ 647647 h 3382963"/>
              <a:gd name="T20" fmla="*/ 491796 w 2665412"/>
              <a:gd name="T21" fmla="*/ 639972 h 3382963"/>
              <a:gd name="T22" fmla="*/ 448774 w 2665412"/>
              <a:gd name="T23" fmla="*/ 655658 h 3382963"/>
              <a:gd name="T24" fmla="*/ 531190 w 2665412"/>
              <a:gd name="T25" fmla="*/ 701448 h 3382963"/>
              <a:gd name="T26" fmla="*/ 519718 w 2665412"/>
              <a:gd name="T27" fmla="*/ 753985 h 3382963"/>
              <a:gd name="T28" fmla="*/ 462018 w 2665412"/>
              <a:gd name="T29" fmla="*/ 775067 h 3382963"/>
              <a:gd name="T30" fmla="*/ 420852 w 2665412"/>
              <a:gd name="T31" fmla="*/ 724723 h 3382963"/>
              <a:gd name="T32" fmla="*/ 463874 w 2665412"/>
              <a:gd name="T33" fmla="*/ 736782 h 3382963"/>
              <a:gd name="T34" fmla="*/ 500906 w 2665412"/>
              <a:gd name="T35" fmla="*/ 714941 h 3382963"/>
              <a:gd name="T36" fmla="*/ 416213 w 2665412"/>
              <a:gd name="T37" fmla="*/ 655320 h 3382963"/>
              <a:gd name="T38" fmla="*/ 450630 w 2665412"/>
              <a:gd name="T39" fmla="*/ 616951 h 3382963"/>
              <a:gd name="T40" fmla="*/ 432816 w 2665412"/>
              <a:gd name="T41" fmla="*/ 584000 h 3382963"/>
              <a:gd name="T42" fmla="*/ 375411 w 2665412"/>
              <a:gd name="T43" fmla="*/ 645572 h 3382963"/>
              <a:gd name="T44" fmla="*/ 378539 w 2665412"/>
              <a:gd name="T45" fmla="*/ 732280 h 3382963"/>
              <a:gd name="T46" fmla="*/ 440172 w 2665412"/>
              <a:gd name="T47" fmla="*/ 789635 h 3382963"/>
              <a:gd name="T48" fmla="*/ 527169 w 2665412"/>
              <a:gd name="T49" fmla="*/ 786430 h 3382963"/>
              <a:gd name="T50" fmla="*/ 584490 w 2665412"/>
              <a:gd name="T51" fmla="*/ 724942 h 3382963"/>
              <a:gd name="T52" fmla="*/ 581447 w 2665412"/>
              <a:gd name="T53" fmla="*/ 638234 h 3382963"/>
              <a:gd name="T54" fmla="*/ 519729 w 2665412"/>
              <a:gd name="T55" fmla="*/ 580879 h 3382963"/>
              <a:gd name="T56" fmla="*/ 574007 w 2665412"/>
              <a:gd name="T57" fmla="*/ 539803 h 3382963"/>
              <a:gd name="T58" fmla="*/ 637838 w 2665412"/>
              <a:gd name="T59" fmla="*/ 756993 h 3382963"/>
              <a:gd name="T60" fmla="*/ 431041 w 2665412"/>
              <a:gd name="T61" fmla="*/ 851292 h 3382963"/>
              <a:gd name="T62" fmla="*/ 309296 w 2665412"/>
              <a:gd name="T63" fmla="*/ 716592 h 3382963"/>
              <a:gd name="T64" fmla="*/ 423432 w 2665412"/>
              <a:gd name="T65" fmla="*/ 521584 h 3382963"/>
              <a:gd name="T66" fmla="*/ 65957 w 2665412"/>
              <a:gd name="T67" fmla="*/ 630774 h 3382963"/>
              <a:gd name="T68" fmla="*/ 24095 w 2665412"/>
              <a:gd name="T69" fmla="*/ 632799 h 3382963"/>
              <a:gd name="T70" fmla="*/ 22066 w 2665412"/>
              <a:gd name="T71" fmla="*/ 590943 h 3382963"/>
              <a:gd name="T72" fmla="*/ 512555 w 2665412"/>
              <a:gd name="T73" fmla="*/ 338756 h 3382963"/>
              <a:gd name="T74" fmla="*/ 570513 w 2665412"/>
              <a:gd name="T75" fmla="*/ 415867 h 3382963"/>
              <a:gd name="T76" fmla="*/ 647847 w 2665412"/>
              <a:gd name="T77" fmla="*/ 358054 h 3382963"/>
              <a:gd name="T78" fmla="*/ 589889 w 2665412"/>
              <a:gd name="T79" fmla="*/ 280944 h 3382963"/>
              <a:gd name="T80" fmla="*/ 680761 w 2665412"/>
              <a:gd name="T81" fmla="*/ 314653 h 3382963"/>
              <a:gd name="T82" fmla="*/ 628048 w 2665412"/>
              <a:gd name="T83" fmla="*/ 442666 h 3382963"/>
              <a:gd name="T84" fmla="*/ 517293 w 2665412"/>
              <a:gd name="T85" fmla="*/ 433396 h 3382963"/>
              <a:gd name="T86" fmla="*/ 487679 w 2665412"/>
              <a:gd name="T87" fmla="*/ 296872 h 3382963"/>
              <a:gd name="T88" fmla="*/ 411052 w 2665412"/>
              <a:gd name="T89" fmla="*/ 158366 h 3382963"/>
              <a:gd name="T90" fmla="*/ 345423 w 2665412"/>
              <a:gd name="T91" fmla="*/ 251818 h 3382963"/>
              <a:gd name="T92" fmla="*/ 274720 w 2665412"/>
              <a:gd name="T93" fmla="*/ 200676 h 3382963"/>
              <a:gd name="T94" fmla="*/ 216879 w 2665412"/>
              <a:gd name="T95" fmla="*/ 159969 h 3382963"/>
              <a:gd name="T96" fmla="*/ 229970 w 2665412"/>
              <a:gd name="T97" fmla="*/ 170087 h 3382963"/>
              <a:gd name="T98" fmla="*/ 255222 w 2665412"/>
              <a:gd name="T99" fmla="*/ 194285 h 3382963"/>
              <a:gd name="T100" fmla="*/ 243820 w 2665412"/>
              <a:gd name="T101" fmla="*/ 278093 h 3382963"/>
              <a:gd name="T102" fmla="*/ 291199 w 2665412"/>
              <a:gd name="T103" fmla="*/ 462825 h 3382963"/>
              <a:gd name="T104" fmla="*/ 250577 w 2665412"/>
              <a:gd name="T105" fmla="*/ 619143 h 3382963"/>
              <a:gd name="T106" fmla="*/ 214092 w 2665412"/>
              <a:gd name="T107" fmla="*/ 596716 h 3382963"/>
              <a:gd name="T108" fmla="*/ 138168 w 2665412"/>
              <a:gd name="T109" fmla="*/ 387280 h 3382963"/>
              <a:gd name="T110" fmla="*/ 113338 w 2665412"/>
              <a:gd name="T111" fmla="*/ 345966 h 3382963"/>
              <a:gd name="T112" fmla="*/ 41129 w 2665412"/>
              <a:gd name="T113" fmla="*/ 252715 h 3382963"/>
              <a:gd name="T114" fmla="*/ 1267 w 2665412"/>
              <a:gd name="T115" fmla="*/ 242344 h 3382963"/>
              <a:gd name="T116" fmla="*/ 242891 w 2665412"/>
              <a:gd name="T117" fmla="*/ 0 h 3382963"/>
              <a:gd name="T118" fmla="*/ 296186 w 2665412"/>
              <a:gd name="T119" fmla="*/ 52970 h 3382963"/>
              <a:gd name="T120" fmla="*/ 253719 w 2665412"/>
              <a:gd name="T121" fmla="*/ 139902 h 3382963"/>
              <a:gd name="T122" fmla="*/ 191625 w 2665412"/>
              <a:gd name="T123" fmla="*/ 55589 h 33829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eaLnBrk="0" fontAlgn="base" hangingPunct="0">
              <a:spcBef>
                <a:spcPct val="0"/>
              </a:spcBef>
              <a:spcAft>
                <a:spcPct val="0"/>
              </a:spcAft>
              <a:buClrTx/>
              <a:buFontTx/>
              <a:buNone/>
            </a:pPr>
            <a:endParaRPr lang="en-US" sz="1350" kern="1200">
              <a:solidFill>
                <a:prstClr val="black"/>
              </a:solidFill>
              <a:latin typeface="Segoe UI" charset="0"/>
              <a:ea typeface="微软雅黑" charset="-122"/>
              <a:cs typeface=""/>
            </a:endParaRPr>
          </a:p>
        </p:txBody>
      </p:sp>
      <p:sp>
        <p:nvSpPr>
          <p:cNvPr id="35" name="圆角矩形 7"/>
          <p:cNvSpPr/>
          <p:nvPr/>
        </p:nvSpPr>
        <p:spPr>
          <a:xfrm>
            <a:off x="1102493" y="955726"/>
            <a:ext cx="1826444" cy="408731"/>
          </a:xfrm>
          <a:prstGeom prst="roundRect">
            <a:avLst/>
          </a:prstGeom>
          <a:solidFill>
            <a:srgbClr val="C6D9F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chemeClr val="tx1"/>
                </a:solidFill>
                <a:effectLst/>
                <a:uLnTx/>
                <a:uFillTx/>
                <a:latin typeface="Calibri" charset="0"/>
                <a:ea typeface="Calibri" charset="0"/>
                <a:cs typeface="Calibri" charset="0"/>
              </a:rPr>
              <a:t>Issues</a:t>
            </a:r>
            <a:endParaRPr kumimoji="1" lang="zh-CN" altLang="en-US" sz="1800" b="0" i="0" u="none" strike="noStrike" kern="1200" cap="none" spc="0" normalizeH="0" baseline="0" noProof="0" dirty="0">
              <a:ln>
                <a:noFill/>
              </a:ln>
              <a:solidFill>
                <a:schemeClr val="tx1"/>
              </a:solidFill>
              <a:effectLst/>
              <a:uLnTx/>
              <a:uFillTx/>
              <a:latin typeface="Calibri" charset="0"/>
              <a:ea typeface="Calibri" charset="0"/>
              <a:cs typeface="Calibri" charset="0"/>
            </a:endParaRPr>
          </a:p>
        </p:txBody>
      </p:sp>
      <p:sp>
        <p:nvSpPr>
          <p:cNvPr id="36" name="圆角矩形 21"/>
          <p:cNvSpPr/>
          <p:nvPr/>
        </p:nvSpPr>
        <p:spPr>
          <a:xfrm>
            <a:off x="6330437" y="950367"/>
            <a:ext cx="1916861" cy="408731"/>
          </a:xfrm>
          <a:prstGeom prst="roundRect">
            <a:avLst/>
          </a:prstGeom>
          <a:solidFill>
            <a:srgbClr val="1E77BC">
              <a:lumMod val="50000"/>
            </a:srgbClr>
          </a:solidFill>
          <a:ln w="9525" cap="flat" cmpd="sng" algn="ctr">
            <a:solidFill>
              <a:srgbClr val="1E77BC"/>
            </a:solidFill>
            <a:prstDash val="solid"/>
          </a:ln>
          <a:effectLst/>
        </p:spPr>
        <p:txBody>
          <a:bodyPr rtlCol="0" anchor="ctr"/>
          <a:lstStyle/>
          <a:p>
            <a:pPr algn="ctr" defTabSz="457200">
              <a:buClrTx/>
              <a:buFontTx/>
              <a:buNone/>
            </a:pPr>
            <a:r>
              <a:rPr kumimoji="1" lang="en-US" altLang="zh-CN" sz="1800" kern="1200" dirty="0">
                <a:solidFill>
                  <a:prstClr val="white"/>
                </a:solidFill>
                <a:latin typeface="Calibri" charset="0"/>
                <a:ea typeface="Calibri" charset="0"/>
                <a:cs typeface="Calibri" charset="0"/>
              </a:rPr>
              <a:t>Solution</a:t>
            </a:r>
            <a:endParaRPr kumimoji="1" lang="zh-CN" altLang="en-US" sz="1800" kern="1200" dirty="0">
              <a:solidFill>
                <a:prstClr val="white"/>
              </a:solidFill>
              <a:latin typeface="Calibri" charset="0"/>
              <a:ea typeface="Calibri" charset="0"/>
              <a:cs typeface="Calibri" charset="0"/>
            </a:endParaRPr>
          </a:p>
        </p:txBody>
      </p:sp>
    </p:spTree>
    <p:extLst>
      <p:ext uri="{BB962C8B-B14F-4D97-AF65-F5344CB8AC3E}">
        <p14:creationId xmlns:p14="http://schemas.microsoft.com/office/powerpoint/2010/main" val="4778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AB1E-19A2-4BA3-9262-D05021E65EA2}"/>
              </a:ext>
            </a:extLst>
          </p:cNvPr>
          <p:cNvSpPr>
            <a:spLocks noGrp="1"/>
          </p:cNvSpPr>
          <p:nvPr>
            <p:ph type="title"/>
          </p:nvPr>
        </p:nvSpPr>
        <p:spPr/>
        <p:txBody>
          <a:bodyPr/>
          <a:lstStyle/>
          <a:p>
            <a:r>
              <a:rPr lang="en-US" altLang="zh-HK" dirty="0"/>
              <a:t>Reflection – Project Design</a:t>
            </a:r>
            <a:endParaRPr lang="zh-HK" altLang="en-US" dirty="0"/>
          </a:p>
        </p:txBody>
      </p:sp>
      <p:sp>
        <p:nvSpPr>
          <p:cNvPr id="3" name="Slide Number Placeholder 2">
            <a:extLst>
              <a:ext uri="{FF2B5EF4-FFF2-40B4-BE49-F238E27FC236}">
                <a16:creationId xmlns:a16="http://schemas.microsoft.com/office/drawing/2014/main" id="{D1D06882-3DFA-424A-8FC2-8C512A1DC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HK" smtClean="0"/>
              <a:t>15</a:t>
            </a:fld>
            <a:endParaRPr lang="zh-HK" altLang="en-US"/>
          </a:p>
        </p:txBody>
      </p:sp>
      <p:sp>
        <p:nvSpPr>
          <p:cNvPr id="8" name="Rectangle: Rounded Corners 7">
            <a:extLst>
              <a:ext uri="{FF2B5EF4-FFF2-40B4-BE49-F238E27FC236}">
                <a16:creationId xmlns:a16="http://schemas.microsoft.com/office/drawing/2014/main" id="{05B29875-BCC4-4A17-A4E5-EA38A27C994A}"/>
              </a:ext>
            </a:extLst>
          </p:cNvPr>
          <p:cNvSpPr/>
          <p:nvPr/>
        </p:nvSpPr>
        <p:spPr>
          <a:xfrm>
            <a:off x="1708220" y="900248"/>
            <a:ext cx="7114232" cy="1557367"/>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Macro data subject to strong seasonality effect, but the series are not seasonally adjusted</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Used YoY data to normalize our data </a:t>
            </a:r>
          </a:p>
          <a:p>
            <a:pPr lvl="1">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Research more into Seasonality Adjustment methods, and explore other unofficial data sources from vendors/researchers</a:t>
            </a:r>
          </a:p>
        </p:txBody>
      </p:sp>
      <p:sp>
        <p:nvSpPr>
          <p:cNvPr id="9" name="Rectangle: Rounded Corners 8">
            <a:extLst>
              <a:ext uri="{FF2B5EF4-FFF2-40B4-BE49-F238E27FC236}">
                <a16:creationId xmlns:a16="http://schemas.microsoft.com/office/drawing/2014/main" id="{E219FC5E-E918-47A7-9F7B-377987356D32}"/>
              </a:ext>
            </a:extLst>
          </p:cNvPr>
          <p:cNvSpPr/>
          <p:nvPr/>
        </p:nvSpPr>
        <p:spPr>
          <a:xfrm>
            <a:off x="231494" y="873316"/>
            <a:ext cx="1336049" cy="1557367"/>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Macro Variables</a:t>
            </a:r>
          </a:p>
          <a:p>
            <a:pPr algn="ctr"/>
            <a:r>
              <a:rPr lang="en-US" sz="1200" dirty="0">
                <a:solidFill>
                  <a:schemeClr val="tx1"/>
                </a:solidFill>
                <a:latin typeface="Calibri" charset="0"/>
                <a:ea typeface="Calibri" charset="0"/>
                <a:cs typeface="Calibri" charset="0"/>
              </a:rPr>
              <a:t>Selection</a:t>
            </a:r>
          </a:p>
        </p:txBody>
      </p:sp>
      <p:sp>
        <p:nvSpPr>
          <p:cNvPr id="12" name="Rectangle: Rounded Corners 11">
            <a:extLst>
              <a:ext uri="{FF2B5EF4-FFF2-40B4-BE49-F238E27FC236}">
                <a16:creationId xmlns:a16="http://schemas.microsoft.com/office/drawing/2014/main" id="{BA1477D0-15CA-470D-977A-E29DB5653F64}"/>
              </a:ext>
            </a:extLst>
          </p:cNvPr>
          <p:cNvSpPr/>
          <p:nvPr/>
        </p:nvSpPr>
        <p:spPr>
          <a:xfrm>
            <a:off x="1708220" y="2634588"/>
            <a:ext cx="7114232" cy="1894214"/>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Combine the 4 macro variables into an indicator to show macroeconomic state</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PCA was used to decorrelate, normalize and combine the given data</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However, PCA produces data that lost its fundamental sense, and PCA is deterministic in nature (the output macro state will not change given same input) </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With only the first PC explains high variance, cross checking with itself is impossible</a:t>
            </a:r>
          </a:p>
          <a:p>
            <a:pPr lvl="1">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Explore nondeterministic methods such as clustering based on L</a:t>
            </a:r>
            <a:r>
              <a:rPr lang="en-US" sz="1200" baseline="30000" dirty="0">
                <a:solidFill>
                  <a:schemeClr val="tx1"/>
                </a:solidFill>
                <a:latin typeface="Calibri" charset="0"/>
                <a:ea typeface="Calibri" charset="0"/>
                <a:cs typeface="Calibri" charset="0"/>
              </a:rPr>
              <a:t>n</a:t>
            </a:r>
            <a:r>
              <a:rPr lang="en-US" sz="1200" dirty="0">
                <a:solidFill>
                  <a:schemeClr val="tx1"/>
                </a:solidFill>
                <a:latin typeface="Calibri" charset="0"/>
                <a:ea typeface="Calibri" charset="0"/>
                <a:cs typeface="Calibri" charset="0"/>
              </a:rPr>
              <a:t>-distances or Pearson’s R</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Try linear combinations of the 4 variables to combine them and retain fundamental sense</a:t>
            </a:r>
          </a:p>
        </p:txBody>
      </p:sp>
      <p:sp>
        <p:nvSpPr>
          <p:cNvPr id="13" name="Rectangle: Rounded Corners 12">
            <a:extLst>
              <a:ext uri="{FF2B5EF4-FFF2-40B4-BE49-F238E27FC236}">
                <a16:creationId xmlns:a16="http://schemas.microsoft.com/office/drawing/2014/main" id="{6BAB7784-F31F-4233-B1C3-DA3ABA8C10E2}"/>
              </a:ext>
            </a:extLst>
          </p:cNvPr>
          <p:cNvSpPr/>
          <p:nvPr/>
        </p:nvSpPr>
        <p:spPr>
          <a:xfrm>
            <a:off x="231494" y="2634588"/>
            <a:ext cx="1336050" cy="1845803"/>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Macro Variables Transformation</a:t>
            </a:r>
          </a:p>
        </p:txBody>
      </p:sp>
    </p:spTree>
    <p:extLst>
      <p:ext uri="{BB962C8B-B14F-4D97-AF65-F5344CB8AC3E}">
        <p14:creationId xmlns:p14="http://schemas.microsoft.com/office/powerpoint/2010/main" val="181262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AB1E-19A2-4BA3-9262-D05021E65EA2}"/>
              </a:ext>
            </a:extLst>
          </p:cNvPr>
          <p:cNvSpPr>
            <a:spLocks noGrp="1"/>
          </p:cNvSpPr>
          <p:nvPr>
            <p:ph type="title"/>
          </p:nvPr>
        </p:nvSpPr>
        <p:spPr/>
        <p:txBody>
          <a:bodyPr/>
          <a:lstStyle/>
          <a:p>
            <a:r>
              <a:rPr lang="en-US" altLang="zh-HK" dirty="0"/>
              <a:t>Reflection – Project Implementation</a:t>
            </a:r>
            <a:endParaRPr lang="zh-HK" altLang="en-US" dirty="0"/>
          </a:p>
        </p:txBody>
      </p:sp>
      <p:sp>
        <p:nvSpPr>
          <p:cNvPr id="3" name="Slide Number Placeholder 2">
            <a:extLst>
              <a:ext uri="{FF2B5EF4-FFF2-40B4-BE49-F238E27FC236}">
                <a16:creationId xmlns:a16="http://schemas.microsoft.com/office/drawing/2014/main" id="{D1D06882-3DFA-424A-8FC2-8C512A1DC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HK" smtClean="0"/>
              <a:t>16</a:t>
            </a:fld>
            <a:endParaRPr lang="zh-HK" altLang="en-US"/>
          </a:p>
        </p:txBody>
      </p:sp>
      <p:sp>
        <p:nvSpPr>
          <p:cNvPr id="8" name="Rectangle: Rounded Corners 7">
            <a:extLst>
              <a:ext uri="{FF2B5EF4-FFF2-40B4-BE49-F238E27FC236}">
                <a16:creationId xmlns:a16="http://schemas.microsoft.com/office/drawing/2014/main" id="{05B29875-BCC4-4A17-A4E5-EA38A27C994A}"/>
              </a:ext>
            </a:extLst>
          </p:cNvPr>
          <p:cNvSpPr/>
          <p:nvPr/>
        </p:nvSpPr>
        <p:spPr>
          <a:xfrm>
            <a:off x="1708220" y="803867"/>
            <a:ext cx="7114232" cy="1858309"/>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Important variables exists including: the cutoff of stocks used in factor basket forming phase, the number of baskets used in portfolio construction phase, and maximum weight for each factor basket in the portfolio</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Common sense was applied to ensure each factor baskets and portfolios in automated testing are different, and the portfolios did not overweight any factors too much</a:t>
            </a:r>
          </a:p>
          <a:p>
            <a:pPr lvl="1">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Maximum Likelihood estimators, albeit hard to define, can be used to maximize the performance and inferential power of our model with different combination of free parameters</a:t>
            </a:r>
          </a:p>
        </p:txBody>
      </p:sp>
      <p:sp>
        <p:nvSpPr>
          <p:cNvPr id="9" name="Rectangle: Rounded Corners 8">
            <a:extLst>
              <a:ext uri="{FF2B5EF4-FFF2-40B4-BE49-F238E27FC236}">
                <a16:creationId xmlns:a16="http://schemas.microsoft.com/office/drawing/2014/main" id="{E219FC5E-E918-47A7-9F7B-377987356D32}"/>
              </a:ext>
            </a:extLst>
          </p:cNvPr>
          <p:cNvSpPr/>
          <p:nvPr/>
        </p:nvSpPr>
        <p:spPr>
          <a:xfrm>
            <a:off x="321548" y="803868"/>
            <a:ext cx="1245995" cy="1858308"/>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Free Parameter Tuning</a:t>
            </a:r>
          </a:p>
        </p:txBody>
      </p:sp>
      <p:sp>
        <p:nvSpPr>
          <p:cNvPr id="12" name="Rectangle: Rounded Corners 11">
            <a:extLst>
              <a:ext uri="{FF2B5EF4-FFF2-40B4-BE49-F238E27FC236}">
                <a16:creationId xmlns:a16="http://schemas.microsoft.com/office/drawing/2014/main" id="{BA1477D0-15CA-470D-977A-E29DB5653F64}"/>
              </a:ext>
            </a:extLst>
          </p:cNvPr>
          <p:cNvSpPr/>
          <p:nvPr/>
        </p:nvSpPr>
        <p:spPr>
          <a:xfrm>
            <a:off x="1708220" y="2758809"/>
            <a:ext cx="7114232" cy="1871064"/>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Macro data is published in an up to 3 months lag, with unknown market reaction impact or rate</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Difficulty in predict macro state due to it being a principle component of 4 highly nonstationary TS</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Based on the notion macro environment persists for months, we applied an interval constraint (e.g. bimonthly, quarterly) and use the consensus to predict the upcoming cycle</a:t>
            </a:r>
          </a:p>
          <a:p>
            <a:pPr lvl="1">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Use an hidden</a:t>
            </a:r>
            <a:r>
              <a:rPr lang="zh-TW" altLang="en-US" sz="1200" dirty="0">
                <a:solidFill>
                  <a:schemeClr val="tx1"/>
                </a:solidFill>
                <a:latin typeface="Calibri" charset="0"/>
                <a:ea typeface="Calibri" charset="0"/>
                <a:cs typeface="Calibri" charset="0"/>
              </a:rPr>
              <a:t> </a:t>
            </a:r>
            <a:r>
              <a:rPr lang="en-US" altLang="zh-TW" sz="1200" dirty="0">
                <a:solidFill>
                  <a:schemeClr val="tx1"/>
                </a:solidFill>
                <a:latin typeface="Calibri" charset="0"/>
                <a:ea typeface="Calibri" charset="0"/>
                <a:cs typeface="Calibri" charset="0"/>
              </a:rPr>
              <a:t>Markov</a:t>
            </a:r>
            <a:r>
              <a:rPr lang="zh-TW" altLang="en-US" sz="1200" dirty="0">
                <a:solidFill>
                  <a:schemeClr val="tx1"/>
                </a:solidFill>
                <a:latin typeface="Calibri" charset="0"/>
                <a:ea typeface="Calibri" charset="0"/>
                <a:cs typeface="Calibri" charset="0"/>
              </a:rPr>
              <a:t> </a:t>
            </a:r>
            <a:r>
              <a:rPr lang="en-US" altLang="zh-TW" sz="1200" dirty="0">
                <a:solidFill>
                  <a:schemeClr val="tx1"/>
                </a:solidFill>
                <a:latin typeface="Calibri" charset="0"/>
                <a:ea typeface="Calibri" charset="0"/>
                <a:cs typeface="Calibri" charset="0"/>
              </a:rPr>
              <a:t>Model</a:t>
            </a:r>
            <a:r>
              <a:rPr lang="zh-TW" altLang="en-US" sz="1200" dirty="0">
                <a:solidFill>
                  <a:schemeClr val="tx1"/>
                </a:solidFill>
                <a:latin typeface="Calibri" charset="0"/>
                <a:ea typeface="Calibri" charset="0"/>
                <a:cs typeface="Calibri" charset="0"/>
              </a:rPr>
              <a:t> </a:t>
            </a:r>
            <a:r>
              <a:rPr lang="en-US" altLang="zh-TW" sz="1200" dirty="0">
                <a:solidFill>
                  <a:schemeClr val="tx1"/>
                </a:solidFill>
                <a:latin typeface="Calibri" charset="0"/>
                <a:ea typeface="Calibri" charset="0"/>
                <a:cs typeface="Calibri" charset="0"/>
              </a:rPr>
              <a:t>with stock returns as the input to predict the current macro state</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Use  alternative real time data like &lt;Median spending on JD/</a:t>
            </a:r>
            <a:r>
              <a:rPr lang="en-US" sz="1200" dirty="0" err="1">
                <a:solidFill>
                  <a:schemeClr val="tx1"/>
                </a:solidFill>
                <a:latin typeface="Calibri" charset="0"/>
                <a:ea typeface="Calibri" charset="0"/>
                <a:cs typeface="Calibri" charset="0"/>
              </a:rPr>
              <a:t>TMall</a:t>
            </a:r>
            <a:r>
              <a:rPr lang="en-US" sz="1200" dirty="0">
                <a:solidFill>
                  <a:schemeClr val="tx1"/>
                </a:solidFill>
                <a:latin typeface="Calibri" charset="0"/>
                <a:ea typeface="Calibri" charset="0"/>
                <a:cs typeface="Calibri" charset="0"/>
              </a:rPr>
              <a:t> per customer&gt; to substitute traditional data like Retail Sales (as suggested by hedge funds like Point72/Citadel)</a:t>
            </a:r>
          </a:p>
        </p:txBody>
      </p:sp>
      <p:sp>
        <p:nvSpPr>
          <p:cNvPr id="13" name="Rectangle: Rounded Corners 12">
            <a:extLst>
              <a:ext uri="{FF2B5EF4-FFF2-40B4-BE49-F238E27FC236}">
                <a16:creationId xmlns:a16="http://schemas.microsoft.com/office/drawing/2014/main" id="{6BAB7784-F31F-4233-B1C3-DA3ABA8C10E2}"/>
              </a:ext>
            </a:extLst>
          </p:cNvPr>
          <p:cNvSpPr/>
          <p:nvPr/>
        </p:nvSpPr>
        <p:spPr>
          <a:xfrm>
            <a:off x="321548" y="2758809"/>
            <a:ext cx="1245995" cy="1871064"/>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Macro Cycle</a:t>
            </a:r>
          </a:p>
          <a:p>
            <a:pPr algn="ctr"/>
            <a:r>
              <a:rPr lang="en-US" sz="1200" dirty="0">
                <a:solidFill>
                  <a:schemeClr val="tx1"/>
                </a:solidFill>
                <a:latin typeface="Calibri" charset="0"/>
                <a:ea typeface="Calibri" charset="0"/>
                <a:cs typeface="Calibri" charset="0"/>
              </a:rPr>
              <a:t>Computation</a:t>
            </a:r>
          </a:p>
        </p:txBody>
      </p:sp>
    </p:spTree>
    <p:extLst>
      <p:ext uri="{BB962C8B-B14F-4D97-AF65-F5344CB8AC3E}">
        <p14:creationId xmlns:p14="http://schemas.microsoft.com/office/powerpoint/2010/main" val="127609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AB1E-19A2-4BA3-9262-D05021E65EA2}"/>
              </a:ext>
            </a:extLst>
          </p:cNvPr>
          <p:cNvSpPr>
            <a:spLocks noGrp="1"/>
          </p:cNvSpPr>
          <p:nvPr>
            <p:ph type="title"/>
          </p:nvPr>
        </p:nvSpPr>
        <p:spPr/>
        <p:txBody>
          <a:bodyPr/>
          <a:lstStyle/>
          <a:p>
            <a:r>
              <a:rPr lang="en-US" altLang="zh-HK" dirty="0"/>
              <a:t>Reflection – Risk Management</a:t>
            </a:r>
            <a:endParaRPr lang="zh-HK" altLang="en-US" dirty="0"/>
          </a:p>
        </p:txBody>
      </p:sp>
      <p:sp>
        <p:nvSpPr>
          <p:cNvPr id="3" name="Slide Number Placeholder 2">
            <a:extLst>
              <a:ext uri="{FF2B5EF4-FFF2-40B4-BE49-F238E27FC236}">
                <a16:creationId xmlns:a16="http://schemas.microsoft.com/office/drawing/2014/main" id="{D1D06882-3DFA-424A-8FC2-8C512A1DC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HK" smtClean="0"/>
              <a:t>17</a:t>
            </a:fld>
            <a:endParaRPr lang="zh-HK" altLang="en-US"/>
          </a:p>
        </p:txBody>
      </p:sp>
      <p:sp>
        <p:nvSpPr>
          <p:cNvPr id="8" name="Rectangle: Rounded Corners 7">
            <a:extLst>
              <a:ext uri="{FF2B5EF4-FFF2-40B4-BE49-F238E27FC236}">
                <a16:creationId xmlns:a16="http://schemas.microsoft.com/office/drawing/2014/main" id="{05B29875-BCC4-4A17-A4E5-EA38A27C994A}"/>
              </a:ext>
            </a:extLst>
          </p:cNvPr>
          <p:cNvSpPr/>
          <p:nvPr/>
        </p:nvSpPr>
        <p:spPr>
          <a:xfrm>
            <a:off x="1708220" y="828517"/>
            <a:ext cx="7114232" cy="1949408"/>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Due to high dimensionality in our data, optimizing the portfolio always leads to overfitting and numerical instability (slight variance in the dataset gives rise to completely different result)</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Introduced a long-only constraint to portfolio construction to reduce overfitting and instability, which leads to portfolio with generally high beta, making the portfolio susceptible to market crashes</a:t>
            </a:r>
          </a:p>
          <a:p>
            <a:pPr lvl="1">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Introduce a beta constraint to our portfolio in the </a:t>
            </a:r>
            <a:r>
              <a:rPr lang="en-US" sz="1200" dirty="0" err="1">
                <a:solidFill>
                  <a:schemeClr val="tx1"/>
                </a:solidFill>
                <a:latin typeface="Calibri" charset="0"/>
                <a:ea typeface="Calibri" charset="0"/>
                <a:cs typeface="Calibri" charset="0"/>
              </a:rPr>
              <a:t>Langragian</a:t>
            </a:r>
            <a:r>
              <a:rPr lang="en-US" sz="1200" dirty="0">
                <a:solidFill>
                  <a:schemeClr val="tx1"/>
                </a:solidFill>
                <a:latin typeface="Calibri" charset="0"/>
                <a:ea typeface="Calibri" charset="0"/>
                <a:cs typeface="Calibri" charset="0"/>
              </a:rPr>
              <a:t> optimization process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Relax the constraint to include a small level of short positions to reduce the beta exposure</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Tune the additional free parameters</a:t>
            </a:r>
          </a:p>
        </p:txBody>
      </p:sp>
      <p:sp>
        <p:nvSpPr>
          <p:cNvPr id="9" name="Rectangle: Rounded Corners 8">
            <a:extLst>
              <a:ext uri="{FF2B5EF4-FFF2-40B4-BE49-F238E27FC236}">
                <a16:creationId xmlns:a16="http://schemas.microsoft.com/office/drawing/2014/main" id="{E219FC5E-E918-47A7-9F7B-377987356D32}"/>
              </a:ext>
            </a:extLst>
          </p:cNvPr>
          <p:cNvSpPr/>
          <p:nvPr/>
        </p:nvSpPr>
        <p:spPr>
          <a:xfrm>
            <a:off x="321548" y="828517"/>
            <a:ext cx="1245995" cy="1949408"/>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Beta Exposure</a:t>
            </a:r>
          </a:p>
          <a:p>
            <a:pPr algn="ctr"/>
            <a:r>
              <a:rPr lang="en-US" sz="1200" dirty="0">
                <a:solidFill>
                  <a:schemeClr val="tx1"/>
                </a:solidFill>
                <a:latin typeface="Calibri" charset="0"/>
                <a:ea typeface="Calibri" charset="0"/>
                <a:cs typeface="Calibri" charset="0"/>
              </a:rPr>
              <a:t>Management</a:t>
            </a:r>
          </a:p>
        </p:txBody>
      </p:sp>
      <p:sp>
        <p:nvSpPr>
          <p:cNvPr id="12" name="Rectangle: Rounded Corners 11">
            <a:extLst>
              <a:ext uri="{FF2B5EF4-FFF2-40B4-BE49-F238E27FC236}">
                <a16:creationId xmlns:a16="http://schemas.microsoft.com/office/drawing/2014/main" id="{BA1477D0-15CA-470D-977A-E29DB5653F64}"/>
              </a:ext>
            </a:extLst>
          </p:cNvPr>
          <p:cNvSpPr/>
          <p:nvPr/>
        </p:nvSpPr>
        <p:spPr>
          <a:xfrm>
            <a:off x="1708220" y="2939968"/>
            <a:ext cx="7114232" cy="1667746"/>
          </a:xfrm>
          <a:prstGeom prst="roundRect">
            <a:avLst>
              <a:gd name="adj" fmla="val 7450"/>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200" b="1" dirty="0">
                <a:solidFill>
                  <a:schemeClr val="tx1"/>
                </a:solidFill>
                <a:latin typeface="Calibri" charset="0"/>
                <a:ea typeface="Calibri" charset="0"/>
                <a:cs typeface="Calibri" charset="0"/>
              </a:rPr>
              <a:t>Problem</a:t>
            </a:r>
            <a:endParaRPr lang="en-US" sz="1200" dirty="0">
              <a:solidFill>
                <a:schemeClr val="tx1"/>
              </a:solidFill>
              <a:latin typeface="Calibri" charset="0"/>
              <a:ea typeface="Calibri" charset="0"/>
              <a:cs typeface="Calibri" charset="0"/>
            </a:endParaRP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Fluctuations will affect short term return, and from a practitioner’s </a:t>
            </a:r>
            <a:r>
              <a:rPr lang="en-US" sz="1200" dirty="0" err="1">
                <a:solidFill>
                  <a:schemeClr val="tx1"/>
                </a:solidFill>
                <a:latin typeface="Calibri" charset="0"/>
                <a:ea typeface="Calibri" charset="0"/>
                <a:cs typeface="Calibri" charset="0"/>
              </a:rPr>
              <a:t>PoV</a:t>
            </a:r>
            <a:r>
              <a:rPr lang="en-US" sz="1200" dirty="0">
                <a:solidFill>
                  <a:schemeClr val="tx1"/>
                </a:solidFill>
                <a:latin typeface="Calibri" charset="0"/>
                <a:ea typeface="Calibri" charset="0"/>
                <a:cs typeface="Calibri" charset="0"/>
              </a:rPr>
              <a:t>, investor’s confidence</a:t>
            </a:r>
          </a:p>
          <a:p>
            <a:pPr>
              <a:buClr>
                <a:schemeClr val="bg1"/>
              </a:buClr>
            </a:pPr>
            <a:r>
              <a:rPr lang="en-US" sz="1200" b="1" dirty="0">
                <a:solidFill>
                  <a:schemeClr val="tx1"/>
                </a:solidFill>
                <a:latin typeface="Calibri" charset="0"/>
                <a:ea typeface="Calibri" charset="0"/>
                <a:cs typeface="Calibri" charset="0"/>
              </a:rPr>
              <a:t>Resolution</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No measures were deployed for stop loss purposes</a:t>
            </a:r>
          </a:p>
          <a:p>
            <a:pPr>
              <a:buClr>
                <a:schemeClr val="bg1"/>
              </a:buClr>
            </a:pPr>
            <a:r>
              <a:rPr lang="en-US" sz="1200" b="1" dirty="0">
                <a:solidFill>
                  <a:schemeClr val="tx1"/>
                </a:solidFill>
                <a:latin typeface="Calibri" charset="0"/>
                <a:ea typeface="Calibri" charset="0"/>
                <a:cs typeface="Calibri" charset="0"/>
              </a:rPr>
              <a:t>Alternatives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Use technical or statistical indicators for price movements to set stop loss limits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Set up different scenarios for forward looking factors (e.g. growth) given analysts’ estimates</a:t>
            </a:r>
          </a:p>
          <a:p>
            <a:pPr marL="285750" indent="-285750">
              <a:buClr>
                <a:schemeClr val="bg1"/>
              </a:buClr>
              <a:buFont typeface="Arial" panose="020B0604020202020204" pitchFamily="34" charset="0"/>
              <a:buChar char="•"/>
            </a:pPr>
            <a:r>
              <a:rPr lang="en-US" sz="1200" dirty="0">
                <a:solidFill>
                  <a:schemeClr val="tx1"/>
                </a:solidFill>
                <a:latin typeface="Calibri" charset="0"/>
                <a:ea typeface="Calibri" charset="0"/>
                <a:cs typeface="Calibri" charset="0"/>
              </a:rPr>
              <a:t>Redo portfolio construction given different scenarios, and introduce limits for allocation in baskets</a:t>
            </a:r>
          </a:p>
        </p:txBody>
      </p:sp>
      <p:sp>
        <p:nvSpPr>
          <p:cNvPr id="13" name="Rectangle: Rounded Corners 12">
            <a:extLst>
              <a:ext uri="{FF2B5EF4-FFF2-40B4-BE49-F238E27FC236}">
                <a16:creationId xmlns:a16="http://schemas.microsoft.com/office/drawing/2014/main" id="{6BAB7784-F31F-4233-B1C3-DA3ABA8C10E2}"/>
              </a:ext>
            </a:extLst>
          </p:cNvPr>
          <p:cNvSpPr/>
          <p:nvPr/>
        </p:nvSpPr>
        <p:spPr>
          <a:xfrm>
            <a:off x="321548" y="2939968"/>
            <a:ext cx="1245995" cy="1667746"/>
          </a:xfrm>
          <a:prstGeom prst="roundRect">
            <a:avLst/>
          </a:prstGeom>
          <a:solidFill>
            <a:srgbClr val="D8D8D8"/>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charset="0"/>
                <a:ea typeface="Calibri" charset="0"/>
                <a:cs typeface="Calibri" charset="0"/>
              </a:rPr>
              <a:t>Loss Management</a:t>
            </a:r>
          </a:p>
          <a:p>
            <a:pPr algn="ctr"/>
            <a:r>
              <a:rPr lang="en-US" sz="1200" dirty="0">
                <a:solidFill>
                  <a:schemeClr val="tx1"/>
                </a:solidFill>
                <a:latin typeface="Calibri" charset="0"/>
                <a:ea typeface="Calibri" charset="0"/>
                <a:cs typeface="Calibri" charset="0"/>
              </a:rPr>
              <a:t>Mechanisms</a:t>
            </a:r>
          </a:p>
        </p:txBody>
      </p:sp>
    </p:spTree>
    <p:extLst>
      <p:ext uri="{BB962C8B-B14F-4D97-AF65-F5344CB8AC3E}">
        <p14:creationId xmlns:p14="http://schemas.microsoft.com/office/powerpoint/2010/main" val="157674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1D9-9D4A-4AF1-8FEE-732A68E4E115}"/>
              </a:ext>
            </a:extLst>
          </p:cNvPr>
          <p:cNvSpPr>
            <a:spLocks noGrp="1"/>
          </p:cNvSpPr>
          <p:nvPr>
            <p:ph type="title"/>
          </p:nvPr>
        </p:nvSpPr>
        <p:spPr/>
        <p:txBody>
          <a:bodyPr/>
          <a:lstStyle/>
          <a:p>
            <a:r>
              <a:rPr lang="en-US" altLang="zh-HK" dirty="0"/>
              <a:t>Overview of the Cyclic Factor Model</a:t>
            </a:r>
            <a:endParaRPr lang="zh-HK" altLang="en-US" dirty="0"/>
          </a:p>
        </p:txBody>
      </p:sp>
      <p:sp>
        <p:nvSpPr>
          <p:cNvPr id="3" name="Slide Number Placeholder 2">
            <a:extLst>
              <a:ext uri="{FF2B5EF4-FFF2-40B4-BE49-F238E27FC236}">
                <a16:creationId xmlns:a16="http://schemas.microsoft.com/office/drawing/2014/main" id="{CBCBBDC7-719B-4E7D-99D2-FB99CC8AC8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HK" smtClean="0"/>
              <a:t>2</a:t>
            </a:fld>
            <a:endParaRPr lang="zh-HK" altLang="en-US"/>
          </a:p>
        </p:txBody>
      </p:sp>
      <p:cxnSp>
        <p:nvCxnSpPr>
          <p:cNvPr id="18" name="Straight Arrow Connector 17">
            <a:extLst>
              <a:ext uri="{FF2B5EF4-FFF2-40B4-BE49-F238E27FC236}">
                <a16:creationId xmlns:a16="http://schemas.microsoft.com/office/drawing/2014/main" id="{8A3F00BF-2B0F-440A-A5D9-CC2749928D5B}"/>
              </a:ext>
            </a:extLst>
          </p:cNvPr>
          <p:cNvCxnSpPr>
            <a:stCxn id="11" idx="3"/>
            <a:endCxn id="15" idx="1"/>
          </p:cNvCxnSpPr>
          <p:nvPr/>
        </p:nvCxnSpPr>
        <p:spPr>
          <a:xfrm flipV="1">
            <a:off x="2832568" y="2200769"/>
            <a:ext cx="596863" cy="71"/>
          </a:xfrm>
          <a:prstGeom prst="straightConnector1">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0FD587-21DB-4BCD-923A-5B6DEE4B9075}"/>
              </a:ext>
            </a:extLst>
          </p:cNvPr>
          <p:cNvCxnSpPr>
            <a:stCxn id="15" idx="3"/>
            <a:endCxn id="16" idx="1"/>
          </p:cNvCxnSpPr>
          <p:nvPr/>
        </p:nvCxnSpPr>
        <p:spPr>
          <a:xfrm>
            <a:off x="4924895" y="2200769"/>
            <a:ext cx="274133" cy="71"/>
          </a:xfrm>
          <a:prstGeom prst="straightConnector1">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85307-00A6-4E01-BBBE-C70303D44D38}"/>
              </a:ext>
            </a:extLst>
          </p:cNvPr>
          <p:cNvCxnSpPr>
            <a:stCxn id="12" idx="3"/>
            <a:endCxn id="23" idx="1"/>
          </p:cNvCxnSpPr>
          <p:nvPr/>
        </p:nvCxnSpPr>
        <p:spPr>
          <a:xfrm>
            <a:off x="2832568" y="3150717"/>
            <a:ext cx="596864" cy="0"/>
          </a:xfrm>
          <a:prstGeom prst="straightConnector1">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grpSp>
        <p:nvGrpSpPr>
          <p:cNvPr id="52" name="群組 51">
            <a:extLst>
              <a:ext uri="{FF2B5EF4-FFF2-40B4-BE49-F238E27FC236}">
                <a16:creationId xmlns:a16="http://schemas.microsoft.com/office/drawing/2014/main" id="{EC67266D-0292-4249-A186-8BDDB60952CF}"/>
              </a:ext>
            </a:extLst>
          </p:cNvPr>
          <p:cNvGrpSpPr/>
          <p:nvPr/>
        </p:nvGrpSpPr>
        <p:grpSpPr>
          <a:xfrm>
            <a:off x="1337104" y="1962518"/>
            <a:ext cx="5357388" cy="1426450"/>
            <a:chOff x="817113" y="1806401"/>
            <a:chExt cx="5357388" cy="1426450"/>
          </a:xfrm>
        </p:grpSpPr>
        <p:sp>
          <p:nvSpPr>
            <p:cNvPr id="11" name="Rounded Rectangle 4">
              <a:extLst>
                <a:ext uri="{FF2B5EF4-FFF2-40B4-BE49-F238E27FC236}">
                  <a16:creationId xmlns:a16="http://schemas.microsoft.com/office/drawing/2014/main" id="{582E87F2-E72A-4BE5-BA33-2088BA0326D1}"/>
                </a:ext>
              </a:extLst>
            </p:cNvPr>
            <p:cNvSpPr/>
            <p:nvPr/>
          </p:nvSpPr>
          <p:spPr>
            <a:xfrm>
              <a:off x="817113" y="1806472"/>
              <a:ext cx="1495464" cy="476502"/>
            </a:xfrm>
            <a:prstGeom prst="rect">
              <a:avLst/>
            </a:pr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7375E"/>
                  </a:solidFill>
                  <a:latin typeface="Calibri" charset="0"/>
                  <a:ea typeface="Calibri" charset="0"/>
                  <a:cs typeface="Calibri" charset="0"/>
                </a:rPr>
                <a:t>China Marco Variables</a:t>
              </a:r>
              <a:endParaRPr lang="en-US" sz="1600" dirty="0">
                <a:solidFill>
                  <a:srgbClr val="17375E"/>
                </a:solidFill>
              </a:endParaRPr>
            </a:p>
          </p:txBody>
        </p:sp>
        <p:sp>
          <p:nvSpPr>
            <p:cNvPr id="12" name="Rounded Rectangle 4">
              <a:extLst>
                <a:ext uri="{FF2B5EF4-FFF2-40B4-BE49-F238E27FC236}">
                  <a16:creationId xmlns:a16="http://schemas.microsoft.com/office/drawing/2014/main" id="{4D8D884B-1AE1-4375-8DC7-A90E2D442E8F}"/>
                </a:ext>
              </a:extLst>
            </p:cNvPr>
            <p:cNvSpPr/>
            <p:nvPr/>
          </p:nvSpPr>
          <p:spPr>
            <a:xfrm>
              <a:off x="817113" y="2756349"/>
              <a:ext cx="1495464" cy="476502"/>
            </a:xfrm>
            <a:prstGeom prst="rect">
              <a:avLst/>
            </a:pr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solidFill>
                    <a:srgbClr val="17375E"/>
                  </a:solidFill>
                  <a:latin typeface="Calibri" charset="0"/>
                  <a:ea typeface="Calibri" charset="0"/>
                  <a:cs typeface="Calibri" charset="0"/>
                </a:rPr>
                <a:t>HSCI Constituents’ Factors</a:t>
              </a:r>
              <a:endParaRPr lang="en-US" sz="1600" dirty="0">
                <a:solidFill>
                  <a:srgbClr val="17375E"/>
                </a:solidFill>
              </a:endParaRPr>
            </a:p>
          </p:txBody>
        </p:sp>
        <p:sp>
          <p:nvSpPr>
            <p:cNvPr id="15" name="Rounded Rectangle 4">
              <a:extLst>
                <a:ext uri="{FF2B5EF4-FFF2-40B4-BE49-F238E27FC236}">
                  <a16:creationId xmlns:a16="http://schemas.microsoft.com/office/drawing/2014/main" id="{F9D1972C-51C1-4F31-ACEA-7F3216920710}"/>
                </a:ext>
              </a:extLst>
            </p:cNvPr>
            <p:cNvSpPr/>
            <p:nvPr/>
          </p:nvSpPr>
          <p:spPr>
            <a:xfrm>
              <a:off x="2909440" y="1806401"/>
              <a:ext cx="1495464" cy="476502"/>
            </a:xfrm>
            <a:prstGeom prst="rect">
              <a:avLst/>
            </a:prstGeom>
            <a:solidFill>
              <a:srgbClr val="C6D9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7375E"/>
                  </a:solidFill>
                  <a:latin typeface="Calibri" charset="0"/>
                  <a:ea typeface="Calibri" charset="0"/>
                  <a:cs typeface="Calibri" charset="0"/>
                </a:rPr>
                <a:t>Major Marco Factor Extraction</a:t>
              </a:r>
              <a:endParaRPr lang="en-US" sz="1600" dirty="0">
                <a:solidFill>
                  <a:srgbClr val="17375E"/>
                </a:solidFill>
              </a:endParaRPr>
            </a:p>
          </p:txBody>
        </p:sp>
        <p:sp>
          <p:nvSpPr>
            <p:cNvPr id="16" name="Rounded Rectangle 4">
              <a:extLst>
                <a:ext uri="{FF2B5EF4-FFF2-40B4-BE49-F238E27FC236}">
                  <a16:creationId xmlns:a16="http://schemas.microsoft.com/office/drawing/2014/main" id="{B26DC466-DA6A-4DCC-B230-8697367A042B}"/>
                </a:ext>
              </a:extLst>
            </p:cNvPr>
            <p:cNvSpPr/>
            <p:nvPr/>
          </p:nvSpPr>
          <p:spPr>
            <a:xfrm>
              <a:off x="4679037" y="1806472"/>
              <a:ext cx="1495464" cy="476502"/>
            </a:xfrm>
            <a:prstGeom prst="rect">
              <a:avLst/>
            </a:prstGeom>
            <a:solidFill>
              <a:srgbClr val="C6D9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7375E"/>
                  </a:solidFill>
                  <a:latin typeface="Calibri" charset="0"/>
                  <a:ea typeface="Calibri" charset="0"/>
                  <a:cs typeface="Calibri" charset="0"/>
                </a:rPr>
                <a:t>Economic Trend Line Smoothing</a:t>
              </a:r>
              <a:endParaRPr lang="en-US" sz="1600" dirty="0">
                <a:solidFill>
                  <a:srgbClr val="17375E"/>
                </a:solidFill>
              </a:endParaRPr>
            </a:p>
          </p:txBody>
        </p:sp>
        <p:sp>
          <p:nvSpPr>
            <p:cNvPr id="23" name="Rounded Rectangle 4">
              <a:extLst>
                <a:ext uri="{FF2B5EF4-FFF2-40B4-BE49-F238E27FC236}">
                  <a16:creationId xmlns:a16="http://schemas.microsoft.com/office/drawing/2014/main" id="{EFA9802B-2DF8-4465-B902-1BDDB604FD9E}"/>
                </a:ext>
              </a:extLst>
            </p:cNvPr>
            <p:cNvSpPr/>
            <p:nvPr/>
          </p:nvSpPr>
          <p:spPr>
            <a:xfrm>
              <a:off x="2909441" y="2756349"/>
              <a:ext cx="1495464" cy="476502"/>
            </a:xfrm>
            <a:prstGeom prst="rect">
              <a:avLst/>
            </a:prstGeom>
            <a:solidFill>
              <a:srgbClr val="C6D9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7375E"/>
                  </a:solidFill>
                  <a:latin typeface="Calibri" charset="0"/>
                  <a:ea typeface="Calibri" charset="0"/>
                  <a:cs typeface="Calibri" charset="0"/>
                </a:rPr>
                <a:t>Factor Baskets Construction</a:t>
              </a:r>
              <a:endParaRPr lang="en-US" sz="1600" dirty="0">
                <a:solidFill>
                  <a:srgbClr val="17375E"/>
                </a:solidFill>
              </a:endParaRPr>
            </a:p>
          </p:txBody>
        </p:sp>
        <p:sp>
          <p:nvSpPr>
            <p:cNvPr id="32" name="Rounded Rectangle 4">
              <a:extLst>
                <a:ext uri="{FF2B5EF4-FFF2-40B4-BE49-F238E27FC236}">
                  <a16:creationId xmlns:a16="http://schemas.microsoft.com/office/drawing/2014/main" id="{84CD42E6-815A-40E5-9635-FABD0181C082}"/>
                </a:ext>
              </a:extLst>
            </p:cNvPr>
            <p:cNvSpPr/>
            <p:nvPr/>
          </p:nvSpPr>
          <p:spPr>
            <a:xfrm>
              <a:off x="4679037" y="2756349"/>
              <a:ext cx="1495464" cy="476502"/>
            </a:xfrm>
            <a:prstGeom prst="rect">
              <a:avLst/>
            </a:prstGeom>
            <a:solidFill>
              <a:srgbClr val="C6D9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7375E"/>
                  </a:solidFill>
                  <a:latin typeface="Calibri" charset="0"/>
                  <a:cs typeface="Calibri" charset="0"/>
                </a:rPr>
                <a:t>Portfolio Construction</a:t>
              </a:r>
              <a:endParaRPr lang="en-US" dirty="0">
                <a:solidFill>
                  <a:srgbClr val="17375E"/>
                </a:solidFill>
              </a:endParaRPr>
            </a:p>
          </p:txBody>
        </p:sp>
      </p:grpSp>
      <p:cxnSp>
        <p:nvCxnSpPr>
          <p:cNvPr id="38" name="Straight Arrow Connector 37">
            <a:extLst>
              <a:ext uri="{FF2B5EF4-FFF2-40B4-BE49-F238E27FC236}">
                <a16:creationId xmlns:a16="http://schemas.microsoft.com/office/drawing/2014/main" id="{88765D85-CF06-4A79-A12F-4FDD6D8F8457}"/>
              </a:ext>
            </a:extLst>
          </p:cNvPr>
          <p:cNvCxnSpPr>
            <a:stCxn id="23" idx="3"/>
            <a:endCxn id="32" idx="1"/>
          </p:cNvCxnSpPr>
          <p:nvPr/>
        </p:nvCxnSpPr>
        <p:spPr>
          <a:xfrm>
            <a:off x="4924896" y="3150717"/>
            <a:ext cx="274132" cy="0"/>
          </a:xfrm>
          <a:prstGeom prst="straightConnector1">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4">
            <a:extLst>
              <a:ext uri="{FF2B5EF4-FFF2-40B4-BE49-F238E27FC236}">
                <a16:creationId xmlns:a16="http://schemas.microsoft.com/office/drawing/2014/main" id="{6C44474F-1F50-403A-B0FA-73C810483595}"/>
              </a:ext>
            </a:extLst>
          </p:cNvPr>
          <p:cNvSpPr/>
          <p:nvPr/>
        </p:nvSpPr>
        <p:spPr>
          <a:xfrm>
            <a:off x="7259002" y="2171101"/>
            <a:ext cx="1495464" cy="1009354"/>
          </a:xfrm>
          <a:prstGeom prst="rect">
            <a:avLst/>
          </a:prstGeom>
          <a:solidFill>
            <a:srgbClr val="1737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Outperforming Portfolio in each Macro Cycle</a:t>
            </a:r>
          </a:p>
        </p:txBody>
      </p:sp>
      <p:cxnSp>
        <p:nvCxnSpPr>
          <p:cNvPr id="7" name="接點: 肘形 6">
            <a:extLst>
              <a:ext uri="{FF2B5EF4-FFF2-40B4-BE49-F238E27FC236}">
                <a16:creationId xmlns:a16="http://schemas.microsoft.com/office/drawing/2014/main" id="{67DD6D12-F058-4975-9613-65185A829528}"/>
              </a:ext>
            </a:extLst>
          </p:cNvPr>
          <p:cNvCxnSpPr>
            <a:stCxn id="16" idx="3"/>
            <a:endCxn id="17" idx="1"/>
          </p:cNvCxnSpPr>
          <p:nvPr/>
        </p:nvCxnSpPr>
        <p:spPr>
          <a:xfrm>
            <a:off x="6694492" y="2200840"/>
            <a:ext cx="564510" cy="474938"/>
          </a:xfrm>
          <a:prstGeom prst="bentConnector3">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BDF12C33-8C0D-49A6-BB06-F385E5C1D47F}"/>
              </a:ext>
            </a:extLst>
          </p:cNvPr>
          <p:cNvCxnSpPr>
            <a:stCxn id="32" idx="3"/>
            <a:endCxn id="17" idx="1"/>
          </p:cNvCxnSpPr>
          <p:nvPr/>
        </p:nvCxnSpPr>
        <p:spPr>
          <a:xfrm flipV="1">
            <a:off x="6694492" y="2675778"/>
            <a:ext cx="564510" cy="474939"/>
          </a:xfrm>
          <a:prstGeom prst="bentConnector3">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FDAD7DD2-0823-4873-881E-39F668B232F3}"/>
              </a:ext>
            </a:extLst>
          </p:cNvPr>
          <p:cNvSpPr/>
          <p:nvPr/>
        </p:nvSpPr>
        <p:spPr>
          <a:xfrm>
            <a:off x="3674243" y="1162559"/>
            <a:ext cx="1005840" cy="468968"/>
          </a:xfrm>
          <a:prstGeom prst="roundRect">
            <a:avLst/>
          </a:prstGeom>
          <a:no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PCA</a:t>
            </a:r>
            <a:endParaRPr lang="zh-TW" altLang="en-US" dirty="0">
              <a:solidFill>
                <a:srgbClr val="17375E"/>
              </a:solidFill>
              <a:latin typeface="Calibri" panose="020F0502020204030204" pitchFamily="34" charset="0"/>
              <a:cs typeface="Calibri" panose="020F0502020204030204" pitchFamily="34" charset="0"/>
            </a:endParaRPr>
          </a:p>
        </p:txBody>
      </p:sp>
      <p:cxnSp>
        <p:nvCxnSpPr>
          <p:cNvPr id="30" name="直線單箭頭接點 29">
            <a:extLst>
              <a:ext uri="{FF2B5EF4-FFF2-40B4-BE49-F238E27FC236}">
                <a16:creationId xmlns:a16="http://schemas.microsoft.com/office/drawing/2014/main" id="{A324F355-82FA-4EBE-A05F-CCB808038D91}"/>
              </a:ext>
            </a:extLst>
          </p:cNvPr>
          <p:cNvCxnSpPr>
            <a:stCxn id="27" idx="2"/>
            <a:endCxn id="15" idx="0"/>
          </p:cNvCxnSpPr>
          <p:nvPr/>
        </p:nvCxnSpPr>
        <p:spPr>
          <a:xfrm>
            <a:off x="4177163" y="1631527"/>
            <a:ext cx="0" cy="330991"/>
          </a:xfrm>
          <a:prstGeom prst="straightConnector1">
            <a:avLst/>
          </a:prstGeom>
          <a:ln w="12700">
            <a:solidFill>
              <a:srgbClr val="17375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矩形: 圓角 33">
            <a:extLst>
              <a:ext uri="{FF2B5EF4-FFF2-40B4-BE49-F238E27FC236}">
                <a16:creationId xmlns:a16="http://schemas.microsoft.com/office/drawing/2014/main" id="{944950DE-DAA2-4BD7-8116-4CED0A789648}"/>
              </a:ext>
            </a:extLst>
          </p:cNvPr>
          <p:cNvSpPr/>
          <p:nvPr/>
        </p:nvSpPr>
        <p:spPr>
          <a:xfrm>
            <a:off x="5443840" y="1162559"/>
            <a:ext cx="1005840" cy="468968"/>
          </a:xfrm>
          <a:prstGeom prst="roundRect">
            <a:avLst/>
          </a:prstGeom>
          <a:no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HP Filter</a:t>
            </a:r>
            <a:endParaRPr lang="zh-TW" altLang="en-US" dirty="0">
              <a:solidFill>
                <a:srgbClr val="17375E"/>
              </a:solidFill>
              <a:latin typeface="Calibri" panose="020F0502020204030204" pitchFamily="34" charset="0"/>
              <a:cs typeface="Calibri" panose="020F0502020204030204" pitchFamily="34" charset="0"/>
            </a:endParaRPr>
          </a:p>
        </p:txBody>
      </p:sp>
      <p:cxnSp>
        <p:nvCxnSpPr>
          <p:cNvPr id="35" name="直線單箭頭接點 34">
            <a:extLst>
              <a:ext uri="{FF2B5EF4-FFF2-40B4-BE49-F238E27FC236}">
                <a16:creationId xmlns:a16="http://schemas.microsoft.com/office/drawing/2014/main" id="{7184F6D3-F112-4040-A90D-2C5EF201E69F}"/>
              </a:ext>
            </a:extLst>
          </p:cNvPr>
          <p:cNvCxnSpPr>
            <a:stCxn id="34" idx="2"/>
            <a:endCxn id="16" idx="0"/>
          </p:cNvCxnSpPr>
          <p:nvPr/>
        </p:nvCxnSpPr>
        <p:spPr>
          <a:xfrm>
            <a:off x="5946760" y="1631527"/>
            <a:ext cx="0" cy="331062"/>
          </a:xfrm>
          <a:prstGeom prst="straightConnector1">
            <a:avLst/>
          </a:prstGeom>
          <a:ln w="12700">
            <a:solidFill>
              <a:srgbClr val="17375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矩形: 圓角 38">
            <a:extLst>
              <a:ext uri="{FF2B5EF4-FFF2-40B4-BE49-F238E27FC236}">
                <a16:creationId xmlns:a16="http://schemas.microsoft.com/office/drawing/2014/main" id="{C0903D3B-8A17-4BA8-9D3D-EC0B11E7568C}"/>
              </a:ext>
            </a:extLst>
          </p:cNvPr>
          <p:cNvSpPr/>
          <p:nvPr/>
        </p:nvSpPr>
        <p:spPr>
          <a:xfrm>
            <a:off x="3429431" y="3715259"/>
            <a:ext cx="1495463" cy="468968"/>
          </a:xfrm>
          <a:prstGeom prst="roundRect">
            <a:avLst/>
          </a:prstGeom>
          <a:no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Rank of Factors</a:t>
            </a:r>
            <a:endParaRPr lang="zh-TW" altLang="en-US" dirty="0">
              <a:solidFill>
                <a:srgbClr val="17375E"/>
              </a:solidFill>
              <a:latin typeface="Calibri" panose="020F0502020204030204" pitchFamily="34" charset="0"/>
              <a:cs typeface="Calibri" panose="020F0502020204030204" pitchFamily="34" charset="0"/>
            </a:endParaRPr>
          </a:p>
        </p:txBody>
      </p:sp>
      <p:cxnSp>
        <p:nvCxnSpPr>
          <p:cNvPr id="40" name="直線單箭頭接點 39">
            <a:extLst>
              <a:ext uri="{FF2B5EF4-FFF2-40B4-BE49-F238E27FC236}">
                <a16:creationId xmlns:a16="http://schemas.microsoft.com/office/drawing/2014/main" id="{648A82A3-89B0-4027-B771-CE1ABD242193}"/>
              </a:ext>
            </a:extLst>
          </p:cNvPr>
          <p:cNvCxnSpPr>
            <a:cxnSpLocks/>
            <a:stCxn id="39" idx="0"/>
            <a:endCxn id="23" idx="2"/>
          </p:cNvCxnSpPr>
          <p:nvPr/>
        </p:nvCxnSpPr>
        <p:spPr>
          <a:xfrm flipV="1">
            <a:off x="4177163" y="3388968"/>
            <a:ext cx="1" cy="326291"/>
          </a:xfrm>
          <a:prstGeom prst="straightConnector1">
            <a:avLst/>
          </a:prstGeom>
          <a:ln w="12700">
            <a:solidFill>
              <a:srgbClr val="17375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矩形: 圓角 41">
            <a:extLst>
              <a:ext uri="{FF2B5EF4-FFF2-40B4-BE49-F238E27FC236}">
                <a16:creationId xmlns:a16="http://schemas.microsoft.com/office/drawing/2014/main" id="{9E29759E-F1EA-4355-B09F-FF917620363B}"/>
              </a:ext>
            </a:extLst>
          </p:cNvPr>
          <p:cNvSpPr/>
          <p:nvPr/>
        </p:nvSpPr>
        <p:spPr>
          <a:xfrm>
            <a:off x="5199027" y="3715259"/>
            <a:ext cx="1495463" cy="468968"/>
          </a:xfrm>
          <a:prstGeom prst="roundRect">
            <a:avLst/>
          </a:prstGeom>
          <a:no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Long-only</a:t>
            </a:r>
            <a:r>
              <a:rPr lang="zh-TW" altLang="en-US" dirty="0">
                <a:solidFill>
                  <a:srgbClr val="17375E"/>
                </a:solidFill>
                <a:latin typeface="Calibri" panose="020F0502020204030204" pitchFamily="34" charset="0"/>
                <a:cs typeface="Calibri" panose="020F0502020204030204" pitchFamily="34" charset="0"/>
              </a:rPr>
              <a:t> </a:t>
            </a:r>
            <a:r>
              <a:rPr lang="en-US" altLang="zh-TW" dirty="0">
                <a:solidFill>
                  <a:srgbClr val="17375E"/>
                </a:solidFill>
                <a:latin typeface="Calibri" panose="020F0502020204030204" pitchFamily="34" charset="0"/>
                <a:cs typeface="Calibri" panose="020F0502020204030204" pitchFamily="34" charset="0"/>
              </a:rPr>
              <a:t>QP on Sharpe Ratio</a:t>
            </a:r>
            <a:endParaRPr lang="zh-TW" altLang="en-US" dirty="0">
              <a:solidFill>
                <a:srgbClr val="17375E"/>
              </a:solidFill>
              <a:latin typeface="Calibri" panose="020F0502020204030204" pitchFamily="34" charset="0"/>
              <a:cs typeface="Calibri" panose="020F0502020204030204" pitchFamily="34" charset="0"/>
            </a:endParaRPr>
          </a:p>
        </p:txBody>
      </p:sp>
      <p:cxnSp>
        <p:nvCxnSpPr>
          <p:cNvPr id="44" name="直線單箭頭接點 43">
            <a:extLst>
              <a:ext uri="{FF2B5EF4-FFF2-40B4-BE49-F238E27FC236}">
                <a16:creationId xmlns:a16="http://schemas.microsoft.com/office/drawing/2014/main" id="{B2EBFD3D-1C32-4EBB-B22A-C8D26E5ED6C1}"/>
              </a:ext>
            </a:extLst>
          </p:cNvPr>
          <p:cNvCxnSpPr>
            <a:cxnSpLocks/>
            <a:stCxn id="42" idx="0"/>
            <a:endCxn id="32" idx="2"/>
          </p:cNvCxnSpPr>
          <p:nvPr/>
        </p:nvCxnSpPr>
        <p:spPr>
          <a:xfrm flipV="1">
            <a:off x="5946759" y="3388968"/>
            <a:ext cx="1" cy="326291"/>
          </a:xfrm>
          <a:prstGeom prst="straightConnector1">
            <a:avLst/>
          </a:prstGeom>
          <a:ln w="12700">
            <a:solidFill>
              <a:srgbClr val="17375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矩形: 圓角 44">
            <a:extLst>
              <a:ext uri="{FF2B5EF4-FFF2-40B4-BE49-F238E27FC236}">
                <a16:creationId xmlns:a16="http://schemas.microsoft.com/office/drawing/2014/main" id="{0CF5DE8F-B5BA-43D4-8957-72F016B7981D}"/>
              </a:ext>
            </a:extLst>
          </p:cNvPr>
          <p:cNvSpPr/>
          <p:nvPr/>
        </p:nvSpPr>
        <p:spPr>
          <a:xfrm>
            <a:off x="1216160" y="1766508"/>
            <a:ext cx="1737352" cy="1818539"/>
          </a:xfrm>
          <a:prstGeom prst="roundRect">
            <a:avLst/>
          </a:prstGeom>
          <a:noFill/>
          <a:ln>
            <a:solidFill>
              <a:srgbClr val="A5A5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FF19342B-9DB7-4089-99F9-E929A4357DD7}"/>
              </a:ext>
            </a:extLst>
          </p:cNvPr>
          <p:cNvSpPr/>
          <p:nvPr/>
        </p:nvSpPr>
        <p:spPr>
          <a:xfrm>
            <a:off x="955433" y="3707120"/>
            <a:ext cx="1086915" cy="553405"/>
          </a:xfrm>
          <a:prstGeom prst="round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Bloomberg</a:t>
            </a:r>
            <a:r>
              <a:rPr lang="zh-TW" altLang="en-US" dirty="0">
                <a:solidFill>
                  <a:srgbClr val="17375E"/>
                </a:solidFill>
                <a:latin typeface="Calibri" panose="020F0502020204030204" pitchFamily="34" charset="0"/>
                <a:cs typeface="Calibri" panose="020F0502020204030204" pitchFamily="34" charset="0"/>
              </a:rPr>
              <a:t> </a:t>
            </a:r>
            <a:r>
              <a:rPr lang="en-US" altLang="zh-TW" dirty="0">
                <a:solidFill>
                  <a:srgbClr val="17375E"/>
                </a:solidFill>
                <a:latin typeface="Calibri" panose="020F0502020204030204" pitchFamily="34" charset="0"/>
                <a:cs typeface="Calibri" panose="020F0502020204030204" pitchFamily="34" charset="0"/>
              </a:rPr>
              <a:t>Terminal</a:t>
            </a:r>
          </a:p>
        </p:txBody>
      </p:sp>
      <p:sp>
        <p:nvSpPr>
          <p:cNvPr id="48" name="矩形: 圓角 47">
            <a:extLst>
              <a:ext uri="{FF2B5EF4-FFF2-40B4-BE49-F238E27FC236}">
                <a16:creationId xmlns:a16="http://schemas.microsoft.com/office/drawing/2014/main" id="{09B73253-9DAB-4068-9906-84AF68B32D6D}"/>
              </a:ext>
            </a:extLst>
          </p:cNvPr>
          <p:cNvSpPr/>
          <p:nvPr/>
        </p:nvSpPr>
        <p:spPr>
          <a:xfrm>
            <a:off x="2138662" y="3715259"/>
            <a:ext cx="1086915" cy="545266"/>
          </a:xfrm>
          <a:prstGeom prst="round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Thomson Reuters</a:t>
            </a:r>
          </a:p>
        </p:txBody>
      </p:sp>
      <p:sp>
        <p:nvSpPr>
          <p:cNvPr id="58" name="矩形: 圓角 57">
            <a:extLst>
              <a:ext uri="{FF2B5EF4-FFF2-40B4-BE49-F238E27FC236}">
                <a16:creationId xmlns:a16="http://schemas.microsoft.com/office/drawing/2014/main" id="{A8CDA697-C680-4683-87A3-FA9C616F91C5}"/>
              </a:ext>
            </a:extLst>
          </p:cNvPr>
          <p:cNvSpPr/>
          <p:nvPr/>
        </p:nvSpPr>
        <p:spPr>
          <a:xfrm>
            <a:off x="955433" y="1042369"/>
            <a:ext cx="1086915" cy="593927"/>
          </a:xfrm>
          <a:prstGeom prst="round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Bloomberg</a:t>
            </a:r>
            <a:r>
              <a:rPr lang="zh-TW" altLang="en-US" dirty="0">
                <a:solidFill>
                  <a:srgbClr val="17375E"/>
                </a:solidFill>
                <a:latin typeface="Calibri" panose="020F0502020204030204" pitchFamily="34" charset="0"/>
                <a:cs typeface="Calibri" panose="020F0502020204030204" pitchFamily="34" charset="0"/>
              </a:rPr>
              <a:t> </a:t>
            </a:r>
            <a:r>
              <a:rPr lang="en-US" altLang="zh-TW" dirty="0">
                <a:solidFill>
                  <a:srgbClr val="17375E"/>
                </a:solidFill>
                <a:latin typeface="Calibri" panose="020F0502020204030204" pitchFamily="34" charset="0"/>
                <a:cs typeface="Calibri" panose="020F0502020204030204" pitchFamily="34" charset="0"/>
              </a:rPr>
              <a:t>Terminal</a:t>
            </a:r>
          </a:p>
        </p:txBody>
      </p:sp>
      <p:sp>
        <p:nvSpPr>
          <p:cNvPr id="59" name="矩形: 圓角 58">
            <a:extLst>
              <a:ext uri="{FF2B5EF4-FFF2-40B4-BE49-F238E27FC236}">
                <a16:creationId xmlns:a16="http://schemas.microsoft.com/office/drawing/2014/main" id="{4CBC5935-905B-4166-9EF9-5C9F430AC435}"/>
              </a:ext>
            </a:extLst>
          </p:cNvPr>
          <p:cNvSpPr/>
          <p:nvPr/>
        </p:nvSpPr>
        <p:spPr>
          <a:xfrm>
            <a:off x="2138662" y="1042369"/>
            <a:ext cx="1086915" cy="602065"/>
          </a:xfrm>
          <a:prstGeom prst="round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17375E"/>
                </a:solidFill>
                <a:latin typeface="Calibri" panose="020F0502020204030204" pitchFamily="34" charset="0"/>
                <a:cs typeface="Calibri" panose="020F0502020204030204" pitchFamily="34" charset="0"/>
              </a:rPr>
              <a:t>National Bureau of Statistics</a:t>
            </a:r>
          </a:p>
        </p:txBody>
      </p:sp>
      <p:cxnSp>
        <p:nvCxnSpPr>
          <p:cNvPr id="6" name="Straight Arrow Connector 5">
            <a:extLst>
              <a:ext uri="{FF2B5EF4-FFF2-40B4-BE49-F238E27FC236}">
                <a16:creationId xmlns:a16="http://schemas.microsoft.com/office/drawing/2014/main" id="{D2EF7C15-1841-4559-8310-6A171761B756}"/>
              </a:ext>
            </a:extLst>
          </p:cNvPr>
          <p:cNvCxnSpPr>
            <a:stCxn id="58" idx="2"/>
            <a:endCxn id="11" idx="0"/>
          </p:cNvCxnSpPr>
          <p:nvPr/>
        </p:nvCxnSpPr>
        <p:spPr>
          <a:xfrm>
            <a:off x="1498891" y="1636296"/>
            <a:ext cx="585945" cy="326293"/>
          </a:xfrm>
          <a:prstGeom prst="straightConnector1">
            <a:avLst/>
          </a:prstGeom>
          <a:ln w="12700">
            <a:solidFill>
              <a:srgbClr val="17375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DEB7F5-5970-453E-9084-863C16639E37}"/>
              </a:ext>
            </a:extLst>
          </p:cNvPr>
          <p:cNvCxnSpPr>
            <a:stCxn id="59" idx="2"/>
            <a:endCxn id="11" idx="0"/>
          </p:cNvCxnSpPr>
          <p:nvPr/>
        </p:nvCxnSpPr>
        <p:spPr>
          <a:xfrm flipH="1">
            <a:off x="2084836" y="1644434"/>
            <a:ext cx="597284" cy="318155"/>
          </a:xfrm>
          <a:prstGeom prst="straightConnector1">
            <a:avLst/>
          </a:prstGeom>
          <a:ln w="12700">
            <a:solidFill>
              <a:srgbClr val="17375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88E64-A2F3-424C-BE7F-EFAA8CED4B91}"/>
              </a:ext>
            </a:extLst>
          </p:cNvPr>
          <p:cNvCxnSpPr>
            <a:stCxn id="47" idx="0"/>
            <a:endCxn id="12" idx="2"/>
          </p:cNvCxnSpPr>
          <p:nvPr/>
        </p:nvCxnSpPr>
        <p:spPr>
          <a:xfrm flipV="1">
            <a:off x="1498891" y="3388968"/>
            <a:ext cx="585945" cy="318152"/>
          </a:xfrm>
          <a:prstGeom prst="straightConnector1">
            <a:avLst/>
          </a:prstGeom>
          <a:ln w="12700">
            <a:solidFill>
              <a:srgbClr val="17375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0D0E67-2BA3-4DD6-A9C9-F46BC70EB26F}"/>
              </a:ext>
            </a:extLst>
          </p:cNvPr>
          <p:cNvCxnSpPr>
            <a:stCxn id="48" idx="0"/>
            <a:endCxn id="12" idx="2"/>
          </p:cNvCxnSpPr>
          <p:nvPr/>
        </p:nvCxnSpPr>
        <p:spPr>
          <a:xfrm flipH="1" flipV="1">
            <a:off x="2084836" y="3388968"/>
            <a:ext cx="597284" cy="326291"/>
          </a:xfrm>
          <a:prstGeom prst="straightConnector1">
            <a:avLst/>
          </a:prstGeom>
          <a:ln w="12700">
            <a:solidFill>
              <a:srgbClr val="17375E"/>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17DA3AC-E648-4EF9-A260-3A5D552244B5}"/>
              </a:ext>
            </a:extLst>
          </p:cNvPr>
          <p:cNvSpPr txBox="1"/>
          <p:nvPr/>
        </p:nvSpPr>
        <p:spPr>
          <a:xfrm>
            <a:off x="414379" y="2077658"/>
            <a:ext cx="811441" cy="246221"/>
          </a:xfrm>
          <a:prstGeom prst="rect">
            <a:avLst/>
          </a:prstGeom>
          <a:noFill/>
        </p:spPr>
        <p:txBody>
          <a:bodyPr wrap="none" rtlCol="0" anchor="ctr">
            <a:spAutoFit/>
          </a:bodyPr>
          <a:lstStyle/>
          <a:p>
            <a:pPr algn="ctr"/>
            <a:r>
              <a:rPr lang="en-US" altLang="zh-HK" sz="1000" b="1" dirty="0">
                <a:solidFill>
                  <a:srgbClr val="A5A5A5"/>
                </a:solidFill>
                <a:latin typeface="Calibri" panose="020F0502020204030204" pitchFamily="34" charset="0"/>
                <a:cs typeface="Calibri" panose="020F0502020204030204" pitchFamily="34" charset="0"/>
              </a:rPr>
              <a:t>TOP-DOWN</a:t>
            </a:r>
            <a:endParaRPr lang="zh-HK" altLang="en-US" sz="1000" b="1" dirty="0">
              <a:solidFill>
                <a:srgbClr val="A5A5A5"/>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36376FD7-FB82-4160-8486-5A1E86D1A3F2}"/>
              </a:ext>
            </a:extLst>
          </p:cNvPr>
          <p:cNvSpPr txBox="1"/>
          <p:nvPr/>
        </p:nvSpPr>
        <p:spPr>
          <a:xfrm>
            <a:off x="389534" y="2942842"/>
            <a:ext cx="861134" cy="246221"/>
          </a:xfrm>
          <a:prstGeom prst="rect">
            <a:avLst/>
          </a:prstGeom>
          <a:noFill/>
        </p:spPr>
        <p:txBody>
          <a:bodyPr wrap="none" rtlCol="0" anchor="ctr">
            <a:spAutoFit/>
          </a:bodyPr>
          <a:lstStyle/>
          <a:p>
            <a:pPr algn="ctr"/>
            <a:r>
              <a:rPr lang="en-US" altLang="zh-HK" sz="1000" b="1" dirty="0">
                <a:solidFill>
                  <a:srgbClr val="A5A5A5"/>
                </a:solidFill>
                <a:latin typeface="Calibri" panose="020F0502020204030204" pitchFamily="34" charset="0"/>
                <a:cs typeface="Calibri" panose="020F0502020204030204" pitchFamily="34" charset="0"/>
              </a:rPr>
              <a:t>BOTTOM-UP</a:t>
            </a:r>
            <a:endParaRPr lang="zh-HK" altLang="en-US" sz="1000" b="1" dirty="0">
              <a:solidFill>
                <a:srgbClr val="A5A5A5"/>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37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and Factor Data Used in the Analysis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3</a:t>
            </a:fld>
            <a:endParaRPr lang="uk-UA"/>
          </a:p>
        </p:txBody>
      </p:sp>
      <p:graphicFrame>
        <p:nvGraphicFramePr>
          <p:cNvPr id="4" name="Table 3"/>
          <p:cNvGraphicFramePr>
            <a:graphicFrameLocks noGrp="1"/>
          </p:cNvGraphicFramePr>
          <p:nvPr>
            <p:extLst>
              <p:ext uri="{D42A27DB-BD31-4B8C-83A1-F6EECF244321}">
                <p14:modId xmlns:p14="http://schemas.microsoft.com/office/powerpoint/2010/main" val="1669494246"/>
              </p:ext>
            </p:extLst>
          </p:nvPr>
        </p:nvGraphicFramePr>
        <p:xfrm>
          <a:off x="5136511" y="1137914"/>
          <a:ext cx="3487686" cy="3253990"/>
        </p:xfrm>
        <a:graphic>
          <a:graphicData uri="http://schemas.openxmlformats.org/drawingml/2006/table">
            <a:tbl>
              <a:tblPr firstRow="1" bandRow="1">
                <a:tableStyleId>{5C22544A-7EE6-4342-B048-85BDC9FD1C3A}</a:tableStyleId>
              </a:tblPr>
              <a:tblGrid>
                <a:gridCol w="1058915">
                  <a:extLst>
                    <a:ext uri="{9D8B030D-6E8A-4147-A177-3AD203B41FA5}">
                      <a16:colId xmlns:a16="http://schemas.microsoft.com/office/drawing/2014/main" val="20000"/>
                    </a:ext>
                  </a:extLst>
                </a:gridCol>
                <a:gridCol w="2428771">
                  <a:extLst>
                    <a:ext uri="{9D8B030D-6E8A-4147-A177-3AD203B41FA5}">
                      <a16:colId xmlns:a16="http://schemas.microsoft.com/office/drawing/2014/main" val="833596955"/>
                    </a:ext>
                  </a:extLst>
                </a:gridCol>
              </a:tblGrid>
              <a:tr h="238989">
                <a:tc>
                  <a:txBody>
                    <a:bodyPr/>
                    <a:lstStyle/>
                    <a:p>
                      <a:pPr algn="ctr"/>
                      <a:r>
                        <a:rPr lang="en-US" sz="1000" dirty="0">
                          <a:latin typeface="Calibri" charset="0"/>
                          <a:ea typeface="Calibri" charset="0"/>
                          <a:cs typeface="Calibri" charset="0"/>
                        </a:rPr>
                        <a:t>Factor</a:t>
                      </a:r>
                    </a:p>
                  </a:txBody>
                  <a:tcPr marL="80430" marR="80430" marT="40215" marB="40215"/>
                </a:tc>
                <a:tc>
                  <a:txBody>
                    <a:bodyPr/>
                    <a:lstStyle/>
                    <a:p>
                      <a:r>
                        <a:rPr lang="en-US" sz="1000" dirty="0">
                          <a:latin typeface="Calibri" charset="0"/>
                          <a:ea typeface="Calibri" charset="0"/>
                          <a:cs typeface="Calibri" charset="0"/>
                        </a:rPr>
                        <a:t>Implemented Factor</a:t>
                      </a:r>
                    </a:p>
                  </a:txBody>
                  <a:tcPr marL="80430" marR="80430" marT="40215" marB="40215"/>
                </a:tc>
                <a:extLst>
                  <a:ext uri="{0D108BD9-81ED-4DB2-BD59-A6C34878D82A}">
                    <a16:rowId xmlns:a16="http://schemas.microsoft.com/office/drawing/2014/main" val="10000"/>
                  </a:ext>
                </a:extLst>
              </a:tr>
              <a:tr h="398314">
                <a:tc>
                  <a:txBody>
                    <a:bodyPr/>
                    <a:lstStyle/>
                    <a:p>
                      <a:pPr algn="ctr"/>
                      <a:r>
                        <a:rPr lang="en-US" sz="1000" dirty="0">
                          <a:latin typeface="Calibri" charset="0"/>
                          <a:ea typeface="Calibri" charset="0"/>
                          <a:cs typeface="Calibri" charset="0"/>
                        </a:rPr>
                        <a:t>Momentum</a:t>
                      </a:r>
                    </a:p>
                  </a:txBody>
                  <a:tcPr marL="80430" marR="80430" marT="40215" marB="40215" anchor="ctr"/>
                </a:tc>
                <a:tc>
                  <a:txBody>
                    <a:bodyPr/>
                    <a:lstStyle/>
                    <a:p>
                      <a:pPr marL="228600" indent="-228600">
                        <a:buFont typeface="+mj-lt"/>
                        <a:buAutoNum type="arabicParenR"/>
                      </a:pPr>
                      <a:r>
                        <a:rPr lang="en-US" altLang="zh-HK" sz="1000" dirty="0">
                          <a:latin typeface="Calibri" charset="0"/>
                          <a:ea typeface="Calibri" charset="0"/>
                          <a:cs typeface="Calibri" charset="0"/>
                        </a:rPr>
                        <a:t>2Y Beta to China Industrial Production</a:t>
                      </a:r>
                    </a:p>
                    <a:p>
                      <a:pPr marL="228600" indent="-228600">
                        <a:buFont typeface="+mj-lt"/>
                        <a:buAutoNum type="arabicParenR"/>
                      </a:pPr>
                      <a:r>
                        <a:rPr lang="en-US" altLang="zh-HK" sz="1000" dirty="0">
                          <a:latin typeface="Calibri" charset="0"/>
                          <a:ea typeface="Calibri" charset="0"/>
                          <a:cs typeface="Calibri" charset="0"/>
                        </a:rPr>
                        <a:t>11M Price Momentum</a:t>
                      </a:r>
                    </a:p>
                  </a:txBody>
                  <a:tcPr marL="80430" marR="80430" marT="40215" marB="40215"/>
                </a:tc>
                <a:extLst>
                  <a:ext uri="{0D108BD9-81ED-4DB2-BD59-A6C34878D82A}">
                    <a16:rowId xmlns:a16="http://schemas.microsoft.com/office/drawing/2014/main" val="10001"/>
                  </a:ext>
                </a:extLst>
              </a:tr>
              <a:tr h="557641">
                <a:tc>
                  <a:txBody>
                    <a:bodyPr/>
                    <a:lstStyle/>
                    <a:p>
                      <a:pPr algn="ctr"/>
                      <a:r>
                        <a:rPr lang="en-US" sz="1000" dirty="0">
                          <a:latin typeface="Calibri" charset="0"/>
                          <a:ea typeface="Calibri" charset="0"/>
                          <a:cs typeface="Calibri" charset="0"/>
                        </a:rPr>
                        <a:t>Growth</a:t>
                      </a:r>
                    </a:p>
                  </a:txBody>
                  <a:tcPr marL="80430" marR="80430" marT="40215" marB="40215" anchor="ctr"/>
                </a:tc>
                <a:tc>
                  <a:txBody>
                    <a:bodyPr/>
                    <a:lstStyle/>
                    <a:p>
                      <a:pPr marL="228600" indent="-228600">
                        <a:buFont typeface="+mj-lt"/>
                        <a:buAutoNum type="arabicParenR"/>
                      </a:pPr>
                      <a:r>
                        <a:rPr lang="en-US" altLang="zh-HK" sz="1000" dirty="0">
                          <a:latin typeface="Calibri" charset="0"/>
                          <a:ea typeface="Calibri" charset="0"/>
                          <a:cs typeface="Calibri" charset="0"/>
                        </a:rPr>
                        <a:t>12M</a:t>
                      </a:r>
                      <a:r>
                        <a:rPr lang="en-US" altLang="zh-HK" sz="1000" baseline="0" dirty="0">
                          <a:latin typeface="Calibri" charset="0"/>
                          <a:ea typeface="Calibri" charset="0"/>
                          <a:cs typeface="Calibri" charset="0"/>
                        </a:rPr>
                        <a:t> EPS Growth</a:t>
                      </a:r>
                    </a:p>
                    <a:p>
                      <a:pPr marL="228600" indent="-228600">
                        <a:buFont typeface="+mj-lt"/>
                        <a:buAutoNum type="arabicParenR"/>
                      </a:pPr>
                      <a:r>
                        <a:rPr lang="en-US" altLang="zh-HK" sz="1000" baseline="0" dirty="0">
                          <a:latin typeface="Calibri" charset="0"/>
                          <a:ea typeface="Calibri" charset="0"/>
                          <a:cs typeface="Calibri" charset="0"/>
                        </a:rPr>
                        <a:t>12M</a:t>
                      </a:r>
                      <a:r>
                        <a:rPr lang="en-US" altLang="zh-HK" sz="1000" dirty="0">
                          <a:latin typeface="Calibri" charset="0"/>
                          <a:ea typeface="Calibri" charset="0"/>
                          <a:cs typeface="Calibri" charset="0"/>
                        </a:rPr>
                        <a:t> Dividend</a:t>
                      </a:r>
                      <a:r>
                        <a:rPr lang="en-US" altLang="zh-HK" sz="1000" baseline="0" dirty="0">
                          <a:latin typeface="Calibri" charset="0"/>
                          <a:ea typeface="Calibri" charset="0"/>
                          <a:cs typeface="Calibri" charset="0"/>
                        </a:rPr>
                        <a:t> growth</a:t>
                      </a:r>
                    </a:p>
                    <a:p>
                      <a:pPr marL="0" indent="0">
                        <a:buFont typeface="+mj-lt"/>
                        <a:buNone/>
                      </a:pPr>
                      <a:endParaRPr lang="en-US" sz="1000" baseline="0" dirty="0">
                        <a:latin typeface="Calibri" charset="0"/>
                        <a:ea typeface="Calibri" charset="0"/>
                        <a:cs typeface="Calibri" charset="0"/>
                      </a:endParaRPr>
                    </a:p>
                  </a:txBody>
                  <a:tcPr marL="80430" marR="80430" marT="40215" marB="40215"/>
                </a:tc>
                <a:extLst>
                  <a:ext uri="{0D108BD9-81ED-4DB2-BD59-A6C34878D82A}">
                    <a16:rowId xmlns:a16="http://schemas.microsoft.com/office/drawing/2014/main" val="10002"/>
                  </a:ext>
                </a:extLst>
              </a:tr>
              <a:tr h="557641">
                <a:tc>
                  <a:txBody>
                    <a:bodyPr/>
                    <a:lstStyle/>
                    <a:p>
                      <a:pPr algn="ctr"/>
                      <a:r>
                        <a:rPr lang="en-US" sz="1000" dirty="0">
                          <a:latin typeface="Calibri" charset="0"/>
                          <a:ea typeface="Calibri" charset="0"/>
                          <a:cs typeface="Calibri" charset="0"/>
                        </a:rPr>
                        <a:t>Value</a:t>
                      </a:r>
                    </a:p>
                  </a:txBody>
                  <a:tcPr marL="80430" marR="80430" marT="40215" marB="40215" anchor="ctr"/>
                </a:tc>
                <a:tc>
                  <a:txBody>
                    <a:bodyPr/>
                    <a:lstStyle/>
                    <a:p>
                      <a:pPr marL="228600" indent="-228600">
                        <a:buFont typeface="+mj-lt"/>
                        <a:buAutoNum type="arabicParenR"/>
                      </a:pPr>
                      <a:r>
                        <a:rPr lang="en-US" altLang="zh-HK" sz="1000" dirty="0">
                          <a:latin typeface="Calibri" charset="0"/>
                          <a:ea typeface="Calibri" charset="0"/>
                          <a:cs typeface="Calibri" charset="0"/>
                        </a:rPr>
                        <a:t>Forward 12M EPS</a:t>
                      </a:r>
                    </a:p>
                    <a:p>
                      <a:pPr marL="228600" indent="-228600">
                        <a:buFont typeface="+mj-lt"/>
                        <a:buAutoNum type="arabicParenR"/>
                      </a:pPr>
                      <a:r>
                        <a:rPr lang="en-US" altLang="zh-HK" sz="1000" dirty="0">
                          <a:latin typeface="Calibri" charset="0"/>
                          <a:ea typeface="Calibri" charset="0"/>
                          <a:cs typeface="Calibri" charset="0"/>
                        </a:rPr>
                        <a:t>Forward 12M Growth</a:t>
                      </a:r>
                    </a:p>
                    <a:p>
                      <a:pPr marL="228600" indent="-228600">
                        <a:buFont typeface="+mj-lt"/>
                        <a:buAutoNum type="arabicParenR"/>
                      </a:pPr>
                      <a:r>
                        <a:rPr lang="en-US" altLang="zh-HK" sz="1000" baseline="0" dirty="0">
                          <a:latin typeface="Calibri" charset="0"/>
                          <a:ea typeface="Calibri" charset="0"/>
                          <a:cs typeface="Calibri" charset="0"/>
                        </a:rPr>
                        <a:t>Trailing</a:t>
                      </a:r>
                      <a:r>
                        <a:rPr lang="en-US" altLang="zh-HK" sz="1000" dirty="0">
                          <a:latin typeface="Calibri" charset="0"/>
                          <a:ea typeface="Calibri" charset="0"/>
                          <a:cs typeface="Calibri" charset="0"/>
                        </a:rPr>
                        <a:t> 12M P/B</a:t>
                      </a:r>
                    </a:p>
                  </a:txBody>
                  <a:tcPr marL="80430" marR="80430" marT="40215" marB="40215"/>
                </a:tc>
                <a:extLst>
                  <a:ext uri="{0D108BD9-81ED-4DB2-BD59-A6C34878D82A}">
                    <a16:rowId xmlns:a16="http://schemas.microsoft.com/office/drawing/2014/main" val="10003"/>
                  </a:ext>
                </a:extLst>
              </a:tr>
              <a:tr h="375341">
                <a:tc>
                  <a:txBody>
                    <a:bodyPr/>
                    <a:lstStyle/>
                    <a:p>
                      <a:pPr algn="ctr"/>
                      <a:r>
                        <a:rPr lang="en-US" sz="1000" dirty="0">
                          <a:latin typeface="Calibri" charset="0"/>
                          <a:ea typeface="Calibri" charset="0"/>
                          <a:cs typeface="Calibri" charset="0"/>
                        </a:rPr>
                        <a:t>Strong Balance Sheet</a:t>
                      </a:r>
                    </a:p>
                  </a:txBody>
                  <a:tcPr marL="80430" marR="80430" marT="40215" marB="40215" anchor="ctr"/>
                </a:tc>
                <a:tc>
                  <a:txBody>
                    <a:bodyPr/>
                    <a:lstStyle/>
                    <a:p>
                      <a:pPr marL="228600" indent="-228600">
                        <a:buFont typeface="+mj-lt"/>
                        <a:buAutoNum type="arabicParenR"/>
                      </a:pPr>
                      <a:r>
                        <a:rPr lang="en-US" altLang="zh-HK" sz="1000" dirty="0">
                          <a:latin typeface="Calibri" charset="0"/>
                          <a:ea typeface="Calibri" charset="0"/>
                          <a:cs typeface="Calibri" charset="0"/>
                        </a:rPr>
                        <a:t>Altman Z-score </a:t>
                      </a:r>
                    </a:p>
                    <a:p>
                      <a:pPr marL="228600" indent="-228600">
                        <a:buFont typeface="+mj-lt"/>
                        <a:buAutoNum type="arabicParenR"/>
                      </a:pPr>
                      <a:r>
                        <a:rPr lang="en-US" altLang="zh-HK" sz="1000" dirty="0">
                          <a:latin typeface="Calibri" charset="0"/>
                          <a:ea typeface="Calibri" charset="0"/>
                          <a:cs typeface="Calibri" charset="0"/>
                        </a:rPr>
                        <a:t>Net Debt-to-Equity Ratio</a:t>
                      </a:r>
                    </a:p>
                  </a:txBody>
                  <a:tcPr marL="80430" marR="80430" marT="40215" marB="40215"/>
                </a:tc>
                <a:extLst>
                  <a:ext uri="{0D108BD9-81ED-4DB2-BD59-A6C34878D82A}">
                    <a16:rowId xmlns:a16="http://schemas.microsoft.com/office/drawing/2014/main" val="10004"/>
                  </a:ext>
                </a:extLst>
              </a:tr>
              <a:tr h="398314">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Calibri" charset="0"/>
                          <a:ea typeface="Calibri" charset="0"/>
                          <a:cs typeface="Calibri" charset="0"/>
                        </a:rPr>
                        <a:t>Dual Beta</a:t>
                      </a:r>
                    </a:p>
                  </a:txBody>
                  <a:tcPr marL="80430" marR="80430" marT="40215" marB="40215" anchor="ctr"/>
                </a:tc>
                <a:tc>
                  <a:txBody>
                    <a:bodyPr/>
                    <a:lstStyle/>
                    <a:p>
                      <a:pPr marL="228600" indent="-228600">
                        <a:buFont typeface="+mj-lt"/>
                        <a:buAutoNum type="arabicParenR"/>
                      </a:pPr>
                      <a:r>
                        <a:rPr lang="en-US" altLang="zh-HK" sz="1000" dirty="0">
                          <a:latin typeface="Calibri" charset="0"/>
                          <a:ea typeface="Calibri" charset="0"/>
                          <a:cs typeface="Calibri" charset="0"/>
                        </a:rPr>
                        <a:t>2Y</a:t>
                      </a:r>
                      <a:r>
                        <a:rPr lang="en-US" altLang="zh-HK" sz="1000" baseline="0" dirty="0">
                          <a:latin typeface="Calibri" charset="0"/>
                          <a:ea typeface="Calibri" charset="0"/>
                          <a:cs typeface="Calibri" charset="0"/>
                        </a:rPr>
                        <a:t> </a:t>
                      </a:r>
                      <a:r>
                        <a:rPr lang="en-US" altLang="zh-HK" sz="1000" dirty="0">
                          <a:latin typeface="Calibri" charset="0"/>
                          <a:ea typeface="Calibri" charset="0"/>
                          <a:cs typeface="Calibri" charset="0"/>
                        </a:rPr>
                        <a:t>Beta to HSCI</a:t>
                      </a:r>
                    </a:p>
                    <a:p>
                      <a:pPr marL="228600" indent="-228600">
                        <a:buFont typeface="+mj-lt"/>
                        <a:buAutoNum type="arabicParenR"/>
                      </a:pPr>
                      <a:r>
                        <a:rPr lang="en-US" altLang="zh-HK" sz="1000" dirty="0">
                          <a:latin typeface="Calibri" charset="0"/>
                          <a:ea typeface="Calibri" charset="0"/>
                          <a:cs typeface="Calibri" charset="0"/>
                        </a:rPr>
                        <a:t>2Y Beta to China Industrial Production</a:t>
                      </a:r>
                    </a:p>
                  </a:txBody>
                  <a:tcPr marL="80430" marR="80430" marT="40215" marB="40215"/>
                </a:tc>
                <a:extLst>
                  <a:ext uri="{0D108BD9-81ED-4DB2-BD59-A6C34878D82A}">
                    <a16:rowId xmlns:a16="http://schemas.microsoft.com/office/drawing/2014/main" val="10005"/>
                  </a:ext>
                </a:extLst>
              </a:tr>
              <a:tr h="23988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Calibri" charset="0"/>
                          <a:ea typeface="Calibri" charset="0"/>
                          <a:cs typeface="Calibri" charset="0"/>
                        </a:rPr>
                        <a:t>Sharpe Ratio</a:t>
                      </a:r>
                    </a:p>
                  </a:txBody>
                  <a:tcPr marL="80430" marR="80430" marT="40215" marB="40215" anchor="ctr"/>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arenR"/>
                        <a:tabLst/>
                        <a:defRPr/>
                      </a:pPr>
                      <a:r>
                        <a:rPr lang="en-US" altLang="zh-HK" sz="1000" dirty="0">
                          <a:latin typeface="Calibri" charset="0"/>
                          <a:ea typeface="Calibri" charset="0"/>
                          <a:cs typeface="Calibri" charset="0"/>
                        </a:rPr>
                        <a:t>Trailing</a:t>
                      </a:r>
                      <a:r>
                        <a:rPr lang="en-US" altLang="zh-HK" sz="1000" baseline="0" dirty="0">
                          <a:latin typeface="Calibri" charset="0"/>
                          <a:ea typeface="Calibri" charset="0"/>
                          <a:cs typeface="Calibri" charset="0"/>
                        </a:rPr>
                        <a:t> 6M </a:t>
                      </a:r>
                      <a:r>
                        <a:rPr lang="en-US" altLang="zh-HK" sz="1000" dirty="0">
                          <a:latin typeface="Calibri" charset="0"/>
                          <a:ea typeface="Calibri" charset="0"/>
                          <a:cs typeface="Calibri" charset="0"/>
                        </a:rPr>
                        <a:t>Sharpe Ratio</a:t>
                      </a:r>
                    </a:p>
                  </a:txBody>
                  <a:tcPr marL="80430" marR="80430" marT="40215" marB="40215"/>
                </a:tc>
                <a:extLst>
                  <a:ext uri="{0D108BD9-81ED-4DB2-BD59-A6C34878D82A}">
                    <a16:rowId xmlns:a16="http://schemas.microsoft.com/office/drawing/2014/main" val="10006"/>
                  </a:ext>
                </a:extLst>
              </a:tr>
              <a:tr h="238989">
                <a:tc>
                  <a:txBody>
                    <a:bodyPr/>
                    <a:lstStyle/>
                    <a:p>
                      <a:pPr algn="ctr"/>
                      <a:r>
                        <a:rPr lang="en-US" sz="1000" dirty="0">
                          <a:latin typeface="Calibri" charset="0"/>
                          <a:ea typeface="Calibri" charset="0"/>
                          <a:cs typeface="Calibri" charset="0"/>
                        </a:rPr>
                        <a:t>Buyback</a:t>
                      </a:r>
                    </a:p>
                  </a:txBody>
                  <a:tcPr marL="80430" marR="80430" marT="40215" marB="40215" anchor="ctr"/>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arenR"/>
                        <a:tabLst/>
                        <a:defRPr/>
                      </a:pPr>
                      <a:r>
                        <a:rPr lang="en-US" altLang="zh-HK" sz="1000" dirty="0">
                          <a:latin typeface="Calibri" charset="0"/>
                          <a:ea typeface="Calibri" charset="0"/>
                          <a:cs typeface="Calibri" charset="0"/>
                        </a:rPr>
                        <a:t>1 Year Buyback Yield</a:t>
                      </a:r>
                    </a:p>
                  </a:txBody>
                  <a:tcPr marL="80430" marR="80430" marT="40215" marB="40215">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238989">
                <a:tc>
                  <a:txBody>
                    <a:bodyPr/>
                    <a:lstStyle/>
                    <a:p>
                      <a:pPr algn="ctr"/>
                      <a:r>
                        <a:rPr lang="en-US" sz="1000" dirty="0">
                          <a:latin typeface="Calibri" charset="0"/>
                          <a:ea typeface="Calibri" charset="0"/>
                          <a:cs typeface="Calibri" charset="0"/>
                        </a:rPr>
                        <a:t>Short Interest</a:t>
                      </a:r>
                    </a:p>
                  </a:txBody>
                  <a:tcPr marL="80430" marR="80430" marT="40215" marB="40215" anchor="ctr"/>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arenR"/>
                        <a:tabLst/>
                        <a:defRPr/>
                      </a:pPr>
                      <a:r>
                        <a:rPr lang="en-US" altLang="zh-HK" sz="1000" dirty="0">
                          <a:latin typeface="Calibri" charset="0"/>
                          <a:ea typeface="Calibri" charset="0"/>
                          <a:cs typeface="Calibri" charset="0"/>
                        </a:rPr>
                        <a:t>Short Interest Days</a:t>
                      </a:r>
                    </a:p>
                  </a:txBody>
                  <a:tcPr marL="80430" marR="80430" marT="40215" marB="40215">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
        <p:nvSpPr>
          <p:cNvPr id="9" name="Rectangle: Rounded Corners 8">
            <a:extLst>
              <a:ext uri="{FF2B5EF4-FFF2-40B4-BE49-F238E27FC236}">
                <a16:creationId xmlns:a16="http://schemas.microsoft.com/office/drawing/2014/main" id="{BD891DBA-5FAD-473C-B248-5C11FFC07F53}"/>
              </a:ext>
            </a:extLst>
          </p:cNvPr>
          <p:cNvSpPr/>
          <p:nvPr/>
        </p:nvSpPr>
        <p:spPr>
          <a:xfrm>
            <a:off x="1319990" y="714022"/>
            <a:ext cx="1728000" cy="2765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solidFill>
                  <a:srgbClr val="17375E"/>
                </a:solidFill>
                <a:latin typeface="Calibri" panose="020F0502020204030204" pitchFamily="34" charset="0"/>
              </a:rPr>
              <a:t>Macro </a:t>
            </a:r>
            <a:r>
              <a:rPr lang="en-US" altLang="zh-TW" sz="1800" u="sng" dirty="0">
                <a:solidFill>
                  <a:srgbClr val="17375E"/>
                </a:solidFill>
                <a:latin typeface="Calibri" panose="020F0502020204030204" pitchFamily="34" charset="0"/>
              </a:rPr>
              <a:t>Data</a:t>
            </a:r>
            <a:endParaRPr lang="en-US" sz="1800" u="sng" dirty="0">
              <a:solidFill>
                <a:srgbClr val="17375E"/>
              </a:solidFill>
              <a:latin typeface="Calibri" panose="020F0502020204030204" pitchFamily="34" charset="0"/>
            </a:endParaRPr>
          </a:p>
        </p:txBody>
      </p:sp>
      <p:cxnSp>
        <p:nvCxnSpPr>
          <p:cNvPr id="11" name="Straight Connector 21">
            <a:extLst>
              <a:ext uri="{FF2B5EF4-FFF2-40B4-BE49-F238E27FC236}">
                <a16:creationId xmlns:a16="http://schemas.microsoft.com/office/drawing/2014/main" id="{2F4445F0-37D3-4DD4-85C2-62375DA0D5F4}"/>
              </a:ext>
            </a:extLst>
          </p:cNvPr>
          <p:cNvCxnSpPr>
            <a:cxnSpLocks/>
          </p:cNvCxnSpPr>
          <p:nvPr/>
        </p:nvCxnSpPr>
        <p:spPr>
          <a:xfrm>
            <a:off x="4490977" y="739471"/>
            <a:ext cx="0" cy="3888188"/>
          </a:xfrm>
          <a:prstGeom prst="line">
            <a:avLst/>
          </a:prstGeom>
          <a:noFill/>
          <a:ln w="12700" cap="flat" cmpd="sng" algn="ctr">
            <a:solidFill>
              <a:srgbClr val="333896"/>
            </a:solidFill>
            <a:prstDash val="solid"/>
          </a:ln>
          <a:effectLst/>
        </p:spPr>
      </p:cxnSp>
      <p:sp>
        <p:nvSpPr>
          <p:cNvPr id="15" name="Rectangle: Rounded Corners 14">
            <a:extLst>
              <a:ext uri="{FF2B5EF4-FFF2-40B4-BE49-F238E27FC236}">
                <a16:creationId xmlns:a16="http://schemas.microsoft.com/office/drawing/2014/main" id="{D251A0B4-5760-4D52-9631-0FF6D8473124}"/>
              </a:ext>
            </a:extLst>
          </p:cNvPr>
          <p:cNvSpPr/>
          <p:nvPr/>
        </p:nvSpPr>
        <p:spPr>
          <a:xfrm>
            <a:off x="6016354" y="714022"/>
            <a:ext cx="1728000" cy="2765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u="sng" dirty="0">
                <a:solidFill>
                  <a:srgbClr val="17375E"/>
                </a:solidFill>
                <a:latin typeface="Calibri" panose="020F0502020204030204" pitchFamily="34" charset="0"/>
              </a:rPr>
              <a:t>Factor</a:t>
            </a:r>
            <a:r>
              <a:rPr lang="en-US" sz="1800" u="sng" dirty="0">
                <a:solidFill>
                  <a:srgbClr val="17375E"/>
                </a:solidFill>
                <a:latin typeface="Calibri" panose="020F0502020204030204" pitchFamily="34" charset="0"/>
              </a:rPr>
              <a:t> </a:t>
            </a:r>
            <a:r>
              <a:rPr lang="en-US" altLang="zh-TW" sz="1800" u="sng" dirty="0">
                <a:solidFill>
                  <a:srgbClr val="17375E"/>
                </a:solidFill>
                <a:latin typeface="Calibri" panose="020F0502020204030204" pitchFamily="34" charset="0"/>
              </a:rPr>
              <a:t>Data</a:t>
            </a:r>
            <a:endParaRPr lang="en-US" sz="1800" u="sng" dirty="0">
              <a:solidFill>
                <a:srgbClr val="17375E"/>
              </a:solidFill>
              <a:latin typeface="Calibri" panose="020F0502020204030204" pitchFamily="34" charset="0"/>
            </a:endParaRPr>
          </a:p>
        </p:txBody>
      </p:sp>
      <p:sp>
        <p:nvSpPr>
          <p:cNvPr id="10" name="Rounded Rectangle 4">
            <a:extLst>
              <a:ext uri="{FF2B5EF4-FFF2-40B4-BE49-F238E27FC236}">
                <a16:creationId xmlns:a16="http://schemas.microsoft.com/office/drawing/2014/main" id="{9B0A8448-4D6A-496D-AE2D-5F016E9FAAA8}"/>
              </a:ext>
            </a:extLst>
          </p:cNvPr>
          <p:cNvSpPr/>
          <p:nvPr/>
        </p:nvSpPr>
        <p:spPr>
          <a:xfrm>
            <a:off x="1402689" y="1287973"/>
            <a:ext cx="1645200" cy="540000"/>
          </a:xfrm>
          <a:prstGeom prst="roundRect">
            <a:avLst/>
          </a:prstGeom>
          <a:noFill/>
          <a:ln w="9525">
            <a:solidFill>
              <a:srgbClr val="173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600" dirty="0">
                <a:solidFill>
                  <a:srgbClr val="17375E"/>
                </a:solidFill>
                <a:latin typeface="Calibri" charset="0"/>
                <a:ea typeface="Calibri" charset="0"/>
                <a:cs typeface="Calibri" charset="0"/>
              </a:rPr>
              <a:t>Retail sales</a:t>
            </a:r>
            <a:endParaRPr lang="en-US" sz="1800" dirty="0">
              <a:solidFill>
                <a:srgbClr val="17375E"/>
              </a:solidFill>
            </a:endParaRPr>
          </a:p>
        </p:txBody>
      </p:sp>
      <p:sp>
        <p:nvSpPr>
          <p:cNvPr id="12" name="Rounded Rectangle 4">
            <a:extLst>
              <a:ext uri="{FF2B5EF4-FFF2-40B4-BE49-F238E27FC236}">
                <a16:creationId xmlns:a16="http://schemas.microsoft.com/office/drawing/2014/main" id="{004C8AA6-A685-4D0D-9E8F-DB3A99BA6B8D}"/>
              </a:ext>
            </a:extLst>
          </p:cNvPr>
          <p:cNvSpPr/>
          <p:nvPr/>
        </p:nvSpPr>
        <p:spPr>
          <a:xfrm>
            <a:off x="1402689" y="2101477"/>
            <a:ext cx="1645200" cy="540000"/>
          </a:xfrm>
          <a:prstGeom prst="roundRect">
            <a:avLst/>
          </a:prstGeom>
          <a:noFill/>
          <a:ln w="9525">
            <a:solidFill>
              <a:srgbClr val="173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ltLang="zh-HK" sz="1600" dirty="0">
                <a:solidFill>
                  <a:srgbClr val="17375E"/>
                </a:solidFill>
                <a:latin typeface="Calibri" charset="0"/>
                <a:ea typeface="Calibri" charset="0"/>
                <a:cs typeface="Calibri" charset="0"/>
              </a:rPr>
              <a:t>Industrial production</a:t>
            </a:r>
            <a:endParaRPr lang="en-US" sz="1800" dirty="0">
              <a:solidFill>
                <a:srgbClr val="17375E"/>
              </a:solidFill>
            </a:endParaRPr>
          </a:p>
        </p:txBody>
      </p:sp>
      <p:sp>
        <p:nvSpPr>
          <p:cNvPr id="13" name="Rounded Rectangle 4">
            <a:extLst>
              <a:ext uri="{FF2B5EF4-FFF2-40B4-BE49-F238E27FC236}">
                <a16:creationId xmlns:a16="http://schemas.microsoft.com/office/drawing/2014/main" id="{8764DC22-1375-4F1F-80EA-AE0D40AD7466}"/>
              </a:ext>
            </a:extLst>
          </p:cNvPr>
          <p:cNvSpPr/>
          <p:nvPr/>
        </p:nvSpPr>
        <p:spPr>
          <a:xfrm>
            <a:off x="1402689" y="2914981"/>
            <a:ext cx="1645200" cy="540000"/>
          </a:xfrm>
          <a:prstGeom prst="roundRect">
            <a:avLst/>
          </a:prstGeom>
          <a:noFill/>
          <a:ln w="9525">
            <a:solidFill>
              <a:srgbClr val="173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ltLang="zh-HK" sz="1600" dirty="0">
                <a:solidFill>
                  <a:srgbClr val="17375E"/>
                </a:solidFill>
                <a:latin typeface="Calibri" charset="0"/>
                <a:ea typeface="Calibri" charset="0"/>
                <a:cs typeface="Calibri" charset="0"/>
              </a:rPr>
              <a:t>Fixed asset investment</a:t>
            </a:r>
            <a:endParaRPr lang="en-US" sz="1800" dirty="0">
              <a:solidFill>
                <a:srgbClr val="17375E"/>
              </a:solidFill>
            </a:endParaRPr>
          </a:p>
        </p:txBody>
      </p:sp>
      <p:sp>
        <p:nvSpPr>
          <p:cNvPr id="14" name="Rounded Rectangle 4">
            <a:extLst>
              <a:ext uri="{FF2B5EF4-FFF2-40B4-BE49-F238E27FC236}">
                <a16:creationId xmlns:a16="http://schemas.microsoft.com/office/drawing/2014/main" id="{776AB121-4541-4455-B016-D1CBB4430E09}"/>
              </a:ext>
            </a:extLst>
          </p:cNvPr>
          <p:cNvSpPr/>
          <p:nvPr/>
        </p:nvSpPr>
        <p:spPr>
          <a:xfrm>
            <a:off x="1402689" y="3728484"/>
            <a:ext cx="1645200" cy="540000"/>
          </a:xfrm>
          <a:prstGeom prst="roundRect">
            <a:avLst/>
          </a:prstGeom>
          <a:noFill/>
          <a:ln w="9525">
            <a:solidFill>
              <a:srgbClr val="173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ltLang="zh-HK" sz="1600" dirty="0">
                <a:solidFill>
                  <a:srgbClr val="17375E"/>
                </a:solidFill>
                <a:latin typeface="Calibri" charset="0"/>
                <a:ea typeface="Calibri" charset="0"/>
                <a:cs typeface="Calibri" charset="0"/>
              </a:rPr>
              <a:t>Export</a:t>
            </a:r>
            <a:endParaRPr lang="en-US" sz="1800" dirty="0">
              <a:solidFill>
                <a:srgbClr val="17375E"/>
              </a:solidFill>
            </a:endParaRPr>
          </a:p>
        </p:txBody>
      </p:sp>
    </p:spTree>
    <p:extLst>
      <p:ext uri="{BB962C8B-B14F-4D97-AF65-F5344CB8AC3E}">
        <p14:creationId xmlns:p14="http://schemas.microsoft.com/office/powerpoint/2010/main" val="34076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Live Trading Summary</a:t>
            </a:r>
          </a:p>
        </p:txBody>
      </p:sp>
      <p:sp>
        <p:nvSpPr>
          <p:cNvPr id="3" name="Slide Number Placeholder 2"/>
          <p:cNvSpPr>
            <a:spLocks noGrp="1"/>
          </p:cNvSpPr>
          <p:nvPr>
            <p:ph type="sldNum" idx="12"/>
          </p:nvPr>
        </p:nvSpPr>
        <p:spPr/>
        <p:txBody>
          <a:bodyPr/>
          <a:lstStyle/>
          <a:p>
            <a:pPr lvl="0"/>
            <a:fld id="{00000000-1234-1234-1234-123412341234}" type="slidenum">
              <a:rPr lang="uk-UA" altLang="zh-HK" smtClean="0"/>
              <a:pPr lvl="0"/>
              <a:t>4</a:t>
            </a:fld>
            <a:endParaRPr lang="uk-UA"/>
          </a:p>
        </p:txBody>
      </p:sp>
      <p:sp>
        <p:nvSpPr>
          <p:cNvPr id="17" name="Google Shape;78;p10"/>
          <p:cNvSpPr/>
          <p:nvPr/>
        </p:nvSpPr>
        <p:spPr>
          <a:xfrm>
            <a:off x="2632852" y="3414474"/>
            <a:ext cx="6163897" cy="342000"/>
          </a:xfrm>
          <a:prstGeom prst="rect">
            <a:avLst/>
          </a:prstGeom>
          <a:solidFill>
            <a:srgbClr val="6D7F97"/>
          </a:solidFill>
          <a:ln>
            <a:noFill/>
          </a:ln>
        </p:spPr>
        <p:txBody>
          <a:bodyPr spcFirstLastPara="1" wrap="square" lIns="68569" tIns="34275" rIns="68569" bIns="34275" anchor="ctr" anchorCtr="0">
            <a:noAutofit/>
          </a:bodyPr>
          <a:lstStyle/>
          <a:p>
            <a:pPr algn="ctr"/>
            <a:r>
              <a:rPr lang="en-US" altLang="zh-HK" b="1" dirty="0">
                <a:solidFill>
                  <a:srgbClr val="FFFFFF"/>
                </a:solidFill>
                <a:latin typeface="Calibri" charset="0"/>
                <a:ea typeface="Calibri" charset="0"/>
                <a:cs typeface="Calibri" charset="0"/>
              </a:rPr>
              <a:t>Interactive Brokers </a:t>
            </a:r>
          </a:p>
        </p:txBody>
      </p:sp>
      <p:sp>
        <p:nvSpPr>
          <p:cNvPr id="19" name="Google Shape;84;p10"/>
          <p:cNvSpPr/>
          <p:nvPr/>
        </p:nvSpPr>
        <p:spPr>
          <a:xfrm>
            <a:off x="2634712" y="2202664"/>
            <a:ext cx="6162038" cy="342000"/>
          </a:xfrm>
          <a:prstGeom prst="rect">
            <a:avLst/>
          </a:prstGeom>
          <a:solidFill>
            <a:srgbClr val="C6D9F1"/>
          </a:solidFill>
          <a:ln>
            <a:noFill/>
          </a:ln>
        </p:spPr>
        <p:txBody>
          <a:bodyPr spcFirstLastPara="1" wrap="square" lIns="68569" tIns="34275" rIns="68569" bIns="34275" anchor="ctr" anchorCtr="0">
            <a:noAutofit/>
          </a:bodyPr>
          <a:lstStyle/>
          <a:p>
            <a:pPr lvl="1" algn="ctr"/>
            <a:r>
              <a:rPr lang="en-US" b="1" dirty="0">
                <a:solidFill>
                  <a:schemeClr val="tx1"/>
                </a:solidFill>
                <a:latin typeface="Calibri" charset="0"/>
                <a:ea typeface="Calibri" charset="0"/>
                <a:cs typeface="Calibri" charset="0"/>
              </a:rPr>
              <a:t>23 Apr 2019 (Morning Trading Hours)</a:t>
            </a:r>
          </a:p>
        </p:txBody>
      </p:sp>
      <p:sp>
        <p:nvSpPr>
          <p:cNvPr id="20" name="Google Shape;86;p10"/>
          <p:cNvSpPr txBox="1"/>
          <p:nvPr/>
        </p:nvSpPr>
        <p:spPr>
          <a:xfrm>
            <a:off x="347250" y="993968"/>
            <a:ext cx="1944000" cy="342000"/>
          </a:xfrm>
          <a:prstGeom prst="rect">
            <a:avLst/>
          </a:prstGeom>
          <a:noFill/>
          <a:ln>
            <a:noFill/>
          </a:ln>
        </p:spPr>
        <p:txBody>
          <a:bodyPr spcFirstLastPara="1" wrap="square" lIns="68569" tIns="34275" rIns="68569" bIns="34275" anchor="ctr" anchorCtr="0">
            <a:noAutofit/>
          </a:bodyPr>
          <a:lstStyle/>
          <a:p>
            <a:pPr algn="ctr"/>
            <a:r>
              <a:rPr lang="en-US" sz="1500" dirty="0">
                <a:latin typeface="Calibri" charset="0"/>
                <a:ea typeface="Calibri" charset="0"/>
                <a:cs typeface="Calibri" charset="0"/>
              </a:rPr>
              <a:t>Investable Universe</a:t>
            </a:r>
            <a:endParaRPr sz="1500" dirty="0">
              <a:latin typeface="Calibri" charset="0"/>
              <a:ea typeface="Calibri" charset="0"/>
              <a:cs typeface="Calibri" charset="0"/>
            </a:endParaRPr>
          </a:p>
        </p:txBody>
      </p:sp>
      <p:sp>
        <p:nvSpPr>
          <p:cNvPr id="21" name="Google Shape;87;p10"/>
          <p:cNvSpPr txBox="1"/>
          <p:nvPr/>
        </p:nvSpPr>
        <p:spPr>
          <a:xfrm>
            <a:off x="347250" y="2204532"/>
            <a:ext cx="1944000" cy="342000"/>
          </a:xfrm>
          <a:prstGeom prst="rect">
            <a:avLst/>
          </a:prstGeom>
          <a:noFill/>
          <a:ln>
            <a:noFill/>
          </a:ln>
        </p:spPr>
        <p:txBody>
          <a:bodyPr spcFirstLastPara="1" wrap="square" lIns="68569" tIns="34275" rIns="68569" bIns="34275" anchor="ctr" anchorCtr="0">
            <a:noAutofit/>
          </a:bodyPr>
          <a:lstStyle/>
          <a:p>
            <a:pPr algn="ctr"/>
            <a:r>
              <a:rPr lang="en-US" altLang="zh-HK" sz="1500" dirty="0">
                <a:latin typeface="Calibri" charset="0"/>
                <a:ea typeface="Calibri" charset="0"/>
                <a:cs typeface="Calibri" charset="0"/>
              </a:rPr>
              <a:t>Inception Date</a:t>
            </a:r>
            <a:endParaRPr sz="1500" dirty="0">
              <a:latin typeface="Calibri" charset="0"/>
              <a:ea typeface="Calibri" charset="0"/>
              <a:cs typeface="Calibri" charset="0"/>
            </a:endParaRPr>
          </a:p>
        </p:txBody>
      </p:sp>
      <p:sp>
        <p:nvSpPr>
          <p:cNvPr id="22" name="Google Shape;88;p10"/>
          <p:cNvSpPr txBox="1"/>
          <p:nvPr/>
        </p:nvSpPr>
        <p:spPr>
          <a:xfrm>
            <a:off x="347250" y="2809814"/>
            <a:ext cx="1944000" cy="342000"/>
          </a:xfrm>
          <a:prstGeom prst="rect">
            <a:avLst/>
          </a:prstGeom>
          <a:noFill/>
          <a:ln>
            <a:noFill/>
          </a:ln>
        </p:spPr>
        <p:txBody>
          <a:bodyPr spcFirstLastPara="1" wrap="square" lIns="68569" tIns="34275" rIns="68569" bIns="34275" anchor="ctr" anchorCtr="0">
            <a:noAutofit/>
          </a:bodyPr>
          <a:lstStyle/>
          <a:p>
            <a:pPr algn="ctr"/>
            <a:r>
              <a:rPr lang="en-US" altLang="zh-HK" sz="1500" dirty="0">
                <a:latin typeface="Calibri" charset="0"/>
                <a:ea typeface="Calibri" charset="0"/>
                <a:cs typeface="Calibri" charset="0"/>
              </a:rPr>
              <a:t>Order Type </a:t>
            </a:r>
          </a:p>
        </p:txBody>
      </p:sp>
      <p:sp>
        <p:nvSpPr>
          <p:cNvPr id="23" name="Google Shape;89;p10"/>
          <p:cNvSpPr txBox="1"/>
          <p:nvPr/>
        </p:nvSpPr>
        <p:spPr>
          <a:xfrm>
            <a:off x="347250" y="3415096"/>
            <a:ext cx="1944000" cy="342000"/>
          </a:xfrm>
          <a:prstGeom prst="rect">
            <a:avLst/>
          </a:prstGeom>
          <a:noFill/>
          <a:ln>
            <a:noFill/>
          </a:ln>
        </p:spPr>
        <p:txBody>
          <a:bodyPr spcFirstLastPara="1" wrap="square" lIns="68569" tIns="34275" rIns="68569" bIns="34275" anchor="ctr" anchorCtr="0">
            <a:noAutofit/>
          </a:bodyPr>
          <a:lstStyle/>
          <a:p>
            <a:pPr algn="ctr"/>
            <a:r>
              <a:rPr lang="en-US" altLang="zh-HK" sz="1500" dirty="0">
                <a:latin typeface="Calibri" charset="0"/>
                <a:ea typeface="Calibri" charset="0"/>
                <a:cs typeface="Calibri" charset="0"/>
              </a:rPr>
              <a:t>Trading Platform</a:t>
            </a:r>
          </a:p>
        </p:txBody>
      </p:sp>
      <p:sp>
        <p:nvSpPr>
          <p:cNvPr id="26" name="Google Shape;84;p10"/>
          <p:cNvSpPr/>
          <p:nvPr/>
        </p:nvSpPr>
        <p:spPr>
          <a:xfrm>
            <a:off x="2634712" y="1596759"/>
            <a:ext cx="6162038" cy="342000"/>
          </a:xfrm>
          <a:prstGeom prst="rect">
            <a:avLst/>
          </a:prstGeom>
          <a:solidFill>
            <a:srgbClr val="557CB9"/>
          </a:solidFill>
          <a:ln>
            <a:noFill/>
          </a:ln>
        </p:spPr>
        <p:txBody>
          <a:bodyPr spcFirstLastPara="1" wrap="square" lIns="68569" tIns="34275" rIns="68569" bIns="34275" anchor="ctr" anchorCtr="0">
            <a:noAutofit/>
          </a:bodyPr>
          <a:lstStyle/>
          <a:p>
            <a:pPr algn="ctr"/>
            <a:r>
              <a:rPr lang="en-US" b="1" dirty="0">
                <a:solidFill>
                  <a:srgbClr val="FFFFFF"/>
                </a:solidFill>
                <a:latin typeface="Calibri" charset="0"/>
                <a:ea typeface="Calibri" charset="0"/>
                <a:cs typeface="Calibri" charset="0"/>
              </a:rPr>
              <a:t>1 Million </a:t>
            </a:r>
            <a:r>
              <a:rPr lang="en-US" altLang="zh-HK" b="1" dirty="0">
                <a:solidFill>
                  <a:srgbClr val="FFFFFF"/>
                </a:solidFill>
                <a:latin typeface="Calibri" charset="0"/>
                <a:ea typeface="Calibri" charset="0"/>
                <a:cs typeface="Calibri" charset="0"/>
              </a:rPr>
              <a:t>USD</a:t>
            </a:r>
            <a:endParaRPr lang="en-US" b="1" dirty="0">
              <a:solidFill>
                <a:srgbClr val="FFFFFF"/>
              </a:solidFill>
              <a:latin typeface="Calibri" charset="0"/>
              <a:ea typeface="Calibri" charset="0"/>
              <a:cs typeface="Calibri" charset="0"/>
            </a:endParaRPr>
          </a:p>
        </p:txBody>
      </p:sp>
      <p:sp>
        <p:nvSpPr>
          <p:cNvPr id="27" name="Google Shape;86;p10"/>
          <p:cNvSpPr txBox="1"/>
          <p:nvPr/>
        </p:nvSpPr>
        <p:spPr>
          <a:xfrm>
            <a:off x="347250" y="1599250"/>
            <a:ext cx="1944000" cy="342000"/>
          </a:xfrm>
          <a:prstGeom prst="rect">
            <a:avLst/>
          </a:prstGeom>
          <a:noFill/>
          <a:ln>
            <a:noFill/>
          </a:ln>
        </p:spPr>
        <p:txBody>
          <a:bodyPr spcFirstLastPara="1" wrap="square" lIns="68569" tIns="34275" rIns="68569" bIns="34275" anchor="ctr" anchorCtr="0">
            <a:noAutofit/>
          </a:bodyPr>
          <a:lstStyle/>
          <a:p>
            <a:pPr algn="ctr"/>
            <a:r>
              <a:rPr lang="en-HK" sz="1500" dirty="0">
                <a:latin typeface="Calibri" charset="0"/>
                <a:ea typeface="Calibri" charset="0"/>
                <a:cs typeface="Calibri" charset="0"/>
              </a:rPr>
              <a:t>Portfolio Size</a:t>
            </a:r>
            <a:endParaRPr sz="1500" dirty="0">
              <a:latin typeface="Calibri" charset="0"/>
              <a:ea typeface="Calibri" charset="0"/>
              <a:cs typeface="Calibri" charset="0"/>
            </a:endParaRPr>
          </a:p>
        </p:txBody>
      </p:sp>
      <p:sp>
        <p:nvSpPr>
          <p:cNvPr id="28" name="Google Shape;84;p10"/>
          <p:cNvSpPr/>
          <p:nvPr/>
        </p:nvSpPr>
        <p:spPr>
          <a:xfrm>
            <a:off x="2634712" y="991162"/>
            <a:ext cx="6162038" cy="341692"/>
          </a:xfrm>
          <a:prstGeom prst="rect">
            <a:avLst/>
          </a:prstGeom>
          <a:solidFill>
            <a:schemeClr val="bg2"/>
          </a:solidFill>
          <a:ln>
            <a:noFill/>
          </a:ln>
        </p:spPr>
        <p:txBody>
          <a:bodyPr spcFirstLastPara="1" wrap="square" lIns="68569" tIns="34275" rIns="68569" bIns="34275" anchor="ctr" anchorCtr="0">
            <a:noAutofit/>
          </a:bodyPr>
          <a:lstStyle/>
          <a:p>
            <a:pPr algn="ctr"/>
            <a:r>
              <a:rPr lang="en-US" b="1" dirty="0">
                <a:solidFill>
                  <a:srgbClr val="FFFFFF"/>
                </a:solidFill>
                <a:latin typeface="Calibri" charset="0"/>
                <a:ea typeface="Calibri" charset="0"/>
                <a:cs typeface="Calibri" charset="0"/>
              </a:rPr>
              <a:t>Hang Seng Composite Index (</a:t>
            </a:r>
            <a:r>
              <a:rPr lang="en-US" altLang="zh-HK" b="1" dirty="0">
                <a:solidFill>
                  <a:srgbClr val="FFFFFF"/>
                </a:solidFill>
                <a:latin typeface="Calibri" charset="0"/>
                <a:ea typeface="Calibri" charset="0"/>
                <a:cs typeface="Calibri" charset="0"/>
              </a:rPr>
              <a:t>HSCI) </a:t>
            </a:r>
            <a:r>
              <a:rPr lang="en-US" b="1" dirty="0">
                <a:solidFill>
                  <a:srgbClr val="FFFFFF"/>
                </a:solidFill>
                <a:latin typeface="Calibri" charset="0"/>
                <a:ea typeface="Calibri" charset="0"/>
                <a:cs typeface="Calibri" charset="0"/>
              </a:rPr>
              <a:t>with 494 Constituents </a:t>
            </a:r>
          </a:p>
        </p:txBody>
      </p:sp>
      <p:sp>
        <p:nvSpPr>
          <p:cNvPr id="30" name="Google Shape;84;p10">
            <a:extLst>
              <a:ext uri="{FF2B5EF4-FFF2-40B4-BE49-F238E27FC236}">
                <a16:creationId xmlns:a16="http://schemas.microsoft.com/office/drawing/2014/main" id="{FC27824C-D542-4D4D-93A7-75E994C6816F}"/>
              </a:ext>
            </a:extLst>
          </p:cNvPr>
          <p:cNvSpPr/>
          <p:nvPr/>
        </p:nvSpPr>
        <p:spPr>
          <a:xfrm>
            <a:off x="2634712" y="2808569"/>
            <a:ext cx="6162038" cy="342000"/>
          </a:xfrm>
          <a:prstGeom prst="rect">
            <a:avLst/>
          </a:prstGeom>
          <a:solidFill>
            <a:schemeClr val="bg1">
              <a:lumMod val="85000"/>
            </a:schemeClr>
          </a:solidFill>
          <a:ln>
            <a:noFill/>
          </a:ln>
        </p:spPr>
        <p:txBody>
          <a:bodyPr spcFirstLastPara="1" wrap="square" lIns="68569" tIns="34275" rIns="68569" bIns="34275" anchor="ctr" anchorCtr="0">
            <a:noAutofit/>
          </a:bodyPr>
          <a:lstStyle/>
          <a:p>
            <a:pPr algn="ctr"/>
            <a:r>
              <a:rPr lang="en-US" b="1" dirty="0">
                <a:solidFill>
                  <a:srgbClr val="17375E"/>
                </a:solidFill>
                <a:latin typeface="Calibri" charset="0"/>
                <a:ea typeface="Calibri" charset="0"/>
                <a:cs typeface="Calibri" charset="0"/>
              </a:rPr>
              <a:t>Market Order</a:t>
            </a:r>
          </a:p>
        </p:txBody>
      </p:sp>
      <p:sp>
        <p:nvSpPr>
          <p:cNvPr id="31" name="Google Shape;78;p10">
            <a:extLst>
              <a:ext uri="{FF2B5EF4-FFF2-40B4-BE49-F238E27FC236}">
                <a16:creationId xmlns:a16="http://schemas.microsoft.com/office/drawing/2014/main" id="{DED209A2-A9AB-4A51-98E1-6872C0B51BEA}"/>
              </a:ext>
            </a:extLst>
          </p:cNvPr>
          <p:cNvSpPr/>
          <p:nvPr/>
        </p:nvSpPr>
        <p:spPr>
          <a:xfrm>
            <a:off x="2632852" y="4020379"/>
            <a:ext cx="6163897" cy="342000"/>
          </a:xfrm>
          <a:prstGeom prst="rect">
            <a:avLst/>
          </a:prstGeom>
          <a:solidFill>
            <a:srgbClr val="4D5A6C"/>
          </a:solidFill>
          <a:ln>
            <a:noFill/>
          </a:ln>
        </p:spPr>
        <p:txBody>
          <a:bodyPr spcFirstLastPara="1" wrap="square" lIns="68569" tIns="34275" rIns="68569" bIns="34275" anchor="ctr" anchorCtr="0">
            <a:noAutofit/>
          </a:bodyPr>
          <a:lstStyle/>
          <a:p>
            <a:pPr algn="ctr"/>
            <a:r>
              <a:rPr lang="en-US" altLang="zh-HK" b="1" dirty="0">
                <a:solidFill>
                  <a:srgbClr val="FFFFFF"/>
                </a:solidFill>
                <a:latin typeface="Calibri" charset="0"/>
                <a:ea typeface="Calibri" charset="0"/>
                <a:cs typeface="Calibri" charset="0"/>
              </a:rPr>
              <a:t>10 Years (A Long Term Macro Driven Investment Strategy)</a:t>
            </a:r>
          </a:p>
        </p:txBody>
      </p:sp>
      <p:sp>
        <p:nvSpPr>
          <p:cNvPr id="32" name="Google Shape;89;p10">
            <a:extLst>
              <a:ext uri="{FF2B5EF4-FFF2-40B4-BE49-F238E27FC236}">
                <a16:creationId xmlns:a16="http://schemas.microsoft.com/office/drawing/2014/main" id="{60094B15-C19B-47F0-B520-1B6E59612AAD}"/>
              </a:ext>
            </a:extLst>
          </p:cNvPr>
          <p:cNvSpPr txBox="1"/>
          <p:nvPr/>
        </p:nvSpPr>
        <p:spPr>
          <a:xfrm>
            <a:off x="347250" y="4020379"/>
            <a:ext cx="1944000" cy="342000"/>
          </a:xfrm>
          <a:prstGeom prst="rect">
            <a:avLst/>
          </a:prstGeom>
          <a:noFill/>
          <a:ln>
            <a:noFill/>
          </a:ln>
        </p:spPr>
        <p:txBody>
          <a:bodyPr spcFirstLastPara="1" wrap="square" lIns="68569" tIns="34275" rIns="68569" bIns="34275" anchor="ctr" anchorCtr="0">
            <a:noAutofit/>
          </a:bodyPr>
          <a:lstStyle/>
          <a:p>
            <a:pPr algn="ctr"/>
            <a:r>
              <a:rPr lang="en-HK" altLang="zh-HK" sz="1500" dirty="0">
                <a:latin typeface="Calibri" charset="0"/>
                <a:ea typeface="Calibri" charset="0"/>
                <a:cs typeface="Calibri" charset="0"/>
              </a:rPr>
              <a:t>Planned Duration</a:t>
            </a:r>
          </a:p>
        </p:txBody>
      </p:sp>
    </p:spTree>
    <p:extLst>
      <p:ext uri="{BB962C8B-B14F-4D97-AF65-F5344CB8AC3E}">
        <p14:creationId xmlns:p14="http://schemas.microsoft.com/office/powerpoint/2010/main" val="36910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Portfolio Summary After First Trade on Apr 23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5</a:t>
            </a:fld>
            <a:endParaRPr lang="uk-UA"/>
          </a:p>
        </p:txBody>
      </p:sp>
      <p:graphicFrame>
        <p:nvGraphicFramePr>
          <p:cNvPr id="6" name="Table 5"/>
          <p:cNvGraphicFramePr>
            <a:graphicFrameLocks noGrp="1"/>
          </p:cNvGraphicFramePr>
          <p:nvPr>
            <p:extLst>
              <p:ext uri="{D42A27DB-BD31-4B8C-83A1-F6EECF244321}">
                <p14:modId xmlns:p14="http://schemas.microsoft.com/office/powerpoint/2010/main" val="721831867"/>
              </p:ext>
            </p:extLst>
          </p:nvPr>
        </p:nvGraphicFramePr>
        <p:xfrm>
          <a:off x="5049405" y="1878329"/>
          <a:ext cx="3606597" cy="1386840"/>
        </p:xfrm>
        <a:graphic>
          <a:graphicData uri="http://schemas.openxmlformats.org/drawingml/2006/table">
            <a:tbl>
              <a:tblPr firstRow="1" bandRow="1">
                <a:tableStyleId>{5C22544A-7EE6-4342-B048-85BDC9FD1C3A}</a:tableStyleId>
              </a:tblPr>
              <a:tblGrid>
                <a:gridCol w="1573078">
                  <a:extLst>
                    <a:ext uri="{9D8B030D-6E8A-4147-A177-3AD203B41FA5}">
                      <a16:colId xmlns:a16="http://schemas.microsoft.com/office/drawing/2014/main" val="20000"/>
                    </a:ext>
                  </a:extLst>
                </a:gridCol>
                <a:gridCol w="813661">
                  <a:extLst>
                    <a:ext uri="{9D8B030D-6E8A-4147-A177-3AD203B41FA5}">
                      <a16:colId xmlns:a16="http://schemas.microsoft.com/office/drawing/2014/main" val="20001"/>
                    </a:ext>
                  </a:extLst>
                </a:gridCol>
                <a:gridCol w="1219858">
                  <a:extLst>
                    <a:ext uri="{9D8B030D-6E8A-4147-A177-3AD203B41FA5}">
                      <a16:colId xmlns:a16="http://schemas.microsoft.com/office/drawing/2014/main" val="20002"/>
                    </a:ext>
                  </a:extLst>
                </a:gridCol>
              </a:tblGrid>
              <a:tr h="0">
                <a:tc>
                  <a:txBody>
                    <a:bodyPr/>
                    <a:lstStyle/>
                    <a:p>
                      <a:endParaRPr lang="en-US" sz="1200" dirty="0">
                        <a:latin typeface="Calibri" charset="0"/>
                        <a:ea typeface="Calibri" charset="0"/>
                        <a:cs typeface="Calibri" charset="0"/>
                      </a:endParaRPr>
                    </a:p>
                  </a:txBody>
                  <a:tcPr/>
                </a:tc>
                <a:tc>
                  <a:txBody>
                    <a:bodyPr/>
                    <a:lstStyle/>
                    <a:p>
                      <a:pPr algn="ctr"/>
                      <a:r>
                        <a:rPr lang="en-US" sz="1200" dirty="0">
                          <a:latin typeface="Calibri" charset="0"/>
                          <a:ea typeface="Calibri" charset="0"/>
                          <a:cs typeface="Calibri" charset="0"/>
                        </a:rPr>
                        <a:t>Original </a:t>
                      </a:r>
                    </a:p>
                  </a:txBody>
                  <a:tcPr/>
                </a:tc>
                <a:tc>
                  <a:txBody>
                    <a:bodyPr/>
                    <a:lstStyle/>
                    <a:p>
                      <a:pPr algn="ctr"/>
                      <a:r>
                        <a:rPr lang="en-US" sz="1200" dirty="0">
                          <a:latin typeface="Calibri" charset="0"/>
                          <a:ea typeface="Calibri" charset="0"/>
                          <a:cs typeface="Calibri" charset="0"/>
                        </a:rPr>
                        <a:t>After First Trade</a:t>
                      </a:r>
                    </a:p>
                  </a:txBody>
                  <a:tcPr/>
                </a:tc>
                <a:extLst>
                  <a:ext uri="{0D108BD9-81ED-4DB2-BD59-A6C34878D82A}">
                    <a16:rowId xmlns:a16="http://schemas.microsoft.com/office/drawing/2014/main" val="10000"/>
                  </a:ext>
                </a:extLst>
              </a:tr>
              <a:tr h="370840">
                <a:tc>
                  <a:txBody>
                    <a:bodyPr/>
                    <a:lstStyle/>
                    <a:p>
                      <a:r>
                        <a:rPr lang="en-US" sz="1200" dirty="0">
                          <a:latin typeface="Calibri" charset="0"/>
                          <a:ea typeface="Calibri" charset="0"/>
                          <a:cs typeface="Calibri" charset="0"/>
                        </a:rPr>
                        <a:t>Cash (USD)</a:t>
                      </a:r>
                    </a:p>
                  </a:txBody>
                  <a:tcPr/>
                </a:tc>
                <a:tc>
                  <a:txBody>
                    <a:bodyPr/>
                    <a:lstStyle/>
                    <a:p>
                      <a:pPr algn="r"/>
                      <a:r>
                        <a:rPr lang="en-US" sz="1200" dirty="0">
                          <a:latin typeface="Calibri" charset="0"/>
                          <a:ea typeface="Calibri" charset="0"/>
                          <a:cs typeface="Calibri" charset="0"/>
                        </a:rPr>
                        <a:t>1,000,000</a:t>
                      </a:r>
                    </a:p>
                  </a:txBody>
                  <a:tcPr/>
                </a:tc>
                <a:tc>
                  <a:txBody>
                    <a:bodyPr/>
                    <a:lstStyle/>
                    <a:p>
                      <a:pPr algn="r"/>
                      <a:r>
                        <a:rPr lang="en-US" sz="1200" dirty="0">
                          <a:latin typeface="Calibri" charset="0"/>
                          <a:ea typeface="Calibri" charset="0"/>
                          <a:cs typeface="Calibri" charset="0"/>
                        </a:rPr>
                        <a:t>31,224</a:t>
                      </a:r>
                    </a:p>
                  </a:txBody>
                  <a:tcPr/>
                </a:tc>
                <a:extLst>
                  <a:ext uri="{0D108BD9-81ED-4DB2-BD59-A6C34878D82A}">
                    <a16:rowId xmlns:a16="http://schemas.microsoft.com/office/drawing/2014/main" val="10001"/>
                  </a:ext>
                </a:extLst>
              </a:tr>
              <a:tr h="370840">
                <a:tc>
                  <a:txBody>
                    <a:bodyPr/>
                    <a:lstStyle/>
                    <a:p>
                      <a:r>
                        <a:rPr lang="en-US" sz="1200" dirty="0">
                          <a:latin typeface="Calibri" charset="0"/>
                          <a:ea typeface="Calibri" charset="0"/>
                          <a:cs typeface="Calibri" charset="0"/>
                        </a:rPr>
                        <a:t>Stocks (USD)</a:t>
                      </a:r>
                    </a:p>
                  </a:txBody>
                  <a:tcPr/>
                </a:tc>
                <a:tc>
                  <a:txBody>
                    <a:bodyPr/>
                    <a:lstStyle/>
                    <a:p>
                      <a:pPr algn="r"/>
                      <a:r>
                        <a:rPr lang="en-US" sz="1200" dirty="0">
                          <a:latin typeface="Calibri" charset="0"/>
                          <a:ea typeface="Calibri" charset="0"/>
                          <a:cs typeface="Calibri" charset="0"/>
                        </a:rPr>
                        <a:t>0</a:t>
                      </a:r>
                    </a:p>
                  </a:txBody>
                  <a:tcPr/>
                </a:tc>
                <a:tc>
                  <a:txBody>
                    <a:bodyPr/>
                    <a:lstStyle/>
                    <a:p>
                      <a:pPr algn="r"/>
                      <a:r>
                        <a:rPr lang="en-US" sz="1200" dirty="0">
                          <a:latin typeface="Calibri" charset="0"/>
                          <a:ea typeface="Calibri" charset="0"/>
                          <a:cs typeface="Calibri" charset="0"/>
                        </a:rPr>
                        <a:t>966,998</a:t>
                      </a:r>
                    </a:p>
                  </a:txBody>
                  <a:tcPr/>
                </a:tc>
                <a:extLst>
                  <a:ext uri="{0D108BD9-81ED-4DB2-BD59-A6C34878D82A}">
                    <a16:rowId xmlns:a16="http://schemas.microsoft.com/office/drawing/2014/main" val="10002"/>
                  </a:ext>
                </a:extLst>
              </a:tr>
              <a:tr h="370840">
                <a:tc>
                  <a:txBody>
                    <a:bodyPr/>
                    <a:lstStyle/>
                    <a:p>
                      <a:r>
                        <a:rPr lang="en-US" sz="1200" dirty="0">
                          <a:latin typeface="Calibri" charset="0"/>
                          <a:ea typeface="Calibri" charset="0"/>
                          <a:cs typeface="Calibri" charset="0"/>
                        </a:rPr>
                        <a:t>Net</a:t>
                      </a:r>
                      <a:r>
                        <a:rPr lang="en-US" sz="1200" baseline="0" dirty="0">
                          <a:latin typeface="Calibri" charset="0"/>
                          <a:ea typeface="Calibri" charset="0"/>
                          <a:cs typeface="Calibri" charset="0"/>
                        </a:rPr>
                        <a:t> Asset Value</a:t>
                      </a:r>
                      <a:r>
                        <a:rPr lang="en-US" sz="1200" dirty="0">
                          <a:latin typeface="Calibri" charset="0"/>
                          <a:ea typeface="Calibri" charset="0"/>
                          <a:cs typeface="Calibri" charset="0"/>
                        </a:rPr>
                        <a:t> (USD)</a:t>
                      </a:r>
                    </a:p>
                  </a:txBody>
                  <a:tcPr/>
                </a:tc>
                <a:tc>
                  <a:txBody>
                    <a:bodyPr/>
                    <a:lstStyle/>
                    <a:p>
                      <a:pPr algn="r"/>
                      <a:r>
                        <a:rPr lang="en-US" sz="1200" dirty="0">
                          <a:latin typeface="Calibri" charset="0"/>
                          <a:ea typeface="Calibri" charset="0"/>
                          <a:cs typeface="Calibri" charset="0"/>
                        </a:rPr>
                        <a:t>1,000,000</a:t>
                      </a:r>
                    </a:p>
                  </a:txBody>
                  <a:tcPr/>
                </a:tc>
                <a:tc>
                  <a:txBody>
                    <a:bodyPr/>
                    <a:lstStyle/>
                    <a:p>
                      <a:pPr algn="r"/>
                      <a:r>
                        <a:rPr lang="en-US" sz="1200" dirty="0">
                          <a:latin typeface="Calibri" charset="0"/>
                          <a:ea typeface="Calibri" charset="0"/>
                          <a:cs typeface="Calibri" charset="0"/>
                        </a:rPr>
                        <a:t>998,222</a:t>
                      </a:r>
                    </a:p>
                  </a:txBody>
                  <a:tcPr/>
                </a:tc>
                <a:extLst>
                  <a:ext uri="{0D108BD9-81ED-4DB2-BD59-A6C34878D82A}">
                    <a16:rowId xmlns:a16="http://schemas.microsoft.com/office/drawing/2014/main" val="10003"/>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01369434"/>
              </p:ext>
            </p:extLst>
          </p:nvPr>
        </p:nvGraphicFramePr>
        <p:xfrm>
          <a:off x="145076" y="950059"/>
          <a:ext cx="5432664" cy="32433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361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Rebalancing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6</a:t>
            </a:fld>
            <a:endParaRPr lang="uk-UA"/>
          </a:p>
        </p:txBody>
      </p:sp>
      <p:sp>
        <p:nvSpPr>
          <p:cNvPr id="6" name="Google Shape;78;p10">
            <a:extLst>
              <a:ext uri="{FF2B5EF4-FFF2-40B4-BE49-F238E27FC236}">
                <a16:creationId xmlns:a16="http://schemas.microsoft.com/office/drawing/2014/main" id="{1BFF3ADA-C0C2-4E89-AFEC-A32130F64FCA}"/>
              </a:ext>
            </a:extLst>
          </p:cNvPr>
          <p:cNvSpPr/>
          <p:nvPr/>
        </p:nvSpPr>
        <p:spPr>
          <a:xfrm>
            <a:off x="2632853" y="776381"/>
            <a:ext cx="6109638" cy="532800"/>
          </a:xfrm>
          <a:prstGeom prst="rect">
            <a:avLst/>
          </a:prstGeom>
          <a:noFill/>
          <a:ln w="19050">
            <a:solidFill>
              <a:schemeClr val="tx1"/>
            </a:solidFill>
            <a:prstDash val="lgDash"/>
          </a:ln>
        </p:spPr>
        <p:txBody>
          <a:bodyPr spcFirstLastPara="1" wrap="square" lIns="68569" tIns="34275" rIns="68569" bIns="34275" anchor="ctr" anchorCtr="0">
            <a:noAutofit/>
          </a:bodyPr>
          <a:lstStyle/>
          <a:p>
            <a:pPr algn="ctr"/>
            <a:r>
              <a:rPr lang="en-US" altLang="zh-HK" b="1" dirty="0">
                <a:solidFill>
                  <a:srgbClr val="17375E"/>
                </a:solidFill>
                <a:latin typeface="Calibri" charset="0"/>
                <a:ea typeface="Calibri" charset="0"/>
                <a:cs typeface="Calibri" charset="0"/>
              </a:rPr>
              <a:t>Monthly (Upon the monthly release of macro data)</a:t>
            </a:r>
          </a:p>
        </p:txBody>
      </p:sp>
      <p:sp>
        <p:nvSpPr>
          <p:cNvPr id="7" name="Google Shape;89;p10">
            <a:extLst>
              <a:ext uri="{FF2B5EF4-FFF2-40B4-BE49-F238E27FC236}">
                <a16:creationId xmlns:a16="http://schemas.microsoft.com/office/drawing/2014/main" id="{B077AEA3-4ED6-4392-8B92-A645815BDC09}"/>
              </a:ext>
            </a:extLst>
          </p:cNvPr>
          <p:cNvSpPr txBox="1"/>
          <p:nvPr/>
        </p:nvSpPr>
        <p:spPr>
          <a:xfrm>
            <a:off x="401510" y="776381"/>
            <a:ext cx="1944000" cy="532800"/>
          </a:xfrm>
          <a:prstGeom prst="rect">
            <a:avLst/>
          </a:prstGeom>
          <a:solidFill>
            <a:srgbClr val="17375E"/>
          </a:solidFill>
          <a:ln w="12700">
            <a:noFill/>
            <a:prstDash val="lgDash"/>
          </a:ln>
        </p:spPr>
        <p:txBody>
          <a:bodyPr spcFirstLastPara="1" wrap="square" lIns="68569" tIns="34275" rIns="68569" bIns="34275" anchor="ctr" anchorCtr="0">
            <a:noAutofit/>
          </a:bodyPr>
          <a:lstStyle/>
          <a:p>
            <a:pPr algn="ctr"/>
            <a:r>
              <a:rPr lang="en-HK" altLang="zh-HK" sz="1500" dirty="0">
                <a:solidFill>
                  <a:schemeClr val="bg1"/>
                </a:solidFill>
                <a:latin typeface="Calibri" charset="0"/>
                <a:ea typeface="Calibri" charset="0"/>
                <a:cs typeface="Calibri" charset="0"/>
              </a:rPr>
              <a:t>Rebalance Frequency </a:t>
            </a:r>
          </a:p>
        </p:txBody>
      </p:sp>
      <p:grpSp>
        <p:nvGrpSpPr>
          <p:cNvPr id="18" name="Group 17">
            <a:extLst>
              <a:ext uri="{FF2B5EF4-FFF2-40B4-BE49-F238E27FC236}">
                <a16:creationId xmlns:a16="http://schemas.microsoft.com/office/drawing/2014/main" id="{2E57B674-0F77-49E1-ACC9-6BC967155389}"/>
              </a:ext>
            </a:extLst>
          </p:cNvPr>
          <p:cNvGrpSpPr/>
          <p:nvPr/>
        </p:nvGrpSpPr>
        <p:grpSpPr>
          <a:xfrm>
            <a:off x="401510" y="1525406"/>
            <a:ext cx="8340980" cy="830997"/>
            <a:chOff x="401510" y="1525406"/>
            <a:chExt cx="8340980" cy="830997"/>
          </a:xfrm>
        </p:grpSpPr>
        <p:sp>
          <p:nvSpPr>
            <p:cNvPr id="8" name="TextBox 7">
              <a:extLst>
                <a:ext uri="{FF2B5EF4-FFF2-40B4-BE49-F238E27FC236}">
                  <a16:creationId xmlns:a16="http://schemas.microsoft.com/office/drawing/2014/main" id="{F7A0E18E-5EB9-459C-8E4E-3F5514D8ABFF}"/>
                </a:ext>
              </a:extLst>
            </p:cNvPr>
            <p:cNvSpPr txBox="1"/>
            <p:nvPr/>
          </p:nvSpPr>
          <p:spPr>
            <a:xfrm>
              <a:off x="401510" y="1525406"/>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TW" sz="1600" dirty="0">
                  <a:latin typeface="Calibri" panose="020F0502020204030204" pitchFamily="34" charset="0"/>
                </a:rPr>
                <a:t>S</a:t>
              </a:r>
              <a:r>
                <a:rPr lang="en-US" altLang="zh-HK" sz="1600" dirty="0">
                  <a:latin typeface="Calibri" panose="020F0502020204030204" pitchFamily="34" charset="0"/>
                </a:rPr>
                <a:t>tep 1:</a:t>
              </a:r>
              <a:br>
                <a:rPr lang="en-US" altLang="zh-HK" sz="1600" dirty="0">
                  <a:latin typeface="Calibri" panose="020F0502020204030204" pitchFamily="34" charset="0"/>
                </a:rPr>
              </a:br>
              <a:r>
                <a:rPr lang="en-US" altLang="zh-HK" sz="1600" dirty="0">
                  <a:latin typeface="Calibri" panose="020F0502020204030204" pitchFamily="34" charset="0"/>
                </a:rPr>
                <a:t>Updating Signals</a:t>
              </a:r>
              <a:endParaRPr lang="zh-HK" altLang="en-US" sz="1600" dirty="0">
                <a:solidFill>
                  <a:schemeClr val="bg1"/>
                </a:solidFill>
                <a:latin typeface="Calibri" panose="020F0502020204030204" pitchFamily="34" charset="0"/>
              </a:endParaRPr>
            </a:p>
          </p:txBody>
        </p:sp>
        <p:sp>
          <p:nvSpPr>
            <p:cNvPr id="9" name="TextBox 8">
              <a:extLst>
                <a:ext uri="{FF2B5EF4-FFF2-40B4-BE49-F238E27FC236}">
                  <a16:creationId xmlns:a16="http://schemas.microsoft.com/office/drawing/2014/main" id="{558B99B0-8449-4D2D-8963-8F4AB38A224A}"/>
                </a:ext>
              </a:extLst>
            </p:cNvPr>
            <p:cNvSpPr txBox="1"/>
            <p:nvPr/>
          </p:nvSpPr>
          <p:spPr>
            <a:xfrm>
              <a:off x="3542859" y="1525406"/>
              <a:ext cx="5199631" cy="830997"/>
            </a:xfrm>
            <a:prstGeom prst="rect">
              <a:avLst/>
            </a:prstGeom>
            <a:noFill/>
            <a:ln w="19050">
              <a:solidFill>
                <a:srgbClr val="4D5A6C"/>
              </a:solidFill>
            </a:ln>
          </p:spPr>
          <p:txBody>
            <a:bodyPr wrap="square" rtlCol="0" anchor="ctr" anchorCtr="0">
              <a:noAutofit/>
            </a:bodyPr>
            <a:lstStyle/>
            <a:p>
              <a:pPr algn="ctr"/>
              <a:r>
                <a:rPr lang="en-US" altLang="zh-HK" sz="1200" dirty="0">
                  <a:latin typeface="Calibri" panose="020F0502020204030204" pitchFamily="34" charset="0"/>
                </a:rPr>
                <a:t>Update the macro and factor data at the start of the </a:t>
              </a:r>
              <a:r>
                <a:rPr lang="en-US" altLang="zh-HK" sz="1200">
                  <a:latin typeface="Calibri" panose="020F0502020204030204" pitchFamily="34" charset="0"/>
                </a:rPr>
                <a:t>trading day</a:t>
              </a:r>
              <a:endParaRPr lang="en-US" altLang="zh-HK" sz="1200" dirty="0">
                <a:latin typeface="Calibri" panose="020F0502020204030204" pitchFamily="34" charset="0"/>
              </a:endParaRPr>
            </a:p>
            <a:p>
              <a:pPr algn="ctr"/>
              <a:r>
                <a:rPr lang="en-US" altLang="zh-HK" sz="1200" dirty="0">
                  <a:latin typeface="Calibri" panose="020F0502020204030204" pitchFamily="34" charset="0"/>
                </a:rPr>
                <a:t>(Note: ~15 minutes needed to process the data)</a:t>
              </a:r>
            </a:p>
          </p:txBody>
        </p:sp>
        <p:sp>
          <p:nvSpPr>
            <p:cNvPr id="14" name="Isosceles Triangle 13">
              <a:extLst>
                <a:ext uri="{FF2B5EF4-FFF2-40B4-BE49-F238E27FC236}">
                  <a16:creationId xmlns:a16="http://schemas.microsoft.com/office/drawing/2014/main" id="{4D958ACB-B812-4740-92FD-A38C88294EBC}"/>
                </a:ext>
              </a:extLst>
            </p:cNvPr>
            <p:cNvSpPr/>
            <p:nvPr/>
          </p:nvSpPr>
          <p:spPr>
            <a:xfrm rot="5400000">
              <a:off x="2946974" y="1853774"/>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Group 16">
            <a:extLst>
              <a:ext uri="{FF2B5EF4-FFF2-40B4-BE49-F238E27FC236}">
                <a16:creationId xmlns:a16="http://schemas.microsoft.com/office/drawing/2014/main" id="{40939E0A-B0D8-438F-83ED-5D1C97226BA7}"/>
              </a:ext>
            </a:extLst>
          </p:cNvPr>
          <p:cNvGrpSpPr/>
          <p:nvPr/>
        </p:nvGrpSpPr>
        <p:grpSpPr>
          <a:xfrm>
            <a:off x="401510" y="2671527"/>
            <a:ext cx="8340980" cy="830997"/>
            <a:chOff x="401510" y="2724311"/>
            <a:chExt cx="8340980" cy="830997"/>
          </a:xfrm>
        </p:grpSpPr>
        <p:sp>
          <p:nvSpPr>
            <p:cNvPr id="10" name="TextBox 9">
              <a:extLst>
                <a:ext uri="{FF2B5EF4-FFF2-40B4-BE49-F238E27FC236}">
                  <a16:creationId xmlns:a16="http://schemas.microsoft.com/office/drawing/2014/main" id="{159C0569-D7DA-4B6F-828E-796DCDC00CE0}"/>
                </a:ext>
              </a:extLst>
            </p:cNvPr>
            <p:cNvSpPr txBox="1"/>
            <p:nvPr/>
          </p:nvSpPr>
          <p:spPr>
            <a:xfrm>
              <a:off x="401510" y="2724311"/>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HK" sz="1600" dirty="0">
                  <a:latin typeface="Calibri" panose="020F0502020204030204" pitchFamily="34" charset="0"/>
                </a:rPr>
                <a:t>Step 2:</a:t>
              </a:r>
              <a:br>
                <a:rPr lang="en-US" altLang="zh-HK" sz="1600" dirty="0">
                  <a:latin typeface="Calibri" panose="020F0502020204030204" pitchFamily="34" charset="0"/>
                </a:rPr>
              </a:br>
              <a:r>
                <a:rPr lang="en-US" altLang="zh-HK" sz="1600" dirty="0">
                  <a:latin typeface="Calibri" panose="020F0502020204030204" pitchFamily="34" charset="0"/>
                </a:rPr>
                <a:t>Rebalancing Algorithm</a:t>
              </a:r>
              <a:endParaRPr lang="zh-HK" altLang="en-US" sz="1600" dirty="0">
                <a:solidFill>
                  <a:schemeClr val="bg1"/>
                </a:solidFill>
                <a:latin typeface="Calibri" panose="020F0502020204030204" pitchFamily="34" charset="0"/>
              </a:endParaRPr>
            </a:p>
          </p:txBody>
        </p:sp>
        <p:sp>
          <p:nvSpPr>
            <p:cNvPr id="11" name="TextBox 10">
              <a:extLst>
                <a:ext uri="{FF2B5EF4-FFF2-40B4-BE49-F238E27FC236}">
                  <a16:creationId xmlns:a16="http://schemas.microsoft.com/office/drawing/2014/main" id="{E2D91B47-193C-4BF4-8904-DB392A59EEFC}"/>
                </a:ext>
              </a:extLst>
            </p:cNvPr>
            <p:cNvSpPr txBox="1"/>
            <p:nvPr/>
          </p:nvSpPr>
          <p:spPr>
            <a:xfrm>
              <a:off x="3542859" y="2724311"/>
              <a:ext cx="5199631" cy="830997"/>
            </a:xfrm>
            <a:prstGeom prst="rect">
              <a:avLst/>
            </a:prstGeom>
            <a:noFill/>
            <a:ln w="19050">
              <a:solidFill>
                <a:srgbClr val="4D5A6C"/>
              </a:solidFill>
            </a:ln>
          </p:spPr>
          <p:txBody>
            <a:bodyPr wrap="square" rtlCol="0" anchor="ctr" anchorCtr="0">
              <a:noAutofit/>
            </a:bodyPr>
            <a:lstStyle/>
            <a:p>
              <a:pPr algn="ctr"/>
              <a:r>
                <a:rPr lang="en-US" altLang="zh-HK" sz="1200" dirty="0">
                  <a:latin typeface="Calibri" panose="020F0502020204030204" pitchFamily="34" charset="0"/>
                </a:rPr>
                <a:t>Construct the factor baskets and select favorable baskets indicated by the latest macro cycle, then run the optimization to produce a new portfolio with updated weights</a:t>
              </a:r>
              <a:br>
                <a:rPr lang="en-US" altLang="zh-HK" sz="1200" dirty="0">
                  <a:latin typeface="Calibri" panose="020F0502020204030204" pitchFamily="34" charset="0"/>
                </a:rPr>
              </a:br>
              <a:r>
                <a:rPr lang="en-US" altLang="zh-HK" sz="1200" dirty="0">
                  <a:latin typeface="Calibri" panose="020F0502020204030204" pitchFamily="34" charset="0"/>
                </a:rPr>
                <a:t>(Note: ~15 minutes needed to optimize the portfolio)</a:t>
              </a:r>
            </a:p>
          </p:txBody>
        </p:sp>
        <p:sp>
          <p:nvSpPr>
            <p:cNvPr id="15" name="Isosceles Triangle 14">
              <a:extLst>
                <a:ext uri="{FF2B5EF4-FFF2-40B4-BE49-F238E27FC236}">
                  <a16:creationId xmlns:a16="http://schemas.microsoft.com/office/drawing/2014/main" id="{39BCC17E-2806-4723-9C50-5F6DF9C0C9A2}"/>
                </a:ext>
              </a:extLst>
            </p:cNvPr>
            <p:cNvSpPr/>
            <p:nvPr/>
          </p:nvSpPr>
          <p:spPr>
            <a:xfrm rot="5400000">
              <a:off x="2946974" y="3052679"/>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 name="Group 3">
            <a:extLst>
              <a:ext uri="{FF2B5EF4-FFF2-40B4-BE49-F238E27FC236}">
                <a16:creationId xmlns:a16="http://schemas.microsoft.com/office/drawing/2014/main" id="{66C1019D-8606-4F84-8C7B-4E1A7055D556}"/>
              </a:ext>
            </a:extLst>
          </p:cNvPr>
          <p:cNvGrpSpPr/>
          <p:nvPr/>
        </p:nvGrpSpPr>
        <p:grpSpPr>
          <a:xfrm>
            <a:off x="401510" y="3817649"/>
            <a:ext cx="8340980" cy="830997"/>
            <a:chOff x="401510" y="3817649"/>
            <a:chExt cx="8340980" cy="830997"/>
          </a:xfrm>
        </p:grpSpPr>
        <p:sp>
          <p:nvSpPr>
            <p:cNvPr id="12" name="TextBox 11">
              <a:extLst>
                <a:ext uri="{FF2B5EF4-FFF2-40B4-BE49-F238E27FC236}">
                  <a16:creationId xmlns:a16="http://schemas.microsoft.com/office/drawing/2014/main" id="{A452C0C1-49A7-481D-AC5A-076D911D813A}"/>
                </a:ext>
              </a:extLst>
            </p:cNvPr>
            <p:cNvSpPr txBox="1"/>
            <p:nvPr/>
          </p:nvSpPr>
          <p:spPr>
            <a:xfrm>
              <a:off x="401510" y="3817649"/>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HK" sz="1600" dirty="0">
                  <a:latin typeface="Calibri" panose="020F0502020204030204" pitchFamily="34" charset="0"/>
                </a:rPr>
                <a:t>Step 3:</a:t>
              </a:r>
              <a:br>
                <a:rPr lang="en-US" altLang="zh-HK" sz="1600" dirty="0">
                  <a:latin typeface="Calibri" panose="020F0502020204030204" pitchFamily="34" charset="0"/>
                </a:rPr>
              </a:br>
              <a:r>
                <a:rPr lang="en-US" altLang="zh-HK" sz="1600" dirty="0">
                  <a:latin typeface="Calibri" panose="020F0502020204030204" pitchFamily="34" charset="0"/>
                </a:rPr>
                <a:t>Rebalancing Execution</a:t>
              </a:r>
              <a:endParaRPr lang="zh-HK" altLang="en-US" sz="1600" dirty="0">
                <a:solidFill>
                  <a:schemeClr val="bg1"/>
                </a:solidFill>
                <a:latin typeface="Calibri" panose="020F0502020204030204" pitchFamily="34" charset="0"/>
              </a:endParaRPr>
            </a:p>
          </p:txBody>
        </p:sp>
        <p:sp>
          <p:nvSpPr>
            <p:cNvPr id="13" name="TextBox 12">
              <a:extLst>
                <a:ext uri="{FF2B5EF4-FFF2-40B4-BE49-F238E27FC236}">
                  <a16:creationId xmlns:a16="http://schemas.microsoft.com/office/drawing/2014/main" id="{A607AA00-5B04-4DCA-9A20-C274E91275A2}"/>
                </a:ext>
              </a:extLst>
            </p:cNvPr>
            <p:cNvSpPr txBox="1"/>
            <p:nvPr/>
          </p:nvSpPr>
          <p:spPr>
            <a:xfrm>
              <a:off x="3542859" y="3817649"/>
              <a:ext cx="5199631" cy="830997"/>
            </a:xfrm>
            <a:prstGeom prst="rect">
              <a:avLst/>
            </a:prstGeom>
            <a:noFill/>
            <a:ln w="19050">
              <a:solidFill>
                <a:srgbClr val="4D5A6C"/>
              </a:solidFill>
            </a:ln>
          </p:spPr>
          <p:txBody>
            <a:bodyPr wrap="square" rtlCol="0" anchor="ctr" anchorCtr="0">
              <a:noAutofit/>
            </a:bodyPr>
            <a:lstStyle/>
            <a:p>
              <a:pPr algn="ctr"/>
              <a:r>
                <a:rPr lang="en-US" altLang="zh-HK" sz="1200" dirty="0">
                  <a:latin typeface="Calibri" panose="020F0502020204030204" pitchFamily="34" charset="0"/>
                </a:rPr>
                <a:t>Compare the new portfolio with current portfolio, calculate the number of shares we need to buy or sell. Market orders are sent out to sell stocks that is no longer in the portfolio, buy stocks new in the portfolio, and adjust the weighting of the held stocks with at least 30 minutes delay before trading commence</a:t>
              </a:r>
              <a:endParaRPr lang="zh-HK" altLang="en-US" sz="1200" dirty="0">
                <a:latin typeface="Calibri" panose="020F0502020204030204" pitchFamily="34" charset="0"/>
              </a:endParaRPr>
            </a:p>
          </p:txBody>
        </p:sp>
        <p:sp>
          <p:nvSpPr>
            <p:cNvPr id="16" name="Isosceles Triangle 15">
              <a:extLst>
                <a:ext uri="{FF2B5EF4-FFF2-40B4-BE49-F238E27FC236}">
                  <a16:creationId xmlns:a16="http://schemas.microsoft.com/office/drawing/2014/main" id="{2A38B80D-7721-4188-B5F8-5124179F0208}"/>
                </a:ext>
              </a:extLst>
            </p:cNvPr>
            <p:cNvSpPr/>
            <p:nvPr/>
          </p:nvSpPr>
          <p:spPr>
            <a:xfrm rot="5400000">
              <a:off x="2946974" y="4146017"/>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5" name="Isosceles Triangle 4">
            <a:extLst>
              <a:ext uri="{FF2B5EF4-FFF2-40B4-BE49-F238E27FC236}">
                <a16:creationId xmlns:a16="http://schemas.microsoft.com/office/drawing/2014/main" id="{69325ECE-60CE-436C-8CD8-810E76B45A66}"/>
              </a:ext>
            </a:extLst>
          </p:cNvPr>
          <p:cNvSpPr/>
          <p:nvPr/>
        </p:nvSpPr>
        <p:spPr>
          <a:xfrm flipV="1">
            <a:off x="3542858" y="2479574"/>
            <a:ext cx="5199631" cy="108000"/>
          </a:xfrm>
          <a:prstGeom prst="triangle">
            <a:avLst/>
          </a:prstGeom>
          <a:solidFill>
            <a:srgbClr val="4D5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Isosceles Triangle 18">
            <a:extLst>
              <a:ext uri="{FF2B5EF4-FFF2-40B4-BE49-F238E27FC236}">
                <a16:creationId xmlns:a16="http://schemas.microsoft.com/office/drawing/2014/main" id="{1CFE394E-9006-49B4-9386-FE33F3DBAD63}"/>
              </a:ext>
            </a:extLst>
          </p:cNvPr>
          <p:cNvSpPr/>
          <p:nvPr/>
        </p:nvSpPr>
        <p:spPr>
          <a:xfrm flipV="1">
            <a:off x="3542858" y="3625695"/>
            <a:ext cx="5199631" cy="108000"/>
          </a:xfrm>
          <a:prstGeom prst="triangle">
            <a:avLst/>
          </a:prstGeom>
          <a:solidFill>
            <a:srgbClr val="4D5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25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Rebalancing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7</a:t>
            </a:fld>
            <a:endParaRPr lang="uk-UA"/>
          </a:p>
        </p:txBody>
      </p:sp>
      <p:sp>
        <p:nvSpPr>
          <p:cNvPr id="6" name="Google Shape;78;p10">
            <a:extLst>
              <a:ext uri="{FF2B5EF4-FFF2-40B4-BE49-F238E27FC236}">
                <a16:creationId xmlns:a16="http://schemas.microsoft.com/office/drawing/2014/main" id="{1BFF3ADA-C0C2-4E89-AFEC-A32130F64FCA}"/>
              </a:ext>
            </a:extLst>
          </p:cNvPr>
          <p:cNvSpPr/>
          <p:nvPr/>
        </p:nvSpPr>
        <p:spPr>
          <a:xfrm>
            <a:off x="2632853" y="776381"/>
            <a:ext cx="6109638" cy="532800"/>
          </a:xfrm>
          <a:prstGeom prst="rect">
            <a:avLst/>
          </a:prstGeom>
          <a:noFill/>
          <a:ln w="19050">
            <a:solidFill>
              <a:schemeClr val="tx1"/>
            </a:solidFill>
            <a:prstDash val="lgDash"/>
          </a:ln>
        </p:spPr>
        <p:txBody>
          <a:bodyPr spcFirstLastPara="1" wrap="square" lIns="68569" tIns="34275" rIns="68569" bIns="34275" anchor="ctr" anchorCtr="0">
            <a:noAutofit/>
          </a:bodyPr>
          <a:lstStyle/>
          <a:p>
            <a:pPr algn="ctr"/>
            <a:r>
              <a:rPr lang="en-US" altLang="zh-HK" b="1" dirty="0">
                <a:solidFill>
                  <a:srgbClr val="17375E"/>
                </a:solidFill>
                <a:latin typeface="Calibri" charset="0"/>
                <a:ea typeface="Calibri" charset="0"/>
                <a:cs typeface="Calibri" charset="0"/>
              </a:rPr>
              <a:t>Monthly (Upon the monthly release of macro data)</a:t>
            </a:r>
          </a:p>
        </p:txBody>
      </p:sp>
      <p:sp>
        <p:nvSpPr>
          <p:cNvPr id="7" name="Google Shape;89;p10">
            <a:extLst>
              <a:ext uri="{FF2B5EF4-FFF2-40B4-BE49-F238E27FC236}">
                <a16:creationId xmlns:a16="http://schemas.microsoft.com/office/drawing/2014/main" id="{B077AEA3-4ED6-4392-8B92-A645815BDC09}"/>
              </a:ext>
            </a:extLst>
          </p:cNvPr>
          <p:cNvSpPr txBox="1"/>
          <p:nvPr/>
        </p:nvSpPr>
        <p:spPr>
          <a:xfrm>
            <a:off x="401510" y="776381"/>
            <a:ext cx="1944000" cy="532800"/>
          </a:xfrm>
          <a:prstGeom prst="rect">
            <a:avLst/>
          </a:prstGeom>
          <a:solidFill>
            <a:srgbClr val="17375E"/>
          </a:solidFill>
          <a:ln w="12700">
            <a:noFill/>
            <a:prstDash val="lgDash"/>
          </a:ln>
        </p:spPr>
        <p:txBody>
          <a:bodyPr spcFirstLastPara="1" wrap="square" lIns="68569" tIns="34275" rIns="68569" bIns="34275" anchor="ctr" anchorCtr="0">
            <a:noAutofit/>
          </a:bodyPr>
          <a:lstStyle/>
          <a:p>
            <a:pPr algn="ctr"/>
            <a:r>
              <a:rPr lang="en-HK" altLang="zh-HK" sz="1500" dirty="0">
                <a:solidFill>
                  <a:schemeClr val="bg1"/>
                </a:solidFill>
                <a:latin typeface="Calibri" charset="0"/>
                <a:ea typeface="Calibri" charset="0"/>
                <a:cs typeface="Calibri" charset="0"/>
              </a:rPr>
              <a:t>Rebalance Frequency </a:t>
            </a:r>
          </a:p>
        </p:txBody>
      </p:sp>
      <p:grpSp>
        <p:nvGrpSpPr>
          <p:cNvPr id="18" name="Group 17">
            <a:extLst>
              <a:ext uri="{FF2B5EF4-FFF2-40B4-BE49-F238E27FC236}">
                <a16:creationId xmlns:a16="http://schemas.microsoft.com/office/drawing/2014/main" id="{2E57B674-0F77-49E1-ACC9-6BC967155389}"/>
              </a:ext>
            </a:extLst>
          </p:cNvPr>
          <p:cNvGrpSpPr/>
          <p:nvPr/>
        </p:nvGrpSpPr>
        <p:grpSpPr>
          <a:xfrm>
            <a:off x="401510" y="1525406"/>
            <a:ext cx="8340980" cy="830997"/>
            <a:chOff x="401510" y="1525406"/>
            <a:chExt cx="8340980" cy="830997"/>
          </a:xfrm>
        </p:grpSpPr>
        <p:sp>
          <p:nvSpPr>
            <p:cNvPr id="8" name="TextBox 7">
              <a:extLst>
                <a:ext uri="{FF2B5EF4-FFF2-40B4-BE49-F238E27FC236}">
                  <a16:creationId xmlns:a16="http://schemas.microsoft.com/office/drawing/2014/main" id="{F7A0E18E-5EB9-459C-8E4E-3F5514D8ABFF}"/>
                </a:ext>
              </a:extLst>
            </p:cNvPr>
            <p:cNvSpPr txBox="1"/>
            <p:nvPr/>
          </p:nvSpPr>
          <p:spPr>
            <a:xfrm>
              <a:off x="401510" y="1525406"/>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TW" sz="1600" dirty="0">
                  <a:latin typeface="Calibri" panose="020F0502020204030204" pitchFamily="34" charset="0"/>
                </a:rPr>
                <a:t>S</a:t>
              </a:r>
              <a:r>
                <a:rPr lang="en-US" altLang="zh-HK" sz="1600" dirty="0">
                  <a:latin typeface="Calibri" panose="020F0502020204030204" pitchFamily="34" charset="0"/>
                </a:rPr>
                <a:t>tep 1:</a:t>
              </a:r>
              <a:br>
                <a:rPr lang="en-US" altLang="zh-HK" sz="1600" dirty="0">
                  <a:latin typeface="Calibri" panose="020F0502020204030204" pitchFamily="34" charset="0"/>
                </a:rPr>
              </a:br>
              <a:r>
                <a:rPr lang="en-US" altLang="zh-HK" sz="1600" dirty="0">
                  <a:latin typeface="Calibri" panose="020F0502020204030204" pitchFamily="34" charset="0"/>
                </a:rPr>
                <a:t>Updating Signals</a:t>
              </a:r>
              <a:endParaRPr lang="zh-HK" altLang="en-US" sz="1600" dirty="0">
                <a:solidFill>
                  <a:schemeClr val="bg1"/>
                </a:solidFill>
                <a:latin typeface="Calibri" panose="020F0502020204030204" pitchFamily="34" charset="0"/>
              </a:endParaRPr>
            </a:p>
          </p:txBody>
        </p:sp>
        <p:sp>
          <p:nvSpPr>
            <p:cNvPr id="9" name="TextBox 8">
              <a:extLst>
                <a:ext uri="{FF2B5EF4-FFF2-40B4-BE49-F238E27FC236}">
                  <a16:creationId xmlns:a16="http://schemas.microsoft.com/office/drawing/2014/main" id="{558B99B0-8449-4D2D-8963-8F4AB38A224A}"/>
                </a:ext>
              </a:extLst>
            </p:cNvPr>
            <p:cNvSpPr txBox="1"/>
            <p:nvPr/>
          </p:nvSpPr>
          <p:spPr>
            <a:xfrm>
              <a:off x="3542859" y="1525406"/>
              <a:ext cx="5199631" cy="830997"/>
            </a:xfrm>
            <a:prstGeom prst="rect">
              <a:avLst/>
            </a:prstGeom>
            <a:noFill/>
            <a:ln w="19050">
              <a:solidFill>
                <a:srgbClr val="4D5A6C"/>
              </a:solidFill>
            </a:ln>
          </p:spPr>
          <p:txBody>
            <a:bodyPr wrap="square" rtlCol="0" anchor="ctr" anchorCtr="0">
              <a:noAutofit/>
            </a:bodyPr>
            <a:lstStyle/>
            <a:p>
              <a:pPr algn="ctr"/>
              <a:r>
                <a:rPr lang="en-US" altLang="zh-HK" sz="1200" dirty="0">
                  <a:latin typeface="Calibri" panose="020F0502020204030204" pitchFamily="34" charset="0"/>
                </a:rPr>
                <a:t>Update the macro and factor data at the start of the </a:t>
              </a:r>
              <a:r>
                <a:rPr lang="en-US" altLang="zh-HK" sz="1200">
                  <a:latin typeface="Calibri" panose="020F0502020204030204" pitchFamily="34" charset="0"/>
                </a:rPr>
                <a:t>trading day</a:t>
              </a:r>
              <a:endParaRPr lang="en-US" altLang="zh-HK" sz="1200" dirty="0">
                <a:latin typeface="Calibri" panose="020F0502020204030204" pitchFamily="34" charset="0"/>
              </a:endParaRPr>
            </a:p>
            <a:p>
              <a:pPr algn="ctr"/>
              <a:r>
                <a:rPr lang="en-US" altLang="zh-HK" sz="1200" dirty="0">
                  <a:latin typeface="Calibri" panose="020F0502020204030204" pitchFamily="34" charset="0"/>
                </a:rPr>
                <a:t>(Note: ~15 minutes needed to process the data)</a:t>
              </a:r>
            </a:p>
          </p:txBody>
        </p:sp>
        <p:sp>
          <p:nvSpPr>
            <p:cNvPr id="14" name="Isosceles Triangle 13">
              <a:extLst>
                <a:ext uri="{FF2B5EF4-FFF2-40B4-BE49-F238E27FC236}">
                  <a16:creationId xmlns:a16="http://schemas.microsoft.com/office/drawing/2014/main" id="{4D958ACB-B812-4740-92FD-A38C88294EBC}"/>
                </a:ext>
              </a:extLst>
            </p:cNvPr>
            <p:cNvSpPr/>
            <p:nvPr/>
          </p:nvSpPr>
          <p:spPr>
            <a:xfrm rot="5400000">
              <a:off x="2946974" y="1853774"/>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Group 16">
            <a:extLst>
              <a:ext uri="{FF2B5EF4-FFF2-40B4-BE49-F238E27FC236}">
                <a16:creationId xmlns:a16="http://schemas.microsoft.com/office/drawing/2014/main" id="{40939E0A-B0D8-438F-83ED-5D1C97226BA7}"/>
              </a:ext>
            </a:extLst>
          </p:cNvPr>
          <p:cNvGrpSpPr/>
          <p:nvPr/>
        </p:nvGrpSpPr>
        <p:grpSpPr>
          <a:xfrm>
            <a:off x="401510" y="2671527"/>
            <a:ext cx="8340980" cy="830997"/>
            <a:chOff x="401510" y="2724311"/>
            <a:chExt cx="8340980" cy="830997"/>
          </a:xfrm>
        </p:grpSpPr>
        <p:sp>
          <p:nvSpPr>
            <p:cNvPr id="10" name="TextBox 9">
              <a:extLst>
                <a:ext uri="{FF2B5EF4-FFF2-40B4-BE49-F238E27FC236}">
                  <a16:creationId xmlns:a16="http://schemas.microsoft.com/office/drawing/2014/main" id="{159C0569-D7DA-4B6F-828E-796DCDC00CE0}"/>
                </a:ext>
              </a:extLst>
            </p:cNvPr>
            <p:cNvSpPr txBox="1"/>
            <p:nvPr/>
          </p:nvSpPr>
          <p:spPr>
            <a:xfrm>
              <a:off x="401510" y="2724311"/>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HK" sz="1600" dirty="0">
                  <a:latin typeface="Calibri" panose="020F0502020204030204" pitchFamily="34" charset="0"/>
                </a:rPr>
                <a:t>Step 2:</a:t>
              </a:r>
              <a:br>
                <a:rPr lang="en-US" altLang="zh-HK" sz="1600" dirty="0">
                  <a:latin typeface="Calibri" panose="020F0502020204030204" pitchFamily="34" charset="0"/>
                </a:rPr>
              </a:br>
              <a:r>
                <a:rPr lang="en-US" altLang="zh-HK" sz="1600" dirty="0">
                  <a:latin typeface="Calibri" panose="020F0502020204030204" pitchFamily="34" charset="0"/>
                </a:rPr>
                <a:t>Rebalancing Algorithm</a:t>
              </a:r>
              <a:endParaRPr lang="zh-HK" altLang="en-US" sz="1600" dirty="0">
                <a:solidFill>
                  <a:schemeClr val="bg1"/>
                </a:solidFill>
                <a:latin typeface="Calibri" panose="020F0502020204030204" pitchFamily="34" charset="0"/>
              </a:endParaRPr>
            </a:p>
          </p:txBody>
        </p:sp>
        <p:sp>
          <p:nvSpPr>
            <p:cNvPr id="11" name="TextBox 10">
              <a:extLst>
                <a:ext uri="{FF2B5EF4-FFF2-40B4-BE49-F238E27FC236}">
                  <a16:creationId xmlns:a16="http://schemas.microsoft.com/office/drawing/2014/main" id="{E2D91B47-193C-4BF4-8904-DB392A59EEFC}"/>
                </a:ext>
              </a:extLst>
            </p:cNvPr>
            <p:cNvSpPr txBox="1"/>
            <p:nvPr/>
          </p:nvSpPr>
          <p:spPr>
            <a:xfrm>
              <a:off x="3542859" y="2724311"/>
              <a:ext cx="5199631" cy="830997"/>
            </a:xfrm>
            <a:prstGeom prst="rect">
              <a:avLst/>
            </a:prstGeom>
            <a:noFill/>
            <a:ln w="19050">
              <a:solidFill>
                <a:srgbClr val="4D5A6C"/>
              </a:solidFill>
            </a:ln>
          </p:spPr>
          <p:txBody>
            <a:bodyPr wrap="square" rtlCol="0" anchor="ctr" anchorCtr="0">
              <a:noAutofit/>
            </a:bodyPr>
            <a:lstStyle/>
            <a:p>
              <a:pPr algn="ctr"/>
              <a:r>
                <a:rPr lang="en-US" altLang="zh-HK" sz="1200" dirty="0">
                  <a:latin typeface="Calibri" panose="020F0502020204030204" pitchFamily="34" charset="0"/>
                </a:rPr>
                <a:t>Construct the factor baskets and select favorable baskets indicated by the latest macro cycle, then run the optimization to produce a new portfolio with updated weights</a:t>
              </a:r>
              <a:br>
                <a:rPr lang="en-US" altLang="zh-HK" sz="1200" dirty="0">
                  <a:latin typeface="Calibri" panose="020F0502020204030204" pitchFamily="34" charset="0"/>
                </a:rPr>
              </a:br>
              <a:r>
                <a:rPr lang="en-US" altLang="zh-HK" sz="1200" dirty="0">
                  <a:latin typeface="Calibri" panose="020F0502020204030204" pitchFamily="34" charset="0"/>
                </a:rPr>
                <a:t>(Note: ~15 minutes needed to optimize the portfolio)</a:t>
              </a:r>
            </a:p>
          </p:txBody>
        </p:sp>
        <p:sp>
          <p:nvSpPr>
            <p:cNvPr id="15" name="Isosceles Triangle 14">
              <a:extLst>
                <a:ext uri="{FF2B5EF4-FFF2-40B4-BE49-F238E27FC236}">
                  <a16:creationId xmlns:a16="http://schemas.microsoft.com/office/drawing/2014/main" id="{39BCC17E-2806-4723-9C50-5F6DF9C0C9A2}"/>
                </a:ext>
              </a:extLst>
            </p:cNvPr>
            <p:cNvSpPr/>
            <p:nvPr/>
          </p:nvSpPr>
          <p:spPr>
            <a:xfrm rot="5400000">
              <a:off x="2946974" y="3052679"/>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 name="Group 3">
            <a:extLst>
              <a:ext uri="{FF2B5EF4-FFF2-40B4-BE49-F238E27FC236}">
                <a16:creationId xmlns:a16="http://schemas.microsoft.com/office/drawing/2014/main" id="{66C1019D-8606-4F84-8C7B-4E1A7055D556}"/>
              </a:ext>
            </a:extLst>
          </p:cNvPr>
          <p:cNvGrpSpPr/>
          <p:nvPr/>
        </p:nvGrpSpPr>
        <p:grpSpPr>
          <a:xfrm>
            <a:off x="401510" y="3817649"/>
            <a:ext cx="8340980" cy="830997"/>
            <a:chOff x="401510" y="3817649"/>
            <a:chExt cx="8340980" cy="830997"/>
          </a:xfrm>
        </p:grpSpPr>
        <p:sp>
          <p:nvSpPr>
            <p:cNvPr id="12" name="TextBox 11">
              <a:extLst>
                <a:ext uri="{FF2B5EF4-FFF2-40B4-BE49-F238E27FC236}">
                  <a16:creationId xmlns:a16="http://schemas.microsoft.com/office/drawing/2014/main" id="{A452C0C1-49A7-481D-AC5A-076D911D813A}"/>
                </a:ext>
              </a:extLst>
            </p:cNvPr>
            <p:cNvSpPr txBox="1"/>
            <p:nvPr/>
          </p:nvSpPr>
          <p:spPr>
            <a:xfrm>
              <a:off x="401510" y="3817649"/>
              <a:ext cx="2425665" cy="830997"/>
            </a:xfrm>
            <a:prstGeom prst="rect">
              <a:avLst/>
            </a:prstGeom>
            <a:solidFill>
              <a:srgbClr val="C6D9F1"/>
            </a:solidFill>
            <a:ln w="19050">
              <a:solidFill>
                <a:srgbClr val="C6D9F1"/>
              </a:solidFill>
            </a:ln>
          </p:spPr>
          <p:txBody>
            <a:bodyPr wrap="square" rtlCol="0" anchor="ctr" anchorCtr="0">
              <a:noAutofit/>
            </a:bodyPr>
            <a:lstStyle/>
            <a:p>
              <a:pPr algn="ctr"/>
              <a:r>
                <a:rPr lang="en-US" altLang="zh-HK" sz="1600" dirty="0">
                  <a:latin typeface="Calibri" panose="020F0502020204030204" pitchFamily="34" charset="0"/>
                </a:rPr>
                <a:t>Step 3:</a:t>
              </a:r>
              <a:br>
                <a:rPr lang="en-US" altLang="zh-HK" sz="1600" dirty="0">
                  <a:latin typeface="Calibri" panose="020F0502020204030204" pitchFamily="34" charset="0"/>
                </a:rPr>
              </a:br>
              <a:r>
                <a:rPr lang="en-US" altLang="zh-HK" sz="1600" dirty="0">
                  <a:latin typeface="Calibri" panose="020F0502020204030204" pitchFamily="34" charset="0"/>
                </a:rPr>
                <a:t>Rebalancing Execution</a:t>
              </a:r>
              <a:endParaRPr lang="zh-HK" altLang="en-US" sz="1600" dirty="0">
                <a:solidFill>
                  <a:schemeClr val="bg1"/>
                </a:solidFill>
                <a:latin typeface="Calibri" panose="020F0502020204030204" pitchFamily="34" charset="0"/>
              </a:endParaRPr>
            </a:p>
          </p:txBody>
        </p:sp>
        <p:sp>
          <p:nvSpPr>
            <p:cNvPr id="13" name="TextBox 12">
              <a:extLst>
                <a:ext uri="{FF2B5EF4-FFF2-40B4-BE49-F238E27FC236}">
                  <a16:creationId xmlns:a16="http://schemas.microsoft.com/office/drawing/2014/main" id="{A607AA00-5B04-4DCA-9A20-C274E91275A2}"/>
                </a:ext>
              </a:extLst>
            </p:cNvPr>
            <p:cNvSpPr txBox="1"/>
            <p:nvPr/>
          </p:nvSpPr>
          <p:spPr>
            <a:xfrm>
              <a:off x="3542859" y="3817649"/>
              <a:ext cx="5199631" cy="830997"/>
            </a:xfrm>
            <a:prstGeom prst="rect">
              <a:avLst/>
            </a:prstGeom>
            <a:solidFill>
              <a:srgbClr val="17375E"/>
            </a:solidFill>
            <a:ln w="19050">
              <a:solidFill>
                <a:srgbClr val="4D5A6C"/>
              </a:solidFill>
            </a:ln>
          </p:spPr>
          <p:txBody>
            <a:bodyPr wrap="square" rtlCol="0" anchor="ctr" anchorCtr="0">
              <a:noAutofit/>
            </a:bodyPr>
            <a:lstStyle/>
            <a:p>
              <a:pPr lvl="1" algn="ctr"/>
              <a:r>
                <a:rPr lang="en-US" altLang="zh-HK" sz="1600" dirty="0">
                  <a:solidFill>
                    <a:schemeClr val="bg1"/>
                  </a:solidFill>
                  <a:latin typeface="Calibri" panose="020F0502020204030204" pitchFamily="34" charset="0"/>
                </a:rPr>
                <a:t>At least 30 minutes delay might diminish our return against competitors with similar strategy</a:t>
              </a:r>
              <a:endParaRPr lang="zh-HK" altLang="en-US" sz="1600" dirty="0">
                <a:solidFill>
                  <a:schemeClr val="bg1"/>
                </a:solidFill>
                <a:latin typeface="Calibri" panose="020F0502020204030204" pitchFamily="34" charset="0"/>
              </a:endParaRPr>
            </a:p>
          </p:txBody>
        </p:sp>
        <p:sp>
          <p:nvSpPr>
            <p:cNvPr id="16" name="Isosceles Triangle 15">
              <a:extLst>
                <a:ext uri="{FF2B5EF4-FFF2-40B4-BE49-F238E27FC236}">
                  <a16:creationId xmlns:a16="http://schemas.microsoft.com/office/drawing/2014/main" id="{2A38B80D-7721-4188-B5F8-5124179F0208}"/>
                </a:ext>
              </a:extLst>
            </p:cNvPr>
            <p:cNvSpPr/>
            <p:nvPr/>
          </p:nvSpPr>
          <p:spPr>
            <a:xfrm rot="5400000">
              <a:off x="2946974" y="4146017"/>
              <a:ext cx="476086" cy="174260"/>
            </a:xfrm>
            <a:prstGeom prst="triangle">
              <a:avLst/>
            </a:prstGeom>
            <a:solidFill>
              <a:srgbClr val="C6D9F1"/>
            </a:solidFill>
            <a:ln>
              <a:solidFill>
                <a:srgbClr val="C6D9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5" name="Isosceles Triangle 4">
            <a:extLst>
              <a:ext uri="{FF2B5EF4-FFF2-40B4-BE49-F238E27FC236}">
                <a16:creationId xmlns:a16="http://schemas.microsoft.com/office/drawing/2014/main" id="{69325ECE-60CE-436C-8CD8-810E76B45A66}"/>
              </a:ext>
            </a:extLst>
          </p:cNvPr>
          <p:cNvSpPr/>
          <p:nvPr/>
        </p:nvSpPr>
        <p:spPr>
          <a:xfrm flipV="1">
            <a:off x="3542858" y="2479574"/>
            <a:ext cx="5199631" cy="108000"/>
          </a:xfrm>
          <a:prstGeom prst="triangle">
            <a:avLst/>
          </a:prstGeom>
          <a:solidFill>
            <a:srgbClr val="4D5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Isosceles Triangle 18">
            <a:extLst>
              <a:ext uri="{FF2B5EF4-FFF2-40B4-BE49-F238E27FC236}">
                <a16:creationId xmlns:a16="http://schemas.microsoft.com/office/drawing/2014/main" id="{1CFE394E-9006-49B4-9386-FE33F3DBAD63}"/>
              </a:ext>
            </a:extLst>
          </p:cNvPr>
          <p:cNvSpPr/>
          <p:nvPr/>
        </p:nvSpPr>
        <p:spPr>
          <a:xfrm flipV="1">
            <a:off x="3542858" y="3625695"/>
            <a:ext cx="5199631" cy="108000"/>
          </a:xfrm>
          <a:prstGeom prst="triangle">
            <a:avLst/>
          </a:prstGeom>
          <a:solidFill>
            <a:srgbClr val="4D5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08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a:latin typeface="Calibri" charset="0"/>
                <a:ea typeface="Calibri" charset="0"/>
                <a:cs typeface="Calibri" charset="0"/>
              </a:rPr>
              <a:t>Portfolio Summary After Rebalancing on May 6</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8</a:t>
            </a:fld>
            <a:endParaRPr lang="uk-UA"/>
          </a:p>
        </p:txBody>
      </p:sp>
      <p:graphicFrame>
        <p:nvGraphicFramePr>
          <p:cNvPr id="4" name="Chart 3"/>
          <p:cNvGraphicFramePr>
            <a:graphicFrameLocks/>
          </p:cNvGraphicFramePr>
          <p:nvPr>
            <p:extLst>
              <p:ext uri="{D42A27DB-BD31-4B8C-83A1-F6EECF244321}">
                <p14:modId xmlns:p14="http://schemas.microsoft.com/office/powerpoint/2010/main" val="128712980"/>
              </p:ext>
            </p:extLst>
          </p:nvPr>
        </p:nvGraphicFramePr>
        <p:xfrm>
          <a:off x="-216977" y="901364"/>
          <a:ext cx="5589566" cy="3151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9223678"/>
              </p:ext>
            </p:extLst>
          </p:nvPr>
        </p:nvGraphicFramePr>
        <p:xfrm>
          <a:off x="5009322" y="1652270"/>
          <a:ext cx="3928758" cy="1838960"/>
        </p:xfrm>
        <a:graphic>
          <a:graphicData uri="http://schemas.openxmlformats.org/drawingml/2006/table">
            <a:tbl>
              <a:tblPr firstRow="1" bandRow="1">
                <a:tableStyleId>{5C22544A-7EE6-4342-B048-85BDC9FD1C3A}</a:tableStyleId>
              </a:tblPr>
              <a:tblGrid>
                <a:gridCol w="981974">
                  <a:extLst>
                    <a:ext uri="{9D8B030D-6E8A-4147-A177-3AD203B41FA5}">
                      <a16:colId xmlns:a16="http://schemas.microsoft.com/office/drawing/2014/main" val="20000"/>
                    </a:ext>
                  </a:extLst>
                </a:gridCol>
                <a:gridCol w="822508">
                  <a:extLst>
                    <a:ext uri="{9D8B030D-6E8A-4147-A177-3AD203B41FA5}">
                      <a16:colId xmlns:a16="http://schemas.microsoft.com/office/drawing/2014/main" val="20001"/>
                    </a:ext>
                  </a:extLst>
                </a:gridCol>
                <a:gridCol w="1032333">
                  <a:extLst>
                    <a:ext uri="{9D8B030D-6E8A-4147-A177-3AD203B41FA5}">
                      <a16:colId xmlns:a16="http://schemas.microsoft.com/office/drawing/2014/main" val="20002"/>
                    </a:ext>
                  </a:extLst>
                </a:gridCol>
                <a:gridCol w="1091943">
                  <a:extLst>
                    <a:ext uri="{9D8B030D-6E8A-4147-A177-3AD203B41FA5}">
                      <a16:colId xmlns:a16="http://schemas.microsoft.com/office/drawing/2014/main" val="20003"/>
                    </a:ext>
                  </a:extLst>
                </a:gridCol>
              </a:tblGrid>
              <a:tr h="0">
                <a:tc>
                  <a:txBody>
                    <a:bodyPr/>
                    <a:lstStyle/>
                    <a:p>
                      <a:endParaRPr lang="en-US" sz="1200" dirty="0">
                        <a:latin typeface="Calibri" charset="0"/>
                        <a:ea typeface="Calibri" charset="0"/>
                        <a:cs typeface="Calibri" charset="0"/>
                      </a:endParaRPr>
                    </a:p>
                  </a:txBody>
                  <a:tcPr/>
                </a:tc>
                <a:tc>
                  <a:txBody>
                    <a:bodyPr/>
                    <a:lstStyle/>
                    <a:p>
                      <a:pPr algn="ctr"/>
                      <a:r>
                        <a:rPr lang="en-US" sz="1200" dirty="0">
                          <a:latin typeface="Calibri" charset="0"/>
                          <a:ea typeface="Calibri" charset="0"/>
                          <a:cs typeface="Calibri" charset="0"/>
                        </a:rPr>
                        <a:t>After first trade (Apr 23)</a:t>
                      </a:r>
                    </a:p>
                  </a:txBody>
                  <a:tcPr/>
                </a:tc>
                <a:tc>
                  <a:txBody>
                    <a:bodyPr/>
                    <a:lstStyle/>
                    <a:p>
                      <a:pPr algn="ctr"/>
                      <a:r>
                        <a:rPr lang="en-US" sz="1200" dirty="0">
                          <a:latin typeface="Calibri" charset="0"/>
                          <a:ea typeface="Calibri" charset="0"/>
                          <a:cs typeface="Calibri" charset="0"/>
                        </a:rPr>
                        <a:t>Before rebalancing (May 3)</a:t>
                      </a:r>
                    </a:p>
                  </a:txBody>
                  <a:tcPr/>
                </a:tc>
                <a:tc>
                  <a:txBody>
                    <a:bodyPr/>
                    <a:lstStyle/>
                    <a:p>
                      <a:pPr algn="ctr"/>
                      <a:r>
                        <a:rPr lang="en-US" sz="1200" dirty="0">
                          <a:latin typeface="Calibri" charset="0"/>
                          <a:ea typeface="Calibri" charset="0"/>
                          <a:cs typeface="Calibri" charset="0"/>
                        </a:rPr>
                        <a:t>After rebalancing (May 6)</a:t>
                      </a:r>
                    </a:p>
                  </a:txBody>
                  <a:tcPr/>
                </a:tc>
                <a:extLst>
                  <a:ext uri="{0D108BD9-81ED-4DB2-BD59-A6C34878D82A}">
                    <a16:rowId xmlns:a16="http://schemas.microsoft.com/office/drawing/2014/main" val="10000"/>
                  </a:ext>
                </a:extLst>
              </a:tr>
              <a:tr h="370840">
                <a:tc>
                  <a:txBody>
                    <a:bodyPr/>
                    <a:lstStyle/>
                    <a:p>
                      <a:r>
                        <a:rPr lang="en-US" sz="1200" dirty="0">
                          <a:latin typeface="Calibri" charset="0"/>
                          <a:ea typeface="Calibri" charset="0"/>
                          <a:cs typeface="Calibri" charset="0"/>
                        </a:rPr>
                        <a:t>Cash (USD)</a:t>
                      </a:r>
                    </a:p>
                  </a:txBody>
                  <a:tcPr/>
                </a:tc>
                <a:tc>
                  <a:txBody>
                    <a:bodyPr/>
                    <a:lstStyle/>
                    <a:p>
                      <a:pPr algn="r"/>
                      <a:r>
                        <a:rPr lang="en-US" sz="1200" dirty="0">
                          <a:latin typeface="Calibri" charset="0"/>
                          <a:ea typeface="Calibri" charset="0"/>
                          <a:cs typeface="Calibri" charset="0"/>
                        </a:rPr>
                        <a:t>31,224</a:t>
                      </a:r>
                    </a:p>
                  </a:txBody>
                  <a:tcPr/>
                </a:tc>
                <a:tc>
                  <a:txBody>
                    <a:bodyPr/>
                    <a:lstStyle/>
                    <a:p>
                      <a:pPr algn="r"/>
                      <a:r>
                        <a:rPr lang="en-US" sz="1200" dirty="0">
                          <a:latin typeface="Calibri" charset="0"/>
                          <a:ea typeface="Calibri" charset="0"/>
                          <a:cs typeface="Calibri" charset="0"/>
                        </a:rPr>
                        <a:t>31,894</a:t>
                      </a:r>
                    </a:p>
                  </a:txBody>
                  <a:tcPr/>
                </a:tc>
                <a:tc>
                  <a:txBody>
                    <a:bodyPr/>
                    <a:lstStyle/>
                    <a:p>
                      <a:pPr algn="r"/>
                      <a:r>
                        <a:rPr lang="en-US" sz="1200" dirty="0">
                          <a:latin typeface="Calibri" charset="0"/>
                          <a:ea typeface="Calibri" charset="0"/>
                          <a:cs typeface="Calibri" charset="0"/>
                        </a:rPr>
                        <a:t>45,800</a:t>
                      </a:r>
                    </a:p>
                  </a:txBody>
                  <a:tcPr/>
                </a:tc>
                <a:extLst>
                  <a:ext uri="{0D108BD9-81ED-4DB2-BD59-A6C34878D82A}">
                    <a16:rowId xmlns:a16="http://schemas.microsoft.com/office/drawing/2014/main" val="10001"/>
                  </a:ext>
                </a:extLst>
              </a:tr>
              <a:tr h="370840">
                <a:tc>
                  <a:txBody>
                    <a:bodyPr/>
                    <a:lstStyle/>
                    <a:p>
                      <a:r>
                        <a:rPr lang="en-US" sz="1200" dirty="0">
                          <a:latin typeface="Calibri" charset="0"/>
                          <a:ea typeface="Calibri" charset="0"/>
                          <a:cs typeface="Calibri" charset="0"/>
                        </a:rPr>
                        <a:t>Stocks (USD)</a:t>
                      </a:r>
                    </a:p>
                  </a:txBody>
                  <a:tcPr/>
                </a:tc>
                <a:tc>
                  <a:txBody>
                    <a:bodyPr/>
                    <a:lstStyle/>
                    <a:p>
                      <a:pPr algn="r"/>
                      <a:r>
                        <a:rPr lang="en-US" sz="1200" dirty="0">
                          <a:latin typeface="Calibri" charset="0"/>
                          <a:ea typeface="Calibri" charset="0"/>
                          <a:cs typeface="Calibri" charset="0"/>
                        </a:rPr>
                        <a:t>966,998</a:t>
                      </a:r>
                    </a:p>
                  </a:txBody>
                  <a:tcPr/>
                </a:tc>
                <a:tc>
                  <a:txBody>
                    <a:bodyPr/>
                    <a:lstStyle/>
                    <a:p>
                      <a:pPr algn="r"/>
                      <a:r>
                        <a:rPr lang="en-US" sz="1200" dirty="0">
                          <a:latin typeface="Calibri" charset="0"/>
                          <a:ea typeface="Calibri" charset="0"/>
                          <a:cs typeface="Calibri" charset="0"/>
                        </a:rPr>
                        <a:t>959,766</a:t>
                      </a:r>
                    </a:p>
                  </a:txBody>
                  <a:tcPr/>
                </a:tc>
                <a:tc>
                  <a:txBody>
                    <a:bodyPr/>
                    <a:lstStyle/>
                    <a:p>
                      <a:pPr algn="r"/>
                      <a:r>
                        <a:rPr lang="en-US" sz="1200" dirty="0">
                          <a:latin typeface="Calibri" charset="0"/>
                          <a:ea typeface="Calibri" charset="0"/>
                          <a:cs typeface="Calibri" charset="0"/>
                        </a:rPr>
                        <a:t>906,474</a:t>
                      </a:r>
                    </a:p>
                  </a:txBody>
                  <a:tcPr/>
                </a:tc>
                <a:extLst>
                  <a:ext uri="{0D108BD9-81ED-4DB2-BD59-A6C34878D82A}">
                    <a16:rowId xmlns:a16="http://schemas.microsoft.com/office/drawing/2014/main" val="10002"/>
                  </a:ext>
                </a:extLst>
              </a:tr>
              <a:tr h="370840">
                <a:tc>
                  <a:txBody>
                    <a:bodyPr/>
                    <a:lstStyle/>
                    <a:p>
                      <a:r>
                        <a:rPr lang="en-US" altLang="zh-HK" sz="1200" dirty="0">
                          <a:latin typeface="Calibri" charset="0"/>
                          <a:ea typeface="Calibri" charset="0"/>
                          <a:cs typeface="Calibri" charset="0"/>
                        </a:rPr>
                        <a:t>Net</a:t>
                      </a:r>
                      <a:r>
                        <a:rPr lang="en-US" altLang="zh-HK" sz="1200" baseline="0" dirty="0">
                          <a:latin typeface="Calibri" charset="0"/>
                          <a:ea typeface="Calibri" charset="0"/>
                          <a:cs typeface="Calibri" charset="0"/>
                        </a:rPr>
                        <a:t> Asset Value</a:t>
                      </a:r>
                      <a:r>
                        <a:rPr lang="en-US" altLang="zh-HK" sz="1200" dirty="0">
                          <a:latin typeface="Calibri" charset="0"/>
                          <a:ea typeface="Calibri" charset="0"/>
                          <a:cs typeface="Calibri" charset="0"/>
                        </a:rPr>
                        <a:t> </a:t>
                      </a:r>
                      <a:r>
                        <a:rPr lang="en-US" sz="1200" dirty="0">
                          <a:latin typeface="Calibri" charset="0"/>
                          <a:ea typeface="Calibri" charset="0"/>
                          <a:cs typeface="Calibri" charset="0"/>
                        </a:rPr>
                        <a:t> (USD)</a:t>
                      </a:r>
                    </a:p>
                  </a:txBody>
                  <a:tcPr/>
                </a:tc>
                <a:tc>
                  <a:txBody>
                    <a:bodyPr/>
                    <a:lstStyle/>
                    <a:p>
                      <a:pPr algn="r"/>
                      <a:r>
                        <a:rPr lang="en-US" sz="1200" dirty="0">
                          <a:latin typeface="Calibri" charset="0"/>
                          <a:ea typeface="Calibri" charset="0"/>
                          <a:cs typeface="Calibri" charset="0"/>
                        </a:rPr>
                        <a:t>998,222</a:t>
                      </a:r>
                    </a:p>
                  </a:txBody>
                  <a:tcPr/>
                </a:tc>
                <a:tc>
                  <a:txBody>
                    <a:bodyPr/>
                    <a:lstStyle/>
                    <a:p>
                      <a:pPr algn="r"/>
                      <a:r>
                        <a:rPr lang="en-US" sz="1200" dirty="0">
                          <a:latin typeface="Calibri" charset="0"/>
                          <a:ea typeface="Calibri" charset="0"/>
                          <a:cs typeface="Calibri" charset="0"/>
                        </a:rPr>
                        <a:t>991,660</a:t>
                      </a:r>
                    </a:p>
                  </a:txBody>
                  <a:tcPr/>
                </a:tc>
                <a:tc>
                  <a:txBody>
                    <a:bodyPr/>
                    <a:lstStyle/>
                    <a:p>
                      <a:pPr algn="r"/>
                      <a:r>
                        <a:rPr lang="en-US" sz="1200" dirty="0">
                          <a:latin typeface="Calibri" charset="0"/>
                          <a:ea typeface="Calibri" charset="0"/>
                          <a:cs typeface="Calibri" charset="0"/>
                        </a:rPr>
                        <a:t>952,274</a:t>
                      </a:r>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77DCC95D-31E8-413A-A363-222B1098AE2F}"/>
              </a:ext>
            </a:extLst>
          </p:cNvPr>
          <p:cNvSpPr txBox="1"/>
          <p:nvPr/>
        </p:nvSpPr>
        <p:spPr>
          <a:xfrm>
            <a:off x="748568" y="4155891"/>
            <a:ext cx="7646864" cy="523220"/>
          </a:xfrm>
          <a:prstGeom prst="rect">
            <a:avLst/>
          </a:prstGeom>
          <a:solidFill>
            <a:srgbClr val="17375E"/>
          </a:solidFill>
          <a:ln w="12700">
            <a:noFill/>
          </a:ln>
        </p:spPr>
        <p:txBody>
          <a:bodyPr wrap="square" rtlCol="0">
            <a:spAutoFit/>
          </a:bodyPr>
          <a:lstStyle/>
          <a:p>
            <a:pPr algn="ctr"/>
            <a:r>
              <a:rPr lang="en-US" altLang="zh-HK" dirty="0">
                <a:solidFill>
                  <a:schemeClr val="bg1"/>
                </a:solidFill>
                <a:latin typeface="Calibri" panose="020F0502020204030204" pitchFamily="34" charset="0"/>
              </a:rPr>
              <a:t>On average, </a:t>
            </a:r>
            <a:r>
              <a:rPr lang="en-US" altLang="zh-HK" b="1" dirty="0">
                <a:solidFill>
                  <a:schemeClr val="bg1"/>
                </a:solidFill>
                <a:latin typeface="Calibri" panose="020F0502020204030204" pitchFamily="34" charset="0"/>
              </a:rPr>
              <a:t>49% </a:t>
            </a:r>
            <a:r>
              <a:rPr lang="en-US" altLang="zh-HK" dirty="0">
                <a:solidFill>
                  <a:schemeClr val="bg1"/>
                </a:solidFill>
                <a:latin typeface="Calibri" panose="020F0502020204030204" pitchFamily="34" charset="0"/>
              </a:rPr>
              <a:t>of our portfolio (market cap) is replaced with new stocks. We </a:t>
            </a:r>
            <a:r>
              <a:rPr lang="en-US" altLang="zh-HK" b="1" dirty="0">
                <a:solidFill>
                  <a:schemeClr val="bg1"/>
                </a:solidFill>
                <a:latin typeface="Calibri" panose="020F0502020204030204" pitchFamily="34" charset="0"/>
              </a:rPr>
              <a:t>sold 65 </a:t>
            </a:r>
            <a:r>
              <a:rPr lang="en-US" altLang="zh-HK" dirty="0">
                <a:solidFill>
                  <a:schemeClr val="bg1"/>
                </a:solidFill>
                <a:latin typeface="Calibri" panose="020F0502020204030204" pitchFamily="34" charset="0"/>
              </a:rPr>
              <a:t>stocks, </a:t>
            </a:r>
            <a:br>
              <a:rPr lang="en-US" altLang="zh-HK" dirty="0">
                <a:solidFill>
                  <a:schemeClr val="bg1"/>
                </a:solidFill>
                <a:latin typeface="Calibri" panose="020F0502020204030204" pitchFamily="34" charset="0"/>
              </a:rPr>
            </a:br>
            <a:r>
              <a:rPr lang="en-US" altLang="zh-HK" b="1" dirty="0">
                <a:solidFill>
                  <a:schemeClr val="bg1"/>
                </a:solidFill>
                <a:latin typeface="Calibri" panose="020F0502020204030204" pitchFamily="34" charset="0"/>
              </a:rPr>
              <a:t>bought 75 </a:t>
            </a:r>
            <a:r>
              <a:rPr lang="en-US" altLang="zh-HK" dirty="0">
                <a:solidFill>
                  <a:schemeClr val="bg1"/>
                </a:solidFill>
                <a:latin typeface="Calibri" panose="020F0502020204030204" pitchFamily="34" charset="0"/>
              </a:rPr>
              <a:t>stocks and </a:t>
            </a:r>
            <a:r>
              <a:rPr lang="en-US" altLang="zh-HK" b="1" dirty="0">
                <a:solidFill>
                  <a:schemeClr val="bg1"/>
                </a:solidFill>
                <a:latin typeface="Calibri" panose="020F0502020204030204" pitchFamily="34" charset="0"/>
              </a:rPr>
              <a:t>hold 84 </a:t>
            </a:r>
            <a:r>
              <a:rPr lang="en-US" altLang="zh-HK" dirty="0">
                <a:solidFill>
                  <a:schemeClr val="bg1"/>
                </a:solidFill>
                <a:latin typeface="Calibri" panose="020F0502020204030204" pitchFamily="34" charset="0"/>
              </a:rPr>
              <a:t>stocks. The manual order input took additional 2 hours.</a:t>
            </a:r>
            <a:endParaRPr lang="zh-HK" alt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4538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Trading Results from </a:t>
            </a:r>
            <a:r>
              <a:rPr lang="en-US" altLang="zh-HK" dirty="0">
                <a:latin typeface="Calibri" charset="0"/>
                <a:ea typeface="Calibri" charset="0"/>
                <a:cs typeface="Calibri" charset="0"/>
              </a:rPr>
              <a:t>Apr 23 to May 6</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altLang="zh-HK" smtClean="0"/>
              <a:t>9</a:t>
            </a:fld>
            <a:endParaRPr lang="uk-UA"/>
          </a:p>
        </p:txBody>
      </p:sp>
      <p:graphicFrame>
        <p:nvGraphicFramePr>
          <p:cNvPr id="5" name="Chart 4"/>
          <p:cNvGraphicFramePr>
            <a:graphicFrameLocks/>
          </p:cNvGraphicFramePr>
          <p:nvPr>
            <p:extLst>
              <p:ext uri="{D42A27DB-BD31-4B8C-83A1-F6EECF244321}">
                <p14:modId xmlns:p14="http://schemas.microsoft.com/office/powerpoint/2010/main" val="1612338145"/>
              </p:ext>
            </p:extLst>
          </p:nvPr>
        </p:nvGraphicFramePr>
        <p:xfrm>
          <a:off x="412173" y="1018316"/>
          <a:ext cx="3941618" cy="246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4170714017"/>
              </p:ext>
            </p:extLst>
          </p:nvPr>
        </p:nvGraphicFramePr>
        <p:xfrm>
          <a:off x="4738255" y="1026109"/>
          <a:ext cx="3927764" cy="244706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0A3F805F-B7C7-46A5-B0BA-004287926949}"/>
              </a:ext>
            </a:extLst>
          </p:cNvPr>
          <p:cNvSpPr txBox="1"/>
          <p:nvPr/>
        </p:nvSpPr>
        <p:spPr>
          <a:xfrm>
            <a:off x="689831" y="3741009"/>
            <a:ext cx="7764338" cy="738664"/>
          </a:xfrm>
          <a:prstGeom prst="rect">
            <a:avLst/>
          </a:prstGeom>
          <a:noFill/>
          <a:ln w="19050">
            <a:solidFill>
              <a:srgbClr val="17375E"/>
            </a:solidFill>
          </a:ln>
        </p:spPr>
        <p:txBody>
          <a:bodyPr wrap="square" rtlCol="0" anchor="ctr">
            <a:spAutoFit/>
          </a:bodyPr>
          <a:lstStyle/>
          <a:p>
            <a:pPr algn="ctr"/>
            <a:r>
              <a:rPr lang="en-US" dirty="0">
                <a:latin typeface="Calibri" charset="0"/>
                <a:ea typeface="Calibri" charset="0"/>
                <a:cs typeface="Calibri" charset="0"/>
              </a:rPr>
              <a:t>From Apr 23 to May 6, </a:t>
            </a:r>
            <a:br>
              <a:rPr lang="en-US" dirty="0">
                <a:latin typeface="Calibri" charset="0"/>
                <a:ea typeface="Calibri" charset="0"/>
                <a:cs typeface="Calibri" charset="0"/>
              </a:rPr>
            </a:br>
            <a:r>
              <a:rPr lang="en-US" dirty="0">
                <a:latin typeface="Calibri" charset="0"/>
                <a:ea typeface="Calibri" charset="0"/>
                <a:cs typeface="Calibri" charset="0"/>
              </a:rPr>
              <a:t>the live trading portfolio absolute return is </a:t>
            </a:r>
            <a:r>
              <a:rPr lang="en-US" b="1" u="sng" dirty="0">
                <a:latin typeface="Calibri" charset="0"/>
                <a:ea typeface="Calibri" charset="0"/>
                <a:cs typeface="Calibri" charset="0"/>
              </a:rPr>
              <a:t>-4.8%,</a:t>
            </a:r>
            <a:r>
              <a:rPr lang="en-US" dirty="0">
                <a:latin typeface="Calibri" charset="0"/>
                <a:ea typeface="Calibri" charset="0"/>
                <a:cs typeface="Calibri" charset="0"/>
              </a:rPr>
              <a:t> and relative return to benchmark HSCI is </a:t>
            </a:r>
            <a:r>
              <a:rPr lang="en-US" b="1" u="sng" dirty="0">
                <a:latin typeface="Calibri" charset="0"/>
                <a:ea typeface="Calibri" charset="0"/>
                <a:cs typeface="Calibri" charset="0"/>
              </a:rPr>
              <a:t>-1.7%</a:t>
            </a:r>
            <a:r>
              <a:rPr lang="en-US" dirty="0">
                <a:latin typeface="Calibri" charset="0"/>
                <a:ea typeface="Calibri" charset="0"/>
                <a:cs typeface="Calibri" charset="0"/>
              </a:rPr>
              <a:t>, </a:t>
            </a:r>
            <a:br>
              <a:rPr lang="en-US" dirty="0">
                <a:latin typeface="Calibri" charset="0"/>
                <a:ea typeface="Calibri" charset="0"/>
                <a:cs typeface="Calibri" charset="0"/>
              </a:rPr>
            </a:br>
            <a:r>
              <a:rPr lang="en-US" dirty="0">
                <a:latin typeface="Calibri" charset="0"/>
                <a:ea typeface="Calibri" charset="0"/>
                <a:cs typeface="Calibri" charset="0"/>
              </a:rPr>
              <a:t>while the </a:t>
            </a:r>
            <a:r>
              <a:rPr lang="en-US" dirty="0" err="1">
                <a:latin typeface="Calibri" charset="0"/>
                <a:ea typeface="Calibri" charset="0"/>
                <a:cs typeface="Calibri" charset="0"/>
              </a:rPr>
              <a:t>backtesting</a:t>
            </a:r>
            <a:r>
              <a:rPr lang="en-US" dirty="0">
                <a:latin typeface="Calibri" charset="0"/>
                <a:ea typeface="Calibri" charset="0"/>
                <a:cs typeface="Calibri" charset="0"/>
              </a:rPr>
              <a:t> portfolio absolute return is </a:t>
            </a:r>
            <a:r>
              <a:rPr lang="en-US" b="1" u="sng" dirty="0">
                <a:latin typeface="Calibri" charset="0"/>
                <a:ea typeface="Calibri" charset="0"/>
                <a:cs typeface="Calibri" charset="0"/>
              </a:rPr>
              <a:t>-4.2%</a:t>
            </a:r>
            <a:r>
              <a:rPr lang="en-US" dirty="0">
                <a:latin typeface="Calibri" charset="0"/>
                <a:ea typeface="Calibri" charset="0"/>
                <a:cs typeface="Calibri" charset="0"/>
              </a:rPr>
              <a:t>, and relative return to benchmark HSCI is </a:t>
            </a:r>
            <a:r>
              <a:rPr lang="en-US" b="1" u="sng" dirty="0">
                <a:latin typeface="Calibri" charset="0"/>
                <a:ea typeface="Calibri" charset="0"/>
                <a:cs typeface="Calibri" charset="0"/>
              </a:rPr>
              <a:t>-1.1%</a:t>
            </a:r>
            <a:r>
              <a:rPr lang="en-US" dirty="0">
                <a:latin typeface="Calibri" charset="0"/>
                <a:ea typeface="Calibri" charset="0"/>
                <a:cs typeface="Calibri" charset="0"/>
              </a:rPr>
              <a:t>.</a:t>
            </a:r>
          </a:p>
        </p:txBody>
      </p:sp>
    </p:spTree>
    <p:extLst>
      <p:ext uri="{BB962C8B-B14F-4D97-AF65-F5344CB8AC3E}">
        <p14:creationId xmlns:p14="http://schemas.microsoft.com/office/powerpoint/2010/main" val="551264338"/>
      </p:ext>
    </p:extLst>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5375</TotalTime>
  <Words>1610</Words>
  <Application>Microsoft Office PowerPoint</Application>
  <PresentationFormat>On-screen Show (16:9)</PresentationFormat>
  <Paragraphs>299</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Segoe UI</vt:lpstr>
      <vt:lpstr>Office 佈景主題</vt:lpstr>
      <vt:lpstr>PowerPoint Presentation</vt:lpstr>
      <vt:lpstr>Overview of the Cyclic Factor Model</vt:lpstr>
      <vt:lpstr>Macro and Factor Data Used in the Analysis</vt:lpstr>
      <vt:lpstr>Live Trading Summary</vt:lpstr>
      <vt:lpstr>Portfolio Summary After First Trade on Apr 23</vt:lpstr>
      <vt:lpstr>Rebalancing Details</vt:lpstr>
      <vt:lpstr>Rebalancing Details</vt:lpstr>
      <vt:lpstr>Portfolio Summary After Rebalancing on May 6</vt:lpstr>
      <vt:lpstr>Live Trading Results from Apr 23 to May 6</vt:lpstr>
      <vt:lpstr>Live Trading Results</vt:lpstr>
      <vt:lpstr>Huge Trading Cost</vt:lpstr>
      <vt:lpstr>Trading Cost – Commission Fees</vt:lpstr>
      <vt:lpstr>Trading Cost – Board Lot</vt:lpstr>
      <vt:lpstr>Difference in Last Price and Traded Price </vt:lpstr>
      <vt:lpstr>Reflection – Project Design</vt:lpstr>
      <vt:lpstr>Reflection – Project Implementation</vt:lpstr>
      <vt:lpstr>Reflection – 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 Lui</cp:lastModifiedBy>
  <cp:revision>207</cp:revision>
  <dcterms:modified xsi:type="dcterms:W3CDTF">2019-05-08T08:14:29Z</dcterms:modified>
</cp:coreProperties>
</file>